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949" r:id="rId2"/>
  </p:sldMasterIdLst>
  <p:notesMasterIdLst>
    <p:notesMasterId r:id="rId33"/>
  </p:notesMasterIdLst>
  <p:handoutMasterIdLst>
    <p:handoutMasterId r:id="rId34"/>
  </p:handoutMasterIdLst>
  <p:sldIdLst>
    <p:sldId id="256" r:id="rId3"/>
    <p:sldId id="261" r:id="rId4"/>
    <p:sldId id="262" r:id="rId5"/>
    <p:sldId id="265" r:id="rId6"/>
    <p:sldId id="266" r:id="rId7"/>
    <p:sldId id="267" r:id="rId8"/>
    <p:sldId id="268" r:id="rId9"/>
    <p:sldId id="270" r:id="rId10"/>
    <p:sldId id="263" r:id="rId11"/>
    <p:sldId id="290" r:id="rId12"/>
    <p:sldId id="291" r:id="rId13"/>
    <p:sldId id="271" r:id="rId14"/>
    <p:sldId id="272" r:id="rId15"/>
    <p:sldId id="273" r:id="rId16"/>
    <p:sldId id="277" r:id="rId17"/>
    <p:sldId id="287" r:id="rId18"/>
    <p:sldId id="279" r:id="rId19"/>
    <p:sldId id="269" r:id="rId20"/>
    <p:sldId id="278" r:id="rId21"/>
    <p:sldId id="292" r:id="rId22"/>
    <p:sldId id="293" r:id="rId23"/>
    <p:sldId id="284" r:id="rId24"/>
    <p:sldId id="280" r:id="rId25"/>
    <p:sldId id="294" r:id="rId26"/>
    <p:sldId id="281" r:id="rId27"/>
    <p:sldId id="296" r:id="rId28"/>
    <p:sldId id="282" r:id="rId29"/>
    <p:sldId id="295" r:id="rId30"/>
    <p:sldId id="285" r:id="rId31"/>
    <p:sldId id="286" r:id="rId3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BC"/>
    <a:srgbClr val="FF33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449" autoAdjust="0"/>
  </p:normalViewPr>
  <p:slideViewPr>
    <p:cSldViewPr snapToGrid="0">
      <p:cViewPr varScale="1">
        <p:scale>
          <a:sx n="83" d="100"/>
          <a:sy n="83" d="100"/>
        </p:scale>
        <p:origin x="1614" y="138"/>
      </p:cViewPr>
      <p:guideLst>
        <p:guide orient="horz" pos="2160"/>
        <p:guide pos="2880"/>
      </p:guideLst>
    </p:cSldViewPr>
  </p:slideViewPr>
  <p:outlineViewPr>
    <p:cViewPr>
      <p:scale>
        <a:sx n="33" d="100"/>
        <a:sy n="33" d="100"/>
      </p:scale>
      <p:origin x="0" y="0"/>
    </p:cViewPr>
  </p:outlineViewPr>
  <p:notesTextViewPr>
    <p:cViewPr>
      <p:scale>
        <a:sx n="170" d="100"/>
        <a:sy n="17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B6C9CB-5A44-49CD-906B-46FA92B0A969}"/>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4C5A0088-E96A-4DDD-9781-86C9ECD36388}"/>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ea typeface="MS PGothic" panose="020B0600070205080204" pitchFamily="34" charset="-128"/>
              </a:defRPr>
            </a:lvl1pPr>
          </a:lstStyle>
          <a:p>
            <a:pPr>
              <a:defRPr/>
            </a:pPr>
            <a:fld id="{42E52825-35E5-425A-852B-3A7542043037}" type="datetime1">
              <a:rPr lang="en-US" altLang="en-US"/>
              <a:pPr>
                <a:defRPr/>
              </a:pPr>
              <a:t>10/21/2020</a:t>
            </a:fld>
            <a:endParaRPr lang="en-US" altLang="en-US"/>
          </a:p>
        </p:txBody>
      </p:sp>
      <p:sp>
        <p:nvSpPr>
          <p:cNvPr id="4" name="Footer Placeholder 3">
            <a:extLst>
              <a:ext uri="{FF2B5EF4-FFF2-40B4-BE49-F238E27FC236}">
                <a16:creationId xmlns:a16="http://schemas.microsoft.com/office/drawing/2014/main" id="{29CAE379-C3F2-4727-A7E9-217A07A55E80}"/>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2913F8B8-7AC7-4FF5-945D-5104011DE5F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ea typeface="MS PGothic" panose="020B0600070205080204" pitchFamily="34" charset="-128"/>
              </a:defRPr>
            </a:lvl1pPr>
          </a:lstStyle>
          <a:p>
            <a:pPr>
              <a:defRPr/>
            </a:pPr>
            <a:fld id="{156FF1FC-18C7-4174-82CC-02FB72A3BDD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622" units="cm"/>
          <inkml:channel name="Y" type="integer" max="13850" units="cm"/>
          <inkml:channel name="T" type="integer" max="2.14748E9" units="dev"/>
        </inkml:traceFormat>
        <inkml:channelProperties>
          <inkml:channelProperty channel="X" name="resolution" value="159.99741" units="1/cm"/>
          <inkml:channelProperty channel="Y" name="resolution" value="160.00462" units="1/cm"/>
          <inkml:channelProperty channel="T" name="resolution" value="1" units="1/dev"/>
        </inkml:channelProperties>
      </inkml:inkSource>
      <inkml:timestamp xml:id="ts0" timeString="2018-10-24T15:58:51.958"/>
    </inkml:context>
    <inkml:brush xml:id="br0">
      <inkml:brushProperty name="width" value="0.05292" units="cm"/>
      <inkml:brushProperty name="height" value="0.05292" units="cm"/>
      <inkml:brushProperty name="color" value="#FF0000"/>
    </inkml:brush>
  </inkml:definitions>
  <inkml:trace contextRef="#ctx0" brushRef="#br0">4070 17461 0,'0'0'16,"0"0"-16,0 0 0,0 0 16,0 0-16,0 0 15,0 0-15,0 0 16</inkml:trace>
</inkml:ink>
</file>

<file path=ppt/ink/ink1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88" units="1/in"/>
          <inkml:channelProperty channel="Y" name="resolution" value="2540.07788" units="1/in"/>
          <inkml:channelProperty channel="F" name="resolution" value="INF" units="1/dev"/>
        </inkml:channelProperties>
      </inkml:inkSource>
      <inkml:timestamp xml:id="ts0" timeString="2011-09-22T16:10:15.88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81 10,'0'0'12,"0"0"0,0 0-2,0 0-1,0 0 0,0 0 0,0 0-1,5-16 1,-5 16-2,0 0 0,0 0-2,0 0 0,0 0-1,13-5 0,-13 5-1,0 0-1,19-2 1,-19 2-1,20-5 0,-20 5 0,25-6 0,-10 3 0,1-1 0,2 1-1,1-1 0,2 2-1,2 0 1,-1-1-1,2 1 1,-1 0 0,3 2-1,-4-3 1,3 1-1,-1-2 1,-2 3-1,2-3 1,-2 2-1,2 1 0,-3-1 0,1 0 1,-2 2-1,0 0 0,0 0 0,-4 2 0,1 0 0,-1-2 1,-1 1-1,-2 1 0,0 0 0,-13-2 1,24 2-1,-24-2 1,23 1-1,-23-1 0,20 2 0,-20-2 1,20 0-1,-20 0 0,16 2 0,-16-2 0,18 2 0,-18-2 0,15 2 1,-15-2-1,15 1-1,-15-1 1,0 0 0,17 2 0,-17-2 0,0 0 0,0 0 0,0 0 0,14 2 0,-14-2 0,0 0 0,0 0 0,0 0 0,-14 9 0,14-9 0,-20 7 0,5-2 1,-5 1-1,1-1 0,-6 0 0,-2 1 0,-1 1 0,-3-2 0,-1-1 0,0-1 0,-1 3 0,-3-4 0,4 1 0,-3 1 0,1-1-1,-1-1 1,2 2 0,-3-3 0,3 3 0,1-1 0,2-1 0,0 2 0,4-2 0,3-1 0,1 1 0,4 0 0,5 0 0,13-2 0,-21 2 0,21-2 0,0 0 0,0 0 0,-13 0 0,13 0 0,0 0 0,0 0 0,0 0 0,0 0 0,0 0 0,0 0-1,19 1 1,-19-1 0,21 4 0,-6-4-1,7 3 1,2-3 0,5 2 0,7-2 0,3 0 0,5-2 0,5-3 0,5 2 0,-4-6 0,5 1 0,-3 0 0,-2-1 0,-4 0 0,-3 0 0,-6 2 0,-6 1 0,-4 1 0,-8 1 0,-4 3-1,-15 1 1,15-2 0,-15 2 0,0 0 0,-21 11-2,6-6-1,-6 2-6,-5-3-13,3 6-2,-11-13-2,9 3 1</inkml:trace>
</inkml:ink>
</file>

<file path=ppt/ink/ink1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88" units="1/in"/>
          <inkml:channelProperty channel="Y" name="resolution" value="2540.07788" units="1/in"/>
          <inkml:channelProperty channel="F" name="resolution" value="INF" units="1/dev"/>
        </inkml:channelProperties>
      </inkml:inkSource>
      <inkml:timestamp xml:id="ts0" timeString="2011-09-22T16:10:19.66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59 5,'0'0'11,"0"0"-1,0 0-1,0 0-1,0 0 0,0 0 0,0 0-1,0 0 0,0 0-1,14-7 1,-14 7-2,0 0-1,13-4 0,-13 4 0,18-5-1,-18 5 1,22-6-2,-22 6 1,30-5-1,-14 1-1,4 1 1,-1 1 0,2-2-1,1 3 1,0-1-1,4-2 1,-3 3-1,4-1 0,-2 0 0,-2 0 1,2 0-1,-3 1 0,-1 1 0,0-2 0,-3 4 0,0-2-1,1 1 1,0-1-1,-1 2 0,3-2 1,-2 2-1,1-2 1,0 2-1,0-2 0,1 2 1,-2-2-1,2 0 1,-2 1-1,0-1 0,1 2 0,0-2 1,3 0-1,1 0 0,1 2 1,0-2-1,0 2 1,4-2-1,-3 1 1,4-1-1,-2 2 1,1 0-1,-1-2 1,2 2-1,1 0 0,-1-2 1,-1 1-1,0 1 0,2-2 0,-2 2 1,0-2-1,-1 0 1,-1-2-1,-2 2 1,2 0-1,-2-2 1,-1 2-1,0 0 0,-4 0 0,1-1 1,0 1-1,-2 0 0,5 0 0,-5-2 0,2 2 1,2-2 0,-3 2-1,1-2 1,-1 2-1,-1 0 1,-6 0-1,4 2 1,-17-2-1,20 4 1,-20-4-1,20 5 1,-20-5 0,18 5 0,-18-5-1,14 6 1,-14-6 1,17 3-1,-17-3 1,15 2-1,-15-2 1,15-2-1,-15 2 0,0 0 0,16-2-1,-16 2 1,0 0-1,0 0-1,0 0 0,0 0-2,0 0-6,0 0-9,0 0-10,0 0 0,-18-26-1,9 8 1</inkml:trace>
</inkml:ink>
</file>

<file path=ppt/ink/ink1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88" units="1/in"/>
          <inkml:channelProperty channel="Y" name="resolution" value="2540.07788" units="1/in"/>
          <inkml:channelProperty channel="F" name="resolution" value="INF" units="1/dev"/>
        </inkml:channelProperties>
      </inkml:inkSource>
      <inkml:timestamp xml:id="ts0" timeString="2011-09-22T16:10:26.27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 20,'0'0'20,"0"0"0,0 0-1,0 0-4,0 0-5,0 0-2,0 0-2,0 0 0,0 0 0,0 0-1,0 0 0,0 0 0,0 0-1,0 0 0,0 0-1,0 0 0,0 0-1,0 0 0,14 2-1,-14-2 1,16-2-2,-16 2 1,22-2 0,-22 2-1,29 0 2,-13 2-2,2 0 0,3 0 1,-1 1-1,3-1 0,-1 2 0,2-1 0,-2 1 0,3-1 0,-1-1 0,0 2 0,0-2 1,-2 1-1,0-1 0,1 1 0,-1 1 0,0 0 0,-1-1 1,-2 3-1,-1-5 1,2 3 0,-1-2-1,0-1 1,0-1 0,1 0 0,-1 0-1,2 0 1,1 0-1,1 0 0,-3 0 0,3 0 1,-3 0-1,1 0 0,2 0 0,-1 0 0,0 0 0,2 0 0,3 0 0,1-1 0,0 1 1,0-2-1,1 2 0,-1-2 0,0 2 0,0 0 0,-2 0 0,-2 0 0,-1 2 0,1-2 0,-2 2 0,-2-2 0,-1 1 0,-3-1 0,-1 2 0,-15-2 0,23 2 1,-23-2-1,13 0 0,-13 0 1,0 0 0,0 0-1,0 0 1,0 0 0,0 0 0,0 0 0,0 0 0,0 0-1,0 0 1,0 0 0,0 0-1,0 0 1,0 0-1,0 0 0,0 0 1,0 0-1,0 0 0,0 0 0,0 0-1,0 0 1,0 0-3,0 0 0,0 0-7,0 0-15,13 0-5,-13 0-1,9-34-1</inkml:trace>
</inkml:ink>
</file>

<file path=ppt/ink/ink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88" units="1/in"/>
          <inkml:channelProperty channel="Y" name="resolution" value="2540.07788" units="1/in"/>
          <inkml:channelProperty channel="F" name="resolution" value="INF" units="1/dev"/>
        </inkml:channelProperties>
      </inkml:inkSource>
      <inkml:timestamp xml:id="ts0" timeString="2011-09-22T16:09:51.33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22 14 6,'-15'10'5,"15"-10"1,0 0 1,0 0 1,-1 17 1,26-14 16,-12-5-17,7 1-2,2-3 0,5 0-3,1 1 0,2-1-2,3 1 0,1 1 0,0-2 0,5 3 0,-2-1 0,3-2-1,3 1 1,3 1 0,-1-2 0,5 3 0,2 1 0,-3 0 0,2 3 0,-2 1-1,-2-1 1,1 4 0,-3-1 0,-2-1 0,-2 0 0,0-1 0,-3 1 1,-1-3 0,-1 0-1,29 0 2,-39-2-2,-2 0 0,-7 0 0,-3 0 0,-14 0 0,16-2 0,-16 2-1,0 0 2,0 0-1,0 0 0,0 0 1,0 0-1,0 0 1,0 0 0,0 0-1,0 0-1,-19 3 0,19-3 0,-23 0 0,6 0 0,-4 0 0,-1 2 0,-5-2 0,-4 2 0,-4-2-1,-3 2 1,-96 5 0,82-5 0,-3 3 0,1 0 0,-1 1 0,-1 1 0,1 2 0,-3 0 0,0 0 0,3 0 0,1-4 0,-1 4 0,2-4 0,4 2 0,-76 9 0,92-8 0,6-5 0,7 1 0,6-3 0,14-1 0,-16 2-1,16-2 1,0 0-1,0 0 1,13 6-1,2-5 1,6 3-1,4 0 1,100 4 1,-73-4-1,8 0 0,-1-4 0,5 3 0,0-3 0,1 2 0,2 0 0,-1 1 0,1-3 0,-1 4 0,0 1 0,1-3 0,114 7 1,-129-6-1,-6 1 0,-6 0 0,-5 1 0,-4 0 0,-6 1 0,-6-1 0,-2-1 0,-17-4 0,21 7 0,-21-7 0,0 0 0,0 0 0,0 0 0,0 0 0,0 0 0,0 0 0,0 0 0,-9 16 0,9-16 1,-26 9-1,6-4 0,-7 2 1,-7-1-1,-7 1 0,-6 0 1,-7-2-1,-134 17 0,116-15 0,-1 2 0,0 0 0,1-1 0,-1 3 0,0 0 0,5 1 0,2 1 0,8-1 0,5-1 0,7 0 0,8-1 0,9-1 0,-10 2 0,21-6 0,18-5 0,0 0 0,0 0 0,14 2 1,2-2-1,3-2 1,7 1-1,5-1 1,9 0-1,6-1 1,5-3-1,6 3 1,76-8 0,-59 6-1,5-1 1,3 1 0,-2-1-1,2 1 1,-1 2-1,-3 1 0,-5 0 0,-5 0 0,-6 2 0,-5 0 1,-2 0-1,-9 2 0,60 5 0,-81-5 0,-1 0 0,-8-1 0,-3 1 0,-13-2 1,17 4-1,-17-4 1,0 0 0,0 0 0,0 0 0,0 0 0,0 0 1,0 0-2,0 0 2,0 0-2,0 0 0,-23 5 1,9-5-1,-7 2 0,-7-2 0,-5 4 0,-6-3 0,-7 3 0,-7 1 0,-7 2 0,-8 1 0,-4-1 0,-167 21 0,156-17-1,1 0 1,3-1 0,2 1 0,4 0 0,6-1 0,5-1 0,11-2 0,5-1 0,9-1 1,9-1-1,7-1 0,7-1 0,1-2 0,13 0 0,0 0 0,0 0 0,18-3 0,-18 3 0,15-2 0,-15 2-1,19-2-1,-19 2-3,24-5-3,-11 3-9,2-11-9,9 8-1,-3-18 1</inkml:trace>
</inkml:ink>
</file>

<file path=ppt/ink/ink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88" units="1/in"/>
          <inkml:channelProperty channel="Y" name="resolution" value="2540.07788" units="1/in"/>
          <inkml:channelProperty channel="F" name="resolution" value="INF" units="1/dev"/>
        </inkml:channelProperties>
      </inkml:inkSource>
      <inkml:timestamp xml:id="ts0" timeString="2011-09-22T16:09:53.44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38 159 19,'-25'10'15,"25"-10"-1,-15 0 1,15 0-10,0 0-5,0 0-1,0 0 0,19-3 2,-6 1 1,4 2 2,2-3 0,9 3 1,2-4 1,4 0-1,4 1-1,0-1 0,1 1-1,35-8 1,-43 6-2,-1-1-1,-6 3 0,-6-3 0,-3 3 0,-15 3 1,17-6 1,-17 6 0,0 0 0,0 0-1,0 0 0,-11-16 0,-3 11-1,-2-2 0,-8 0-1,-3-2 0,-4 2 0,-5 0-1,1 1 1,0 1 0,0 1 0,2 1 0,8 1 0,3 0 0,7 2 0,15 0 0,-20-2-1,20 2 0,0 0 1,18 7-2,2-3 2,3-2 0,6 1 0,5-1 0,1-2 0,0-2 1,-4 1-1,-6-1 1,-4-2-1,-8 2 2,-13 2-1,17-3 1,-17 3-1,0 0 1,0 0-1,0 0 0,0 0 0,0 0 0,-18-9-1,18 9-1,0 0 1,-20-5-1,20 5 1,-13-2 0,13 2-1,0 0 1,-16 0 0,16 0-1,0 0-1,0 0 1,0 0 0,0 0 0,0 0 1,0 0-1,18 2 0,-5-4 1,0 2-1,2-2 1,0 0 0,-2 1 1,-13 1-1,18-4 0,-18 4 1,0 0-1,0 0-1,0 0 1,-21 7-3,5-2-4,-5-1-9,6 7-8,-11-13 2,11 7-1,-5-14 0</inkml:trace>
</inkml:ink>
</file>

<file path=ppt/ink/ink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88" units="1/in"/>
          <inkml:channelProperty channel="Y" name="resolution" value="2540.07788" units="1/in"/>
          <inkml:channelProperty channel="F" name="resolution" value="INF" units="1/dev"/>
        </inkml:channelProperties>
      </inkml:inkSource>
      <inkml:timestamp xml:id="ts0" timeString="2011-09-22T15:59:02.521"/>
    </inkml:context>
    <inkml:brush xml:id="br0">
      <inkml:brushProperty name="width" value="0.08819" units="cm"/>
      <inkml:brushProperty name="height" value="0.35278" units="cm"/>
      <inkml:brushProperty name="color" value="#00B0F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19 23 7,'0'0'9,"-13"-7"0,13 7-1,0 0-2,0 0 0,-6-16-1,6 16-1,0 0-1,0 0-2,0 0 0,0 0-1,0 0-1,0 0 0,0 0 0,0 0 0,18 3 1,-18-3 0,23 6 0,-8-3 0,3-1 0,0 1 0,1-1 1,2-1-1,0 2 0,-2-1 1,2-2-1,-2 1 0,0 1 1,1-2-1,-1 1 0,1-1 0,0 0 0,2 0 0,-1 0 0,1 2 0,0 0 0,0-1 0,1 2 0,1 0 0,-1 2 0,0 1 0,2-1 0,1 3 0,-2-4 0,1 2 0,1-1 1,-2-2-1,1-1 0,-1-2 1,0 0-1,0-2 1,0-1-1,-1 0 1,-1 0-1,0 1 0,0-1 1,-4 3-1,3-1 0,-5 1 0,3 0 0,-3 0 0,1 1 0,3 1 0,-4-1 0,5 1 0,-3-1 0,3 1 0,0 0 0,1-1 0,0-1 0,1 2 0,0-1 0,0-1 0,1 0 1,0 2-1,0-2 0,0 0 0,-1 1 0,1-1 0,-2 0 0,0-1 0,-2 1 0,0 0 0,-2-2 0,3 1 1,-2 1-1,0-2 0,-1 1 0,1-1 1,0 0-1,-1 1 1,0-1-1,-2 1 0,1-2 1,-2 1-1,1 1 1,0-2-1,0 1 0,-1 0 0,1 1 0,2-1 0,-1 1 1,2-1-1,-1 1 0,1-1 0,0 2 0,-1-1 0,0-1 0,-1 0 1,0 2-1,-2-1 0,0 1 0,-1 0 0,-1-2 1,-2 2 0,-11 0 1,21 0-1,-21 0 1,14 2 0,-14-2 0,0 0 1,15 1-2,-15-1 1,0 0-2,0 0 1,0 0-1,12 7 1,-12-7-2,0 0-2,13 12-6,-13-12-10,13 14 1,-13-14-1,0 0 0</inkml:trace>
</inkml:ink>
</file>

<file path=ppt/ink/ink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88" units="1/in"/>
          <inkml:channelProperty channel="Y" name="resolution" value="2540.07788" units="1/in"/>
          <inkml:channelProperty channel="F" name="resolution" value="INF" units="1/dev"/>
        </inkml:channelProperties>
      </inkml:inkSource>
      <inkml:timestamp xml:id="ts0" timeString="2011-09-22T16:00:17.099"/>
    </inkml:context>
    <inkml:brush xml:id="br0">
      <inkml:brushProperty name="width" value="0.03528" units="cm"/>
      <inkml:brushProperty name="height" value="0.03528" units="cm"/>
      <inkml:brushProperty name="color" value="#FFFFFF"/>
      <inkml:brushProperty name="fitToCurve" value="1"/>
      <inkml:brushProperty name="ignorePressure" value="1"/>
    </inkml:brush>
  </inkml:definitions>
  <inkml:trace contextRef="#ctx0" brushRef="#br0">1885 674 24,'0'0'19,"-3"-8"0,3 8-1,0 0-5,0 0-2,0 0-1,0 0-2,0 0-1,0 0-1,0 0-1,0 0-2,0 0 0,1-8-1,-1 8-1,0 0-1,0 0 0,0 0 0,0 0 0,0 0 1,9-9-1,-9 9 1,0 0 0,0 0 1,0 0 1,0 0 1,0 0 1,0 0 0,0 0-1,0 0 1,0 0-1,0 0-1,0 0 0,0 0 0,0 0 0,0 0-1,0 0 1,0 0 0,0 0 0,0 0-1,0 0 1,3-8-1,-3 8 0,0 0 0,0 0 0,0 0-1,0 0 0,0 0 1,-3-9-1,3 9 0,0 0 0,0 0 0,-2-8 0,2 8 0,0 0-1,0 0 1,0 0-1,-8-8 1,8 8-1,0 0 1,-7-8-1,7 8 0,0 0 0,-10-8 1,10 8-1,0 0 0,-10-8 0,10 8 1,0 0-1,-12-7 0,12 7 0,-10-6 0,10 6 1,-10-6-1,10 6 0,-10-5 0,10 5 0,-9-5 0,9 5 1,-10-4-1,10 4 0,-11-6 0,11 6 0,-12-5 0,12 5 1,-15-5-1,15 5 0,-16-7 0,16 7 0,-16-8 0,7 5 1,9 3-1,-16-9 0,7 4 0,9 5 1,-19-10-1,9 6 0,-1-1 2,1 1-2,-1-2 1,1 2 0,0-1 0,0 0-1,1 1 1,9 4-1,-17-9 1,17 9-1,-14-9 1,14 9-1,-15-9 0,15 9 1,-14-9-1,14 9 0,-16-9 1,16 9-1,-18-9 0,8 3 0,0 2 0,-3-1 0,2 0 0,-3-1 0,2 0 0,-2-1 0,0 1 0,-1 1 0,2-1 0,-2 0 0,1 2 0,-1-1 1,-1-1-2,2 2 2,-2-1-1,1 0 0,-1-1 0,0 0 0,2 1 0,0 0 0,1-1 0,-1 1 0,1 0 0,1-1 1,0 0-2,1 1 1,-2 0 0,2 0 1,-2-1-1,0 0 0,-1 1 1,1-1-1,-2 1 2,2 0-2,-2-1 0,0 0 0,1 1 0,0 1 0,0-1 0,-1 0 0,1 1 0,-3-1 0,1 1 0,-2 1 0,0 0 0,-1 0 0,2 0 0,-1 2 0,0-1 0,0 0 0,-2 0 0,1 2 0,2 0 0,-1-1 0,0 2 0,1-1 0,1 0 0,1 2 0,2-1 0,2 0 0,-1 0 0,1 0 0,0-1 0,2 0 0,0 0 0,-2 0 0,1-1 0,-3 1 0,1 0 0,-2-1 0,1 0 0,-1 1-2,0-1 2,-2 1 0,2-1 0,0 0 0,0 1 0,0 0 0,-1 0-1,1 0 2,-1 0-2,1 1 2,-1 0-1,1 0 0,0 0-1,1 1 2,1-1-1,1 0 0,1 1 0,10-2 0,-15 3 0,15-3 0,-11 2 0,11-2 0,0 0 0,0 0 0,-10 3 0,10-3 0,0 0 0,0 0 0,0 0 0,0 0 0,-9 2 0,9-2 0,0 0 0,0 0 0,0 0-1,0 0-2,0 0-4,0 0-17,-4-7-13,4 7 0,2-8 0,-2 8-1</inkml:trace>
  <inkml:trace contextRef="#ctx0" brushRef="#br0" timeOffset="2266">312 30 29,'9'-8'19,"-9"8"3,0 0 1,0 0-7,0 0-4,0 0-1,0 0-1,0 0-1,0 0-2,0 0-1,0 0 0,0 0-3,0 0 0,0 0-1,0 0-1,0 0 0,0 0 0,-9 4 0,9-4 0,-11 8-1,11-8 1,-17 12 0,5-4 0,1 0-1,-2 3 1,1-1 0,-1 1 0,4 0 0,-2-1 0,4 0-1,-1-3 1,8-7 0,-8 12 0,8-12 0,0 0 0,-7 7 0,7-7 0,0 0 0,0 0 0,0 0 1,0 0-1,0 0 0,0 0 1,0 0-1,0 0 0,0 0-1,0 0 1,0 0-1,0 0 0,0 0 0,0 0 0,0 0 0,0 0 0,0 0 0,0 0 0,0 0 0,0 0 0,0 0 0,2 9 0,-2-9 0,0 0 1,0 0-1,0 0 0,4 8 0,-4-8 0,0 0 0,0 0 0,0 0 0,0 0-1,0 0 1,0 0 0,0 0 0,0 0 0,0 8 0,0-8 0,0 0 1,0 0-1,0 0 0,0 0 1,0 0-1,0 0 1,0 0-1,0 0 0,0 0 1,0 0-1,0 0 0,12 6 0,-12-6 1,17 5-1,-7-2 0,5 0 0,2 0 0,2 1 1,1-1-1,2 2-1,0-2 2,1 1-1,-1 0 0,2-1 1,-1 0-1,-1 1 1,-2-1-1,-1 1 0,-1 0 1,-3-1-1,-1 1 0,-4-1 0,0 0 0,-10-3 0,12 4 0,-12-4 0,0 0 0,10 3 0,-10-3 1,0 0-2,0 0 2,0 0-1,0 0 0,0 0 0,0 0 0,0 0 0,0 0 0,0 0 1,0 0-1,0 0 1,0 0 0,0 0 0,0 0 0,0 0 0,0 0 0,0 0-1,0 0 1,0 0-1,-13-2 0,13 2 0,-14-2 0,4 1 1,-2 1-1,-2-1 0,0 1 0,-3-1-1,-1 1 1,0 0 0,-1 1-1,-1-1 1,1 1 0,1-1 0,0 0 0,0 0 0,3 0 0,0 0 0,2 0 0,1 0 0,3-1 0,9 1 0,-16-1 0,16 1 0,0 0 1,-11-3-1,11 3 0,0 0 1,-4-8-1,4 8 0,1-13 0,-1 5 0,0-4 0,1 0 0,1-1 0,0-3 0,0-1 0,0 1 0,0 0 0,0 1 0,1 0 0,1 1 0,0 2 0,-1 1 0,1 0 0,-1 3 0,-3 8 0,9-14 0,-9 14 0,9-10 0,-9 10 0,0 0-1,8-9 1,-8 9 0,0 0 0,0 0 0,0 0 0,0 0-1,0 0 2,0 0-1,0 0-1,0 0 1,0 0 0,0 0 0,0 0 0,0 0 0,0 0 0,-12 6 0,2 0 0,0 1 0,-4 2 0,0 1 0,-1 4 0,1 1 0,-1-2 0,2 3 1,-1 0-1,2 0 0,1 0 0,3-2 0,0-2 0,1-3 0,3 0 0,4-9 0,-6 10 0,6-10 0,0 0 0,0 0 1,0 0-2,0 0 2,0 0-1,0 0 0,0 0 0,0 0 0,0 0-1,16 7 1,-7-5 0,1 0 0,3 1 0,3 1 0,3 0 0,2 2 0,1 0 1,-1 0-2,0 0 1,2 0 0,-1 0 0,-1-1 0,-3 0 0,-4-2 0,-1 0 0,-3-1 0,-10-2 1,12 2-1,-12-2 0,0 0 0,0 0-2,0 0-4,0 0-8,0 0-18,12-11-3,-12 11 2,4-13-2</inkml:trace>
  <inkml:trace contextRef="#ctx0" brushRef="#br0" timeOffset="4454">312 47 29,'0'0'19,"-15"-7"3,15 7 3,0 0-8,0 0-8,-4-8 1,4 8-3,0 0 0,0 0-2,0 0-2,12 6-2,-12-6-1,18 14 1,-7-3 1,3 2-1,2 2 1,0 0 0,1 2-1,0 0 1,-1-1 0,0-1 1,-5-2-2,1-2 1,-2-2-1,-3 0 0,-7-9-1,9 9 2,-9-9-1,0 0 0,0 0 0,0 0-1,0 0 1,-6-10-1,-1 0 0,-1-2 0,-3-2 0,1-3-1,0 1 1,-2 0 0,2 1-1,-2 2 1,4 2 0,2 3-1,6 8 1,-9-11 0,9 11-1,0 0 1,0 0 0,0 0 0,2 12-1,3 0 1,1 3 0,0 2 1,1 4-1,2 1 1,-2 0-1,0-2 1,-1-1-1,1-2 1,-3-4-1,1-4 1,-5-9 0,5 12 0,-5-12 0,0 0-1,0 0 1,-10-11 0,4 0-1,-5-4 0,0-4 0,-3-2-1,1-2 1,-1 1-1,1 1 1,0 2 0,3 3 0,1 4 0,9 12-1,-12-11 1,12 11-1,0 0 1,-4 11 0,5 1 0,3 4-1,0 2 1,2 3 1,-1 1-1,2 0 0,-1-2 0,-1-3 1,0-3-1,-1-4 1,-2-2 1,-2-8 1,0 0-1,0 0 0,0 0 1,-3-16-1,-1 2 0,-2-4-1,0-3-1,-1 0 0,0-1 0,-1 3-1,2 2 1,0 4-1,1 4 1,5 9-1,-11 2 1,11-2-1,-9 18 1,4-4 0,1 1 0,-2 2 0,2 0 0,2-2 0,0-1 0,1-3 1,0-1-1,1-10 0,0 12 0,0-12 1,0 0-1,0 0 0,0 0 1,0 0-1,4-16 0,-3 3 0,0-1 0,0-1-1,0-1 1,-1 3-1,0 0 1,-1 5-1,1 8 1,0 0 0,0 0 0,-11 8 0,5 0 0,0 3 1,-1 0-1,1 0 1,1-1-1,0-1-1,5-9 1,-3 13-2,3-13 1,0 0-1,0 0 0,6 8-1,-6-8 0,0 0 1,0 0 0,0 0 1,0 0 0,0 0 1,0 0 0,0 0 1,0 0 0,0 0 1,9-9-1,-9 9 1,7-8-1,-7 8 0,13-10-1,-13 10 1,17-10-1,-5 5 1,-1 1-1,2 0 1,-1 0 0,1 2-1,-1-2 1,1 2 0,-1-1 0,-1 0-1,1 2 1,-1-1-1,3 0 1,0 0 0,1 0-1,2 0 1,-2 1 0,3 0-1,-1 0 1,1-1 0,-1 1-1,-2-1 1,1 2 0,-1-1-1,0 2 1,0-1-1,0-1 0,0 3 1,0 0-1,1 1 0,0-1 0,-2 2 1,2-2-1,-1 1 0,1 0 1,-1 1-1,0-1 1,2 0 0,-2-1-1,3 2 1,-1-1 0,0 1 0,-1 0 0,1 1 0,-1 0 0,1 0 0,-2 1 0,1-1 0,2 2 0,0-1-1,0 0 1,0 0 0,0 1-1,0-1 0,1 2 1,0-1-2,-2 0 2,0 1-1,0-1 0,1 0 1,0 1-1,-1-1 0,0 0 0,1 0 1,-2 0-1,0-1 1,2 0-1,-2 2 0,2-1 1,0 1-1,-1-1 0,1 0 1,0 2-1,0-1 0,-1 0 1,0-1-1,-1 1 0,0 0 1,-2 0-1,1 0 1,-1 1-1,1 1 1,-2-2-1,1 2 1,1-2-1,-2 2 0,1-1 0,0 0 0,0 1 0,0 2 0,1-2 0,-1 1 0,0 0 0,-1 0 1,0-1-1,-1 0 0,1-1 0,-2-1 0,1 1 0,-1 0 0,0-2 1,0 1-1,0 1 0,2 0 0,-1 0 0,2 1 1,-3-3-1,2 1 0,-3-1 0,1-1 1,0-1-1,-11-5 0,15 8 0,-15-8 0,11 4 0,-11-4 0,0 0-2,9 5-4,-9-5-13,0 0-16,0 0-1,11-9 0,-11 9 0</inkml:trace>
  <inkml:trace contextRef="#ctx0" brushRef="#br0" timeOffset="7079">1876 686 38,'0'0'22,"0"0"1,1-13 1,-1 13-9,1-11-3,-1 11-1,1-12-2,-1 4-1,0 8 0,-3-14-3,0 6 0,1-1-1,-4 1-1,2-1 0,-3 0 0,1 2 0,6 7-1,-15-16 0,6 10 0,9 6-1,-18-13 1,18 13-1,-20-13 1,11 7-1,-2 0 1,-1 0-1,0 1 0,0-1 0,0 0 1,-1 1-1,1 0 0,-2 0 0,0 0 0,0-1 1,-1 1-1,0-1 1,-1 0-2,-2 0 1,-2 0 0,0 0-1,-1 0 0,-3-1 0,0 1 0,-2-1 0,1 0 0,0 0 0,0 0 0,1 0 0,1 0 0,0-1 0,1 1 0,1-1 0,-2 1 0,0-1 0,-1 1 1,0-1-2,-1 1 2,-2 0-1,0 0 0,-1 0 1,-1 0-1,0 1 0,0 0 1,-2 0-1,-1 0 0,2 0 0,1 0 0,-1 1 0,1 0 0,-1 1 0,2-2 0,0 2 0,2 1 0,2-1 0,0 1 0,1-1 0,2 1 0,1-1 0,1 2 0,-2-1 0,0 0-1,-1 2 1,0-1 0,1 0 0,-1 1-1,-1 0 1,1 0 0,2 0 0,1 1 0,0 0 0,2 0 0,2 1-1,3 0-2,1 1-3,11-2-8,0 0-17,0 0-3,12 2 0,2-3 0</inkml:trace>
  <inkml:trace contextRef="#ctx0" brushRef="#br0" timeOffset="8110">579 166 43,'0'0'20,"1"-9"3,-1 9-2,-13-5-9,13 5 0,-19-4 0,5 1-3,-4 2 0,0-2-2,-3 2-1,-1-1-3,-2 2 0,0 0-1,-2 1-1,2 1 0,1 0-1,2 0 1,2 0-1,2 1 0,5-1 0,1 1 0,11-3 0,0 0 0,0 0 0,0 0-1,13 2 1,1-4 0,3 0 0,3-1 0,1 1 0,-1-1 0,-1 1 0,-2 0 0,-5 1 0,-2 0 0,-10 1-1,9 0 1,-9 0-1,0 0 0,0 0 0,-12 10-1,12-10 0,-10 8 0,10-8 1,-13 7-1,13-7 1,-14 2-1,14-2 1,-13-3-1,13 3-1,-16-9 0,8 1-1,-1 0 1,3-1-1,0-1 1,1-2 1,0 2 1,2 0 2,2 2 0,1 0 1,0 8 0,3-10 0,-3 10 0,0 0-1,12-3 0,-12 3 0,13 10-1,-4 0 1,0 2-1,3 3 1,-1 1 0,0 2 0,1 1 0,-2 0 0,0-2-1,-3-2 1,-1-1-1,-2-2 1,0-4 0,-4-8 0,3 11 1,-3-11 1,0 0-1,-4-8-1,1-3 1,-3-2-1,0-4 0,-2-3-1,0-1 0,0 1-1,1 0 1,-2 2 0,2 4-1,1 2 1,1 5 0,5 7 0,-13-6 0,13 6 1,-18 3-1,6 1 0,-3 4 0,-2 2 0,-2 0 0,-2 1 0,1 1 1,2 0-1,2-2 0,4-1 0,1-3 0,11-6-1,-9 8 1,9-8 0,0 0-1,17-2-1,-6-2 1,3 1-1,0-2-1,3 0 2,-4 0-1,-1 2 2,-2-1 0,-10 4 1,0 0 0,0 0 1,-9 3 1,-5 3-2,0 3 1,-1 1-1,-3 2-1,3 0 1,1 0-1,4 1 0,3-4 0,5-1 1,2-8-1,6 9 0,3-7 0,5-2 0,3 0 0,1-2 0,2 1-1,-3-2 1,0 0 0,-3 2 0,-4-1 0,-10 2 0,0 0 0,0 0 0,-9-3 0,-2 3 1,-1 0-1,-1 1 1,1 0-1,0 0 0,3 0 1,9-1-1,-14 1 0,14-1 0,0 0 0,0 0 0,0 0-1,0 0 1,2 8 0,-2-8 0,13 3-1,-4-1 1,5-2 0,-1 0 0,4-1 0,-1-2-1,-1 2 1,0-3 0,-3 2 0,-2 0 0,-10 2 1,10-3-1,-10 3 0,0 0 1,-10 0-1,10 0 0,-19 3 1,6-2-1,-1 1 1,-2 0 0,1-2 0,-1 2 1,4-2-1,-3 1 1,6-1-1,-2 0 0,11 0 0,-10 0 0,10 0-1,0 0-1,0 0 1,0 0 0,10 0 0,1 0 0,1 0 0,4 0-1,0 0 1,3 0 0,-1-1 0,-4 0 0,-1 0 0,-13 1 0,10-3 0,-10 3 0,-15 1 0,-1 1 0,-3 1 1,-4-1-1,1 1 1,0 1-1,1 0-1,7-2-4,14-2-16,-12 8-8,12-8 0,17 0-1,2-5 0</inkml:trace>
  <inkml:trace contextRef="#ctx0" brushRef="#br0" timeOffset="11704">545 261 18,'0'0'15,"-11"-6"2,11 6 1,0 0-1,-11-7-2,11 7 0,0 0-3,-12-4-1,12 4-3,0 0-2,0 0-1,0 0-1,0 0-1,0 0 1,0 0 0,0 0 0,0 0 0,12-4-1,-3 4 1,3-2-2,3 1 1,2-1-1,2 2-1,3-2 0,1 2-1,1 0 1,-2 1 0,0 0-1,-2 0 1,2 1-1,-2 1 1,0-1-1,-2 2 1,2-2-1,0 2 1,1-1-1,-2 1 1,1-2-1,-1 3 1,1-1-1,0 0 0,2 0 0,-1-1 1,0 1-2,1-1 2,-2 1-2,1 0 1,2-1 0,-3 2 1,0 0-1,-1 0 1,2-1-1,1 2 1,-1-2-1,1 1 1,-3 0-1,2 1 0,-1 1 0,0 2 1,-2 1-1,0 1 0,0 0 0,-1 1 1,1 1-1,0-1 0,-2 0 1,1 0-1,0 0 0,-1-2 1,1 2-1,-1-3 0,1 1 1,0 0-1,0-2-1,0 0 2,0-2-2,-1 1 1,1-1 0,-2 0 0,2-1-1,-2 0 1,-1 1 0,0 0 0,-1 1 1,0 0-1,-2 0 0,-2-1 0,2 2 0,-11-8 0,16 15 0,-7-7 0,-2 1 0,0-1 0,0 1 0,0 0 0,-1 0 0,-1-2 0,-5-7 1,12 14-1,-12-14 0,10 11 0,-10-11 0,11 11 0,-11-11 0,10 8 0,-10-8 0,0 0 0,10 8 0,-10-8 1,0 0-1,0 0 0,0 0 0,0 0 0,0 0 1,0 0-1,0 0 0,0 0 0,0 0-4,0 0-17,0 0-12,0 0 0,0 0 0,-3-9-1</inkml:trace>
  <inkml:trace contextRef="#ctx0" brushRef="#br0" timeOffset="13282">348 365 7,'0'0'9,"0"0"-1,0 0-1,1-7-1,-1 7-1,0 0-1,0 0 1,-10-6-2,10 6 2,0 0-2,-11-4 1,11 4-1,-10-3 1,10 3 0,-16-2 0,16 2 2,-20-3-1,10 2 1,-3 0 0,1-1 1,0 1 0,0-1 1,12 2 1,-16-3-2,16 3 0,-12-4 0,12 4-2,0 0 0,0 0 0,0 0-2,0 0 0,0 0-2,0 0 1,0 0-2,0 0 1,0 0-1,0 0 1,0 0-1,0 0 1,0 0-1,0 0 1,16-2-1,-3 4 0,5-1 1,4 1-1,4 1 0,2-1 1,1 1-1,0-1 1,0 0-1,-2 2 0,-2-2 1,-3 3-1,-2-1 0,-2 2 0,-1-2 1,0 1-1,-3 1 0,0-1 1,-1 0-1,0-2 1,-2 0 0,-2-1-1,-9-2 1,14 3-1,-14-3 1,0 0-1,9 1 0,-9-1 1,0 0-1,0 0 0,0 0 1,0 0-1,0 0 1,0 0 0,0 0 1,0 0-1,0 0 1,0 0 0,0 0 0,0 0-1,0 0 1,-14-8-1,4 5-1,-3-2 1,-4 0-1,-6-1 0,-3 2 0,-3-1-1,-2 0 1,-1 0 0,1 1-1,1 1 1,2 0 0,6 0 0,4 0 0,3 0 0,4 1 0,11 2 0,-16-4 1,16 4-1,-10-4 0,10 4 0,-10-4 0,10 4 0,-11-2-1,11 2 1,-9-3 0,9 3 0,0 0 0,-9-1 0,9 1 0,0 0-1,0 0 1,0 0 0,0 0 0,17 3 0,-3-2-1,2 0 1,4 2 0,5-2 1,3 1-1,3-1 0,2-1 0,0 0 0,-2 0 1,-1 0-1,-2 0 1,-3-1-1,-7 1 0,-3 0 0,-4 0-1,-11 0 1,10-1 0,-10 1 0,0 0 0,-10-3 0,0 2 0,-2 0 0,-6 0 1,-5-1-2,-4 0 1,-3 1 0,-5-1 0,-2 0 0,-2 0-1,0 1 1,1-1 0,6 0 0,3 1 0,6 0 0,6 1 0,5 0 0,12 0 0,-11 0-1,11 0 1,0 0 0,0 0 0,11 0 0,0 1 0,6 0 0,5 0 0,5 2 0,5-2 0,3 1 0,4 0 0,-2 0 0,0-2 0,-4 1 1,-4 0-1,-4 0 0,-5-1 0,-5 0 0,-5 0 1,-10 0-1,0 0 0,0 0 0,0 0 1,0 0-1,-18-6 0,1 3 0,-5 1 0,-2-3 0,-6 0 0,-2 0 0,-2 0-1,-4 0 1,1-1 0,4 1 0,2 1 0,4 0 0,5 1 0,4 0 0,6 3-1,12 0 1,-12-2 0,12 2 0,0 0 0,14 3 0,-1 0-1,6 0 1,3 1 0,4 0 0,5 0 0,2 2 1,1-2-1,-2 0 0,-4 0 1,-5-1-1,-5-1 0,-3 0 1,-6-1 0,-9-1-1,0 0 0,-11-3 0,-3 1 0,-1 0 0,-7-2 0,-4 1-1,-3-1 1,-1 0 0,-2 1 0,2 1 0,2-1 0,6 2 0,3 0-1,6 1 1,13 0-1,-11 3 0,11-3 1,0 0-1,9 4 1,-9-4-1,10 5 0,-10-5 1,11 3-1,-11-3 1,0 0 0,12 1-1,-12-1 1,0 0-1,14-6 1,-14 6 0,11-8-1,-11 8 0,12-9 1,-12 9-1,6-9 1,-6 9 0,2-8 0,-2 8 0,0 0 0,-8-9 0,8 9 0,-17-4 0,6 5 0,-3 0-1,-1 2 1,-4 1 0,-2 1 0,-1 0 0,0 1 0,2 0 0,1 0 1,0 0-2,5-2 2,2-1-1,12-3 0,-13 6 0,13-6 0,0 0 0,0 0 0,9-7 0,2 1-1,3 1 1,3-2-1,2 0 1,-1-1-1,2 2 1,-5-1-1,0 2 1,-5 2 0,-10 3 0,0 0 0,0 0 1,0 0-1,0 0 0,-13 0 0,0 3 0,1 1 0,-2 1 0,2 0 0,0 0 0,3-2 0,9-3 0,-14 6 0,14-6 1,0 0-1,0 0 0,0 0 0,0 0 0,7-12 0,-2 3 0,1-1 0,-1-1 0,2-2 0,-3 1 0,-1 2 0,0 1 0,-3 9-1,0-10 1,0 10 0,0 0 0,-11 10 0,4 1 0,-1 2 0,-1 2 0,-2 3 0,1 0 0,-1 0 0,1-1 0,0-2 0,3-2 1,-1-3-1,8-10 0,-9 12 0,9-12 1,0 0-1,0 0 0,0 0 0,14-5 0,-3 0 0,1 1 0,5-2 0,-1 1-1,1 0 1,-2 2 0,-2 0 0,-2 1-1,-11 2 1,10-1 0,-10 1 0,0 0 0,-12 3 0,2 0 0,-1 0 0,-1 1 0,-1-1 0,1 2 1,2-3-1,10-2 0,-16 5 0,16-5 0,0 0 0,0 0 0,0 0 0,10 6 0,0-6 0,3 0 0,2 0 0,0 1 0,0-1 0,-1-1-1,-3 1 2,-11 0-1,12 0 0,-12 0 0,0 0 0,-12 1 1,2 0 0,0-1 0,-3 1 0,0-1 0,-1 1 0,2-2 1,1 2-1,2-2-1,9 1 1,-13 0-1,13 0 0,0 0 0,0 0 0,0 0-1,0 0 1,12 0 0,-12 0 0,12 1 0,-12-1-1,13 0 1,-13 0-1,0 0-1,10-1-9,-10 1-20,0 0 1,0 0-1,12 3-1</inkml:trace>
  <inkml:trace contextRef="#ctx0" brushRef="#br0" timeOffset="17563">533 248 19,'-4'-7'18,"4"7"0,0 0 0,0 0-2,-4-10-4,4 10-3,0 0-3,0 0-1,-1-8-2,1 8-1,0 0 0,9-4 0,-9 4 0,17-3 0,-4 3-1,5-2 1,4 0-1,3 0 0,3 1 0,2 0-1,2 1 1,0 0-1,1 1 0,-1-1 0,-3 4 0,-2-1 1,-3 0-1,-4 0 0,-2 1 0,-3-1 1,-3 1-1,-3-2 0,-9-2 0,11 4 0,-11-4 1,0 0-1,0 0 1,0 0 0,0 0 0,0 0 0,0 0-1,0 0 1,0 0-1,-17 3 0,8-3 0,-3-1 0,-2 0 0,-3-1 0,-1 0 0,-4 0 1,-3-2-1,0 1 1,-2-1-1,-1 2 1,0-1-1,2 1 1,1 1-1,4 0 0,3 1 0,5 0 0,2 1 0,11-1 0,0 0 0,0 0 1,11 2-1,1-2 0,4 2 1,5-1-1,3 1 0,2 0 0,2 1 0,1 0-1,1 1 1,-1-1 0,1 2 0,-3-1 0,-2 0 0,-3 1 0,-4-2 0,-4 0 0,-3 0 2,-11-3-1,10 3 1,-10-3 0,0 0 0,-15-4 0,3 2 0,-3 0-1,-3-2 1,-2 3-2,-1-2-4,0 2-10,-1 4-11,9-4-1,-2 5-2,15-4 2</inkml:trace>
</inkml:ink>
</file>

<file path=ppt/ink/ink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88" units="1/in"/>
          <inkml:channelProperty channel="Y" name="resolution" value="2540.07788" units="1/in"/>
          <inkml:channelProperty channel="F" name="resolution" value="INF" units="1/dev"/>
        </inkml:channelProperties>
      </inkml:inkSource>
      <inkml:timestamp xml:id="ts0" timeString="2012-09-27T15:34:34.879"/>
    </inkml:context>
    <inkml:brush xml:id="br0">
      <inkml:brushProperty name="width" value="0.08819" units="cm"/>
      <inkml:brushProperty name="height" value="0.35278" units="cm"/>
      <inkml:brushProperty name="color" value="#00B0F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0 122 8,'0'0'17,"0"0"0,0 0 2,0 0-6,0 0 0,0 0-2,0 0 1,0 0-2,0 0 0,0 0-2,0 0-2,0 0-1,0 0-1,0 0 0,13 5-2,-13-5 1,13-2 0,-1 2-1,1-2 1,5 1-2,2-1 1,6 1 0,1-2-1,3 1 1,2-1-1,3-2 1,2-1-1,1 0 2,0 0-2,3-2 1,-1-1-1,2-1 1,-2 0-2,0 2 2,1-2-2,-2 4 1,-1-2-1,-2 2 0,-2 2 0,-2 2 1,-2-1-1,-2 1 0,-2 1 1,0 1-1,-2-2 0,1 2 0,1 0 1,-2 2-1,2-2 0,-1 0 0,1 1 1,1 1-1,-1 0 0,0-1 0,-2 1 0,1 1 0,1 0 0,1 0 1,-1 2-1,0-2 1,-2 0-1,1 0 0,2-2 1,0 3-1,-1-1 0,-3-2 0,-1 1 0,-1-1 0,-2 1 1,-2-1-1,-5-1 0,-12 0 0,15 2 0,-15-2 0,0 0-1,0 0 1,0 0-2,0 0 0,0 0-4,0 0-5,0 0-15,11 15-5,-11-15 0,0 0-2,-18-17 3</inkml:trace>
</inkml:ink>
</file>

<file path=ppt/ink/ink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88" units="1/in"/>
          <inkml:channelProperty channel="Y" name="resolution" value="2540.07788" units="1/in"/>
          <inkml:channelProperty channel="F" name="resolution" value="INF" units="1/dev"/>
        </inkml:channelProperties>
      </inkml:inkSource>
      <inkml:timestamp xml:id="ts0" timeString="2012-09-27T15:34:35.973"/>
    </inkml:context>
    <inkml:brush xml:id="br0">
      <inkml:brushProperty name="width" value="0.08819" units="cm"/>
      <inkml:brushProperty name="height" value="0.35278" units="cm"/>
      <inkml:brushProperty name="color" value="#00B0F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61 167 44,'-15'18'20,"-6"-11"2,21-7-3,-18 9-14,18-9-3,0 0 0,0 0 1,0 0 1,0 0 1,17-8-1,-3 0 0,8 1-1,3-1 1,7-4-1,5 1-1,6-2-1,5 1 0,4-2 0,3 3 1,7-1-1,4-2 0,3 3 0,1-2 1,1 2-1,1 2 0,1 1 1,-3 1-1,0 2 1,-3 2-1,1 1 1,0 2-1,0 0 0,-2 2 1,0 1 0,-2-2-1,-1 3 0,0-3 0,-2 1 0,-1-2-1,-3 0 0,-2 0 1,1 0-1,-2-2 0,0 1 0,-2-1 0,-1 0 0,-4 1 1,0-1-1,-4 2 0,-4-1 0,-2 1 0,-3 0 0,-1-2 0,1 2 0,-3 0 0,1 0 0,-2-1 1,0 1-1,-2 0 0,-2 0 0,-5-2 0,-3 4 0,-5-2 0,-13 0 0,15 1 0,-15-1 1,0 0-1,0 0 1,0 0-1,-11 3 1,-5-1-1,-4-1 1,-8 3-1,-6-1 0,-10 1-1,-10 3 1,-6 0 0,-10 1 0,-8 3-1,-6 0 1,-8 1 0,-6 2 0,-4-1-1,-7 4 1,-2 0 0,-3-2-1,-1 4 1,-2 0 0,2-2 0,3 0 0,2 1-1,5-4 1,7 2-1,6-2 1,8-2 0,4 1 0,7-4 0,6 0 0,7 1 0,7-3 0,4 1 0,4-2 0,6 1 0,8-1 0,8-3 0,3 0 0,7 0 0,13-3 0,0 0 0,0 0 0,0 0 0,30 14 0,-5-9 0,8 2 0,13 1 0,8 0 1,9-2-1,11 0 0,10-3 1,9-3-1,7-3 1,7-1-1,7-7 0,7-2 1,5-2-1,2-2 1,2 0-1,-2 0 0,-3 0 0,1 3 1,-9 1-1,-4 5 0,-11 2 0,-7 5-1,-10 1 1,-9 1 0,-10 4 0,-13 0 0,-11 1-1,-10-2 1,-10 1 0,-6 0 0,-16-5-1,0 0 1,-12 20 0,-9-12-1,-7-1 1,-10 3-1,-11-1 1,-13 2-1,-12-2 0,-9-3 0,-10 2 0,-10 2 0,-11-3 1,-9 1-1,-5 1 1,-4 2 0,0 0 0,0 2 1,3-1-1,3 2 0,9-2 1,8 2-1,11-1 1,7-2-1,11-1 0,10-2 0,12 3 1,9-3 0,9 0-1,9-5 1,7 3-2,10-3 1,14-3-1,0 0 0,0 14 0,14-11-1,15 0 1,7 5-2,12-3 5,11 2-4,15-4 2,10-1 2,11-2-2,8 2 1,7-4-1,5-3 1,4 4 0,3-4 0,-6 4 0,1-2 0,-4-1 0,-3 1 1,-6 0-2,-8 0 2,-7 0-2,-8 1 1,-6 2-1,-7 0-1,-11 2 1,-11 1-1,-8 0 1,-7 0-1,-11 0 1,-4-1-1,-16-2 1,0 0 0,0 0 1,-10 17-1,-12-12 0,-8 1 1,-10-1-1,-12 2 0,-9 0 0,-11-3 0,-8 1 0,-7-2-1,-5 2 1,-5 1-1,-4 0 0,0-1 0,-2 2 0,-2 3 0,3-1 1,-2 2-1,3 1 1,7-1-1,9 2 1,7-4 1,12 0-1,14-1 0,12-3 0,13-1 0,14-2 0,13-2 0,0 0 0,23 0-1,8 0 1,12-2 0,14 1 0,14-2 0,14 0 0,15-1 1,9 0-1,10-1 1,5 1-1,3-1 1,1-1-1,1-1 1,1 0 0,-6-1 0,-5-1-1,-5 1 0,-14-3 1,-6 3 0,-17 0-1,-11 4 1,-19-1-1,-12 4 1,-13-1-2,-22 2-1,0 0-7,-4 16-19,-25-16-2,-3 1 0,-13-21 0</inkml:trace>
</inkml:ink>
</file>

<file path=ppt/ink/ink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88" units="1/in"/>
          <inkml:channelProperty channel="Y" name="resolution" value="2540.07788" units="1/in"/>
          <inkml:channelProperty channel="F" name="resolution" value="INF" units="1/dev"/>
        </inkml:channelProperties>
      </inkml:inkSource>
      <inkml:timestamp xml:id="ts0" timeString="2012-09-27T15:34:38.973"/>
    </inkml:context>
    <inkml:brush xml:id="br0">
      <inkml:brushProperty name="width" value="0.08819" units="cm"/>
      <inkml:brushProperty name="height" value="0.35278" units="cm"/>
      <inkml:brushProperty name="color" value="#00B0F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288 397 3,'-19'-5'13,"5"7"-4,-6-5 0,5 4 0,-4-2 0,3 4 1,-2 0 1,1 2-1,-1 1-1,1 3-1,0 0-1,0 2-2,2 0 0,-1 2-2,2-2 0,2-2 0,12-9-1,-17 14 0,17-14-1,0 0 1,-7 17-1,7-17 1,10 14-1,0 0 0,5-3 3,1 4-2,5-2 2,6 2-2,3-6 2,4 5-3,2-6 2,4-2-2,0 7 0,1-9 0,1 7 0,-2-6 0,0 6 1,-4-6 0,2 7 1,-5-7-2,4 2 1,-4 0 0,1-1 0,-3 0 0,-1 0-1,1 0 1,-3-1-2,1 0 1,-2-2-1,1-2 1,2 1-1,0-1 1,2 1-1,2 0 0,2-1 0,4 1 1,2 1-3,0-2 2,5 2-1,3 1 1,3 0-2,2-1 2,3 0-2,-1 2 2,5-2 0,0 0 1,1 2-1,-1 0 0,2-2 0,0 1 0,0-1 1,2-1-1,-4 3 0,-1-4 0,-3 2 0,-2-1 0,-3-1 1,-3-1-1,-3-1 0,-6-1 0,-5 1-1,-5-1 1,-5-1 0,-5 2-1,-6-3 1,-15 4-1,13-3 1,-13 3-1,0 0 0,-13-17 0,-1 10 2,-3-6-2,-5-1 1,-6-1-1,-6-7 2,-2 5-1,-8-6 1,-5-2-1,-7 0-2,-8 2 2,-9-1-2,-5 1 1,-9 7-1,-11-4-1,-4 9 1,-9 2 0,-5 3 1,-3 3 0,-3 3-1,-2 3 1,1 2 0,0 1 0,4 2 0,8-1 1,5 1-1,10-3 0,9-1 1,12-2 0,13-1 0,12-2 0,12-1 0,10 1 0,11-2-1,17 3 1,0 0 0,-1-14-1,18 6 1,12 0-1,9-1 1,14 0-1,11-2 1,13 1-1,11 0 0,10 2 1,9-2-1,5 3-1,8-3 1,7 1 0,-1 0 1,2 1-1,-2-1 1,-3 1 1,-3 0-1,-4 0 0,-9 1 0,-7 0 0,-10 1 1,-13 2-1,-7-3 0,-14 3 0,-9 1 1,-15-1-1,-7 3 2,-11-2 0,-13 3 0,0 0-1,0 0 1,-30-19-1,-1 11 1,-13 1-2,-11-4 0,-14 2 0,-12-1-1,-11 2 1,-9 1-1,-10 2 1,-8 0-1,-3 1 1,-3 2 0,0 1-1,3 2 1,0 1-1,4 1 1,10 1-1,8 1 1,9 1-1,10-1 1,8-2 0,9-1 0,9-1 0,10-1 0,9 0-1,8-1 1,7-1-1,5 1-1,16 1 1,0 0 0,0 0 0,29-21 0,2 14 0,10-1 1,16-1 0,12-1 0,13 2 0,10 1 0,9 2 0,5 2 0,8 0 1,1 1-1,-2 2 0,-5 0 1,-7 2 0,-9-2-1,-9 1 1,-9-1 1,-13 0-1,-11 0 0,-14 2 0,-6-1 1,-11-2 1,-3 2 1,-16-1-1,0 0 0,0 0 0,-27 0 1,-2-3-2,-7 0 0,-11 0-1,-12-1-1,-8-1 0,-10 0 0,-5-1 0,-5-2 0,-4 2 0,-2-2-1,1 2 1,2-2-1,4 4 1,5-1-1,7 0 1,7 2 0,7 0 0,9 2 0,9-1 0,11 2 0,5-2-1,10 1 1,4 1-1,12 0 0,0 0-1,0 0 2,0 0-1,0 0 0,21 1 1,-3 1-1,8 0 1,6 2 0,5-1 0,5 4 0,6-1 0,5 0 0,4 2 0,5-2 0,4 0 0,2-1 0,5-1 1,4-2-1,6-2 0,3-3 1,1-2-1,0 1 0,1-4 1,-3 0-1,-4-3 0,-8 2 2,-4 0-2,-6 1 1,-6-2-1,-5 4 1,-7 0-1,-2 1 0,-4 1 1,-4 1-1,-3 0 0,-5 1 0,-3 2 1,-5-2-1,-5 2 1,-14 0 0,18 2 1,-18-2 0,0 0 0,0 0-1,0 0 1,0 0 0,0 0-2,0 0-1,0 0-4,0 0-12,0 0-14,0 0 1,3-22-2,-3 4 1</inkml:trace>
</inkml:ink>
</file>

<file path=ppt/ink/ink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88" units="1/in"/>
          <inkml:channelProperty channel="Y" name="resolution" value="2540.07788" units="1/in"/>
          <inkml:channelProperty channel="F" name="resolution" value="INF" units="1/dev"/>
        </inkml:channelProperties>
      </inkml:inkSource>
      <inkml:timestamp xml:id="ts0" timeString="2012-09-27T15:34:42.098"/>
    </inkml:context>
    <inkml:brush xml:id="br0">
      <inkml:brushProperty name="width" value="0.08819" units="cm"/>
      <inkml:brushProperty name="height" value="0.35278" units="cm"/>
      <inkml:brushProperty name="color" value="#00B0F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171 17 15,'-17'-1'18,"-8"-7"0,10 10 1,-4-6-7,4 3-1,0 1-2,1-2 0,14 2-1,-21-1-1,21 1-1,-16-2 0,16 2-2,0 0 0,-14 0-2,14 0 0,0 0-1,0 0 0,0 0 0,0 0 0,22 19 1,-2-8 0,5 0-1,8 3 1,8 0 0,7 1-1,4-1-1,2 0 1,4-2-1,2-1 1,2 0-1,-1 0 1,1-2 0,0-1 1,3 1-2,-1-2 1,0 0 0,-1-2 0,-1 0 0,1-5 0,0 3-1,-5-2 1,-1-2-1,-4 2 1,-2-2 0,0 1-1,-3 0 1,-3-2 0,-1 1 0,-1-2 0,-2 1-1,-1-1 1,-1 0-1,-3-2 1,-1 2-1,-1 0 0,-2-2 0,-2 2 0,-2 0 1,2 0-2,-1 0 1,-2 1 0,-1-1 0,-4 3 0,0-1 0,-3 1 0,-1 1 0,-5-1 0,-1 2 0,-12-2 1,18 1-1,-18-1 0,11 3 1,-11-3-1,0 0 0,12 2 1,-12-2-1,0 0 1,14 6-1,-14-6 0,13 3 0,-13-3 0,13 3 0,-13-3 0,0 0 0,14 5 0,-14-5 1,0 0-2,0 0 1,0 0-1,0 0-2,0 0-5,0 0-18,-10 17-4,10-17 0,-30-5-2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56A3747-BD57-42C8-A428-16404CD23CE9}"/>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E4D352A1-4057-45C0-AD5B-AF91CE6F24FD}"/>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335C1A5A-4BA2-4B83-9797-1E28E896ECCF}" type="datetime1">
              <a:rPr lang="en-US" altLang="en-US"/>
              <a:pPr>
                <a:defRPr/>
              </a:pPr>
              <a:t>10/21/2020</a:t>
            </a:fld>
            <a:endParaRPr lang="en-US" altLang="en-US"/>
          </a:p>
        </p:txBody>
      </p:sp>
      <p:sp>
        <p:nvSpPr>
          <p:cNvPr id="4" name="Slide Image Placeholder 3">
            <a:extLst>
              <a:ext uri="{FF2B5EF4-FFF2-40B4-BE49-F238E27FC236}">
                <a16:creationId xmlns:a16="http://schemas.microsoft.com/office/drawing/2014/main" id="{56799A38-EEDD-4ACC-BC8E-D6DDC48E91EF}"/>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DECB3B7D-BCEA-42C6-B3F4-23D4A026BF8F}"/>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419C1DA-BC6F-4202-AC97-6664EE3CF2BD}"/>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E80DA586-76E2-4C95-B0A5-6F66DD40AA1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FF104E69-B3BB-41A2-8572-C1F4B5623ED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2pPr>
    <a:lvl3pPr marL="914400" algn="l"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3pPr>
    <a:lvl4pPr marL="1371600" algn="l"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4pPr>
    <a:lvl5pPr marL="1828800" algn="l"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3FB4AD06-5B24-4FDE-ACA7-424289E827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8EA882BC-3AAC-4018-A782-0281A30081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ヒラギノ角ゴ Pro W3" pitchFamily="-84" charset="-128"/>
              </a:rPr>
              <a:t>Read the lesson title aloud to students.</a:t>
            </a:r>
          </a:p>
          <a:p>
            <a:endParaRPr lang="en-US" altLang="en-US">
              <a:ea typeface="ヒラギノ角ゴ Pro W3" pitchFamily="-84" charset="-128"/>
            </a:endParaRPr>
          </a:p>
        </p:txBody>
      </p:sp>
      <p:sp>
        <p:nvSpPr>
          <p:cNvPr id="11268" name="Slide Number Placeholder 3">
            <a:extLst>
              <a:ext uri="{FF2B5EF4-FFF2-40B4-BE49-F238E27FC236}">
                <a16:creationId xmlns:a16="http://schemas.microsoft.com/office/drawing/2014/main" id="{2394F26C-7D94-4E25-9E98-72350099F1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70216F4-6976-4217-BD07-0CA6D88EAF33}" type="slidenum">
              <a:rPr lang="en-US" altLang="en-US" smtClean="0">
                <a:latin typeface="Calibri" panose="020F0502020204030204" pitchFamily="34" charset="0"/>
              </a:rPr>
              <a:pPr/>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D91A9544-0878-4E98-80BB-E949D9AE4E7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C150BF66-3A42-48E2-8021-9124D0FD4D0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ヒラギノ角ゴ Pro W3" pitchFamily="-84" charset="-128"/>
            </a:endParaRPr>
          </a:p>
        </p:txBody>
      </p:sp>
      <p:sp>
        <p:nvSpPr>
          <p:cNvPr id="4" name="Slide Number Placeholder 3">
            <a:extLst>
              <a:ext uri="{FF2B5EF4-FFF2-40B4-BE49-F238E27FC236}">
                <a16:creationId xmlns:a16="http://schemas.microsoft.com/office/drawing/2014/main" id="{41590081-1F09-4472-9020-2E6C9EBB45DA}"/>
              </a:ext>
            </a:extLst>
          </p:cNvPr>
          <p:cNvSpPr>
            <a:spLocks noGrp="1"/>
          </p:cNvSpPr>
          <p:nvPr>
            <p:ph type="sldNum" sz="quarter" idx="5"/>
          </p:nvPr>
        </p:nvSpPr>
        <p:spPr/>
        <p:txBody>
          <a:bodyPr/>
          <a:lstStyle/>
          <a:p>
            <a:pPr fontAlgn="auto">
              <a:spcBef>
                <a:spcPts val="0"/>
              </a:spcBef>
              <a:spcAft>
                <a:spcPts val="0"/>
              </a:spcAft>
              <a:defRPr/>
            </a:pPr>
            <a:fld id="{CFC3959A-8758-45E7-B624-0288B3DF51D1}" type="slidenum">
              <a:rPr lang="en-US">
                <a:solidFill>
                  <a:prstClr val="black"/>
                </a:solidFill>
                <a:latin typeface="Calibri"/>
                <a:ea typeface="+mn-ea"/>
              </a:rPr>
              <a:pPr fontAlgn="auto">
                <a:spcBef>
                  <a:spcPts val="0"/>
                </a:spcBef>
                <a:spcAft>
                  <a:spcPts val="0"/>
                </a:spcAft>
                <a:defRPr/>
              </a:pPr>
              <a:t>10</a:t>
            </a:fld>
            <a:endParaRPr lang="en-US">
              <a:solidFill>
                <a:prstClr val="black"/>
              </a:solidFill>
              <a:latin typeface="Calibri"/>
              <a:ea typeface="+mn-e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F20DE858-D671-42E0-BCD7-AB82B447CE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74E30924-0F2C-4721-B9A0-183CFCE254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ヒラギノ角ゴ Pro W3" pitchFamily="-84" charset="-128"/>
              </a:rPr>
              <a:t>Read the lesson title aloud to students.</a:t>
            </a:r>
          </a:p>
          <a:p>
            <a:endParaRPr lang="en-US" altLang="en-US">
              <a:ea typeface="ヒラギノ角ゴ Pro W3" pitchFamily="-84" charset="-128"/>
            </a:endParaRPr>
          </a:p>
        </p:txBody>
      </p:sp>
      <p:sp>
        <p:nvSpPr>
          <p:cNvPr id="32772" name="Slide Number Placeholder 3">
            <a:extLst>
              <a:ext uri="{FF2B5EF4-FFF2-40B4-BE49-F238E27FC236}">
                <a16:creationId xmlns:a16="http://schemas.microsoft.com/office/drawing/2014/main" id="{B5BA706C-DC7F-43E1-9811-FD9C501B69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0DDEB4F-2AC6-46FB-9042-8482F545B931}" type="slidenum">
              <a:rPr lang="en-US" altLang="en-US" smtClean="0">
                <a:latin typeface="Calibri" panose="020F0502020204030204" pitchFamily="34" charset="0"/>
              </a:rPr>
              <a:pPr/>
              <a:t>12</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D4DAB988-2B61-43DF-983C-6CF11096BD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F707FCFB-6496-4D04-A5D4-3E9C239007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ヒラギノ角ゴ Pro W3" pitchFamily="-84" charset="-128"/>
              </a:rPr>
              <a:t>Click to show each of the learning objectives.  </a:t>
            </a:r>
          </a:p>
          <a:p>
            <a:endParaRPr lang="en-US" altLang="en-US">
              <a:ea typeface="ヒラギノ角ゴ Pro W3" pitchFamily="-84" charset="-128"/>
            </a:endParaRPr>
          </a:p>
          <a:p>
            <a:r>
              <a:rPr lang="en-US" altLang="en-US">
                <a:ea typeface="ヒラギノ角ゴ Pro W3" pitchFamily="-84" charset="-128"/>
              </a:rPr>
              <a:t>To assess prior knowledge, pair students and have them work together to draw a model of a cell. Encourage students to be as detailed as possible. </a:t>
            </a:r>
          </a:p>
          <a:p>
            <a:endParaRPr lang="en-US" altLang="en-US">
              <a:ea typeface="ヒラギノ角ゴ Pro W3" pitchFamily="-84" charset="-128"/>
            </a:endParaRPr>
          </a:p>
          <a:p>
            <a:r>
              <a:rPr lang="en-US" altLang="en-US">
                <a:ea typeface="ヒラギノ角ゴ Pro W3" pitchFamily="-84" charset="-128"/>
              </a:rPr>
              <a:t>Ask: What are some of the structures you included in your cell model? </a:t>
            </a:r>
          </a:p>
          <a:p>
            <a:r>
              <a:rPr lang="en-US" altLang="en-US">
                <a:ea typeface="ヒラギノ角ゴ Pro W3" pitchFamily="-84" charset="-128"/>
              </a:rPr>
              <a:t>Write student answers on the board and ask them to describe each structure</a:t>
            </a:r>
            <a:r>
              <a:rPr lang="ja-JP" altLang="en-US">
                <a:ea typeface="ヒラギノ角ゴ Pro W3" pitchFamily="-84" charset="-128"/>
              </a:rPr>
              <a:t>’</a:t>
            </a:r>
            <a:r>
              <a:rPr lang="en-US" altLang="ja-JP">
                <a:ea typeface="ヒラギノ角ゴ Pro W3" pitchFamily="-84" charset="-128"/>
              </a:rPr>
              <a:t>s function if possible.</a:t>
            </a:r>
          </a:p>
          <a:p>
            <a:endParaRPr lang="en-US" altLang="en-US">
              <a:ea typeface="ヒラギノ角ゴ Pro W3" pitchFamily="-84" charset="-128"/>
            </a:endParaRPr>
          </a:p>
          <a:p>
            <a:r>
              <a:rPr lang="en-US" altLang="en-US">
                <a:ea typeface="ヒラギノ角ゴ Pro W3" pitchFamily="-84" charset="-128"/>
              </a:rPr>
              <a:t>Ask: Are all cells the same? If not, how are they different? </a:t>
            </a:r>
          </a:p>
          <a:p>
            <a:r>
              <a:rPr lang="en-US" altLang="en-US">
                <a:ea typeface="ヒラギノ角ゴ Pro W3" pitchFamily="-84" charset="-128"/>
              </a:rPr>
              <a:t>Accept all reasonable answers.</a:t>
            </a:r>
          </a:p>
        </p:txBody>
      </p:sp>
      <p:sp>
        <p:nvSpPr>
          <p:cNvPr id="34820" name="Slide Number Placeholder 3">
            <a:extLst>
              <a:ext uri="{FF2B5EF4-FFF2-40B4-BE49-F238E27FC236}">
                <a16:creationId xmlns:a16="http://schemas.microsoft.com/office/drawing/2014/main" id="{9BB75346-0A15-41ED-9AE3-76F4A13F13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A83D4DC-6BCB-4AC2-8626-A2E1E6A88838}" type="slidenum">
              <a:rPr lang="en-US" altLang="en-US" smtClean="0">
                <a:latin typeface="Calibri" panose="020F0502020204030204" pitchFamily="34" charset="0"/>
              </a:rPr>
              <a:pPr/>
              <a:t>13</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B1A174C-7C08-47F6-86E5-97F0EDC245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0803F2E2-6AC1-4599-971D-D11C7D8662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ヒラギノ角ゴ Pro W3" pitchFamily="-84" charset="-128"/>
              </a:rPr>
              <a:t>Tell students: These are representations of plant and animal cells and will be used throughout the lesson. </a:t>
            </a:r>
          </a:p>
          <a:p>
            <a:r>
              <a:rPr lang="en-US" altLang="en-US">
                <a:ea typeface="ヒラギノ角ゴ Pro W3" pitchFamily="-84" charset="-128"/>
              </a:rPr>
              <a:t>As each cellular component is discussed, students will see an image highlighting the component</a:t>
            </a:r>
          </a:p>
        </p:txBody>
      </p:sp>
      <p:sp>
        <p:nvSpPr>
          <p:cNvPr id="36868" name="Slide Number Placeholder 3">
            <a:extLst>
              <a:ext uri="{FF2B5EF4-FFF2-40B4-BE49-F238E27FC236}">
                <a16:creationId xmlns:a16="http://schemas.microsoft.com/office/drawing/2014/main" id="{765A0457-467B-40AA-859E-F18E4D0640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C9B3356-A464-4408-862E-738FCBF96C75}" type="slidenum">
              <a:rPr lang="en-US" altLang="en-US" smtClean="0">
                <a:latin typeface="Calibri" panose="020F0502020204030204" pitchFamily="34" charset="0"/>
              </a:rPr>
              <a:pPr/>
              <a:t>14</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85235ECD-D2D4-467D-935C-A8C0FFCFE2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E36E94F3-05C6-4268-A8A6-4096C4351C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ヒラギノ角ゴ Pro W3" pitchFamily="-84" charset="-128"/>
              </a:rPr>
              <a:t>The nucleus contains nearly all the cell</a:t>
            </a:r>
            <a:r>
              <a:rPr lang="ja-JP" altLang="en-US">
                <a:ea typeface="ヒラギノ角ゴ Pro W3" pitchFamily="-84" charset="-128"/>
              </a:rPr>
              <a:t>’</a:t>
            </a:r>
            <a:r>
              <a:rPr lang="en-US" altLang="ja-JP">
                <a:ea typeface="ヒラギノ角ゴ Pro W3" pitchFamily="-84" charset="-128"/>
              </a:rPr>
              <a:t>s DNA and, with it, the coded instructions for making proteins and other important molecules. </a:t>
            </a:r>
          </a:p>
          <a:p>
            <a:r>
              <a:rPr lang="en-US" altLang="en-US">
                <a:ea typeface="ヒラギノ角ゴ Pro W3" pitchFamily="-84" charset="-128"/>
              </a:rPr>
              <a:t>By contrast, prokaryotic cells lack a nucleus. Their DNA, containing the same kinds of instructions, is found in the cytoplasm.</a:t>
            </a:r>
          </a:p>
          <a:p>
            <a:endParaRPr lang="en-US" altLang="en-US">
              <a:ea typeface="ヒラギノ角ゴ Pro W3" pitchFamily="-84" charset="-128"/>
            </a:endParaRPr>
          </a:p>
          <a:p>
            <a:r>
              <a:rPr lang="en-US" altLang="en-US">
                <a:ea typeface="ヒラギノ角ゴ Pro W3" pitchFamily="-84" charset="-128"/>
              </a:rPr>
              <a:t>Click to highlight each component of the nucleus.</a:t>
            </a:r>
          </a:p>
          <a:p>
            <a:endParaRPr lang="en-US" altLang="en-US">
              <a:ea typeface="ヒラギノ角ゴ Pro W3" pitchFamily="-84" charset="-128"/>
            </a:endParaRPr>
          </a:p>
          <a:p>
            <a:r>
              <a:rPr lang="en-US" altLang="en-US">
                <a:ea typeface="ヒラギノ角ゴ Pro W3" pitchFamily="-84" charset="-128"/>
              </a:rPr>
              <a:t>Ask students to describe the structure of each component and hypothesize about its function. </a:t>
            </a:r>
          </a:p>
          <a:p>
            <a:r>
              <a:rPr lang="en-US" altLang="en-US">
                <a:ea typeface="ヒラギノ角ゴ Pro W3" pitchFamily="-84" charset="-128"/>
              </a:rPr>
              <a:t>Describe the function of each:</a:t>
            </a:r>
          </a:p>
          <a:p>
            <a:pPr>
              <a:buFontTx/>
              <a:buChar char="•"/>
            </a:pPr>
            <a:r>
              <a:rPr lang="en-US" altLang="en-US">
                <a:ea typeface="ヒラギノ角ゴ Pro W3" pitchFamily="-84" charset="-128"/>
              </a:rPr>
              <a:t>Nuclear envelope: a double-layered membrane barrier that protects the DNA</a:t>
            </a:r>
          </a:p>
          <a:p>
            <a:pPr>
              <a:buFontTx/>
              <a:buChar char="•"/>
            </a:pPr>
            <a:r>
              <a:rPr lang="en-US" altLang="en-US">
                <a:ea typeface="ヒラギノ角ゴ Pro W3" pitchFamily="-84" charset="-128"/>
              </a:rPr>
              <a:t>Nuclear pores: tiny holes in the nuclear envelope that allow certain components to enter and leave the nucleus</a:t>
            </a:r>
          </a:p>
          <a:p>
            <a:pPr>
              <a:buFontTx/>
              <a:buChar char="•"/>
            </a:pPr>
            <a:r>
              <a:rPr lang="en-US" altLang="en-US">
                <a:ea typeface="ヒラギノ角ゴ Pro W3" pitchFamily="-84" charset="-128"/>
              </a:rPr>
              <a:t>Chromatin: uncoiled DNA + proteins (the form DNA is in when it is not condensed into a chromosome)</a:t>
            </a:r>
          </a:p>
          <a:p>
            <a:pPr>
              <a:buFontTx/>
              <a:buChar char="•"/>
            </a:pPr>
            <a:r>
              <a:rPr lang="en-US" altLang="en-US">
                <a:ea typeface="ヒラギノ角ゴ Pro W3" pitchFamily="-84" charset="-128"/>
              </a:rPr>
              <a:t>Nucleolus: a specific area in the nucleus where ribosome assembly initiates</a:t>
            </a:r>
          </a:p>
        </p:txBody>
      </p:sp>
      <p:sp>
        <p:nvSpPr>
          <p:cNvPr id="38916" name="Slide Number Placeholder 3">
            <a:extLst>
              <a:ext uri="{FF2B5EF4-FFF2-40B4-BE49-F238E27FC236}">
                <a16:creationId xmlns:a16="http://schemas.microsoft.com/office/drawing/2014/main" id="{84509B50-C662-431B-9F1F-F7CB3AEDA6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9083CE0-A6BF-45DB-8D7A-34CCEE3062A2}" type="slidenum">
              <a:rPr lang="en-US" altLang="en-US" smtClean="0">
                <a:latin typeface="Calibri" panose="020F0502020204030204" pitchFamily="34" charset="0"/>
              </a:rPr>
              <a:pPr/>
              <a:t>15</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2CC5E4F8-AFAA-4539-AC5F-42BFFAD7F1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21C5B2D6-DAAB-47B7-A9AB-E2DD70032A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ヒラギノ角ゴ Pro W3" pitchFamily="-84" charset="-128"/>
              </a:rPr>
              <a:t>Orient students by pointing out that this is the complete process shown in the last two slides. Ask the following questions to assess comprehension.</a:t>
            </a:r>
          </a:p>
          <a:p>
            <a:endParaRPr lang="en-US" altLang="en-US">
              <a:ea typeface="ヒラギノ角ゴ Pro W3" pitchFamily="-84" charset="-128"/>
            </a:endParaRPr>
          </a:p>
          <a:p>
            <a:r>
              <a:rPr lang="en-US" altLang="en-US">
                <a:ea typeface="ヒラギノ角ゴ Pro W3" pitchFamily="-84" charset="-128"/>
              </a:rPr>
              <a:t>Ask: Where are proteins assembled? </a:t>
            </a:r>
          </a:p>
          <a:p>
            <a:r>
              <a:rPr lang="en-US" altLang="en-US">
                <a:ea typeface="ヒラギノ角ゴ Pro W3" pitchFamily="-84" charset="-128"/>
              </a:rPr>
              <a:t>Answer: ribosomes</a:t>
            </a:r>
          </a:p>
          <a:p>
            <a:endParaRPr lang="en-US" altLang="en-US">
              <a:ea typeface="ヒラギノ角ゴ Pro W3" pitchFamily="-84" charset="-128"/>
            </a:endParaRPr>
          </a:p>
          <a:p>
            <a:r>
              <a:rPr lang="en-US" altLang="en-US">
                <a:ea typeface="ヒラギノ角ゴ Pro W3" pitchFamily="-84" charset="-128"/>
              </a:rPr>
              <a:t>Ask: What can you infer about a cell that is packed with more than the typical number of ribosomes?</a:t>
            </a:r>
          </a:p>
          <a:p>
            <a:r>
              <a:rPr lang="en-US" altLang="en-US">
                <a:ea typeface="ヒラギノ角ゴ Pro W3" pitchFamily="-84" charset="-128"/>
              </a:rPr>
              <a:t>Answer: When a cell has more than the typical number of ribosomes, you might infer that it produces more proteins than other cells.</a:t>
            </a:r>
          </a:p>
          <a:p>
            <a:endParaRPr lang="en-US" altLang="en-US">
              <a:ea typeface="ヒラギノ角ゴ Pro W3" pitchFamily="-84" charset="-128"/>
            </a:endParaRPr>
          </a:p>
          <a:p>
            <a:r>
              <a:rPr lang="en-US" altLang="en-US">
                <a:ea typeface="ヒラギノ角ゴ Pro W3" pitchFamily="-84" charset="-128"/>
              </a:rPr>
              <a:t>Ask: Where is the synthesis of membrane proteins completed?</a:t>
            </a:r>
          </a:p>
          <a:p>
            <a:r>
              <a:rPr lang="en-US" altLang="en-US">
                <a:ea typeface="ヒラギノ角ゴ Pro W3" pitchFamily="-84" charset="-128"/>
              </a:rPr>
              <a:t>Answer: in the ER</a:t>
            </a:r>
          </a:p>
          <a:p>
            <a:endParaRPr lang="en-US" altLang="en-US">
              <a:ea typeface="ヒラギノ角ゴ Pro W3" pitchFamily="-84" charset="-128"/>
            </a:endParaRPr>
          </a:p>
          <a:p>
            <a:r>
              <a:rPr lang="en-US" altLang="en-US">
                <a:ea typeface="ヒラギノ角ゴ Pro W3" pitchFamily="-84" charset="-128"/>
              </a:rPr>
              <a:t>Ask: How are proteins transported to the Golgi apparatus?</a:t>
            </a:r>
          </a:p>
          <a:p>
            <a:r>
              <a:rPr lang="en-US" altLang="en-US">
                <a:ea typeface="ヒラギノ角ゴ Pro W3" pitchFamily="-84" charset="-128"/>
              </a:rPr>
              <a:t>Answer: in vesicles</a:t>
            </a:r>
          </a:p>
          <a:p>
            <a:endParaRPr lang="en-US" altLang="en-US">
              <a:ea typeface="ヒラギノ角ゴ Pro W3" pitchFamily="-84" charset="-128"/>
            </a:endParaRPr>
          </a:p>
          <a:p>
            <a:r>
              <a:rPr lang="en-US" altLang="en-US">
                <a:ea typeface="ヒラギノ角ゴ Pro W3" pitchFamily="-84" charset="-128"/>
              </a:rPr>
              <a:t>Ask: What happens to proteins leaving the Golgi apparatus?</a:t>
            </a:r>
          </a:p>
          <a:p>
            <a:r>
              <a:rPr lang="en-US" altLang="en-US">
                <a:ea typeface="ヒラギノ角ゴ Pro W3" pitchFamily="-84" charset="-128"/>
              </a:rPr>
              <a:t>Answer: They are sent out of the cell or back into the cytoplasm to be used.</a:t>
            </a:r>
          </a:p>
          <a:p>
            <a:endParaRPr lang="en-US" altLang="en-US">
              <a:ea typeface="ヒラギノ角ゴ Pro W3" pitchFamily="-84" charset="-128"/>
            </a:endParaRPr>
          </a:p>
          <a:p>
            <a:r>
              <a:rPr lang="en-US" altLang="en-US">
                <a:ea typeface="ヒラギノ角ゴ Pro W3" pitchFamily="-84" charset="-128"/>
              </a:rPr>
              <a:t>Divide students into groups and have them create flowcharts summarizing the role of each of the following cellular structures in protein synthesis: nucleus, nuclear envelope, ribosomes, endoplasmic reticulum, Golgi apparatus, vesicles, vacuole, and cell membrane. Remind students that proteins can follow multiple processing paths depending on their destination, so the flowcharts may branch at some points.</a:t>
            </a:r>
          </a:p>
        </p:txBody>
      </p:sp>
      <p:sp>
        <p:nvSpPr>
          <p:cNvPr id="41988" name="Slide Number Placeholder 3">
            <a:extLst>
              <a:ext uri="{FF2B5EF4-FFF2-40B4-BE49-F238E27FC236}">
                <a16:creationId xmlns:a16="http://schemas.microsoft.com/office/drawing/2014/main" id="{D3C7AD8F-58AB-4403-93CA-4CDA6896C0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70483B0-F3F4-4347-A067-FEC290A436F4}" type="slidenum">
              <a:rPr lang="en-US" altLang="en-US" smtClean="0">
                <a:latin typeface="Calibri" panose="020F0502020204030204" pitchFamily="34" charset="0"/>
              </a:rPr>
              <a:pPr/>
              <a:t>17</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81FEED12-A4EB-4E24-B5BC-B086C4CEFC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73E1EE66-6469-42C6-8FAF-95C0AF5357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ヒラギノ角ゴ Pro W3" pitchFamily="-84" charset="-128"/>
              </a:rPr>
              <a:t>Tell students that proteins carry out so many of the essential functions of living things, including the synthesis of other macromolecules such as lipids and carbohydrates, that a big part of the cell is devoted to their production and distribution.</a:t>
            </a:r>
          </a:p>
          <a:p>
            <a:endParaRPr lang="en-US" altLang="en-US">
              <a:ea typeface="ヒラギノ角ゴ Pro W3" pitchFamily="-84" charset="-128"/>
            </a:endParaRPr>
          </a:p>
          <a:p>
            <a:r>
              <a:rPr lang="en-US" altLang="en-US">
                <a:ea typeface="ヒラギノ角ゴ Pro W3" pitchFamily="-84" charset="-128"/>
              </a:rPr>
              <a:t>This is a large picture, and will be seen over two slides (there will also be a third slide showing the entire picture). </a:t>
            </a:r>
          </a:p>
          <a:p>
            <a:endParaRPr lang="en-US" altLang="en-US">
              <a:ea typeface="ヒラギノ角ゴ Pro W3" pitchFamily="-84" charset="-128"/>
            </a:endParaRPr>
          </a:p>
          <a:p>
            <a:r>
              <a:rPr lang="en-US" altLang="en-US">
                <a:ea typeface="ヒラギノ角ゴ Pro W3" pitchFamily="-84" charset="-128"/>
              </a:rPr>
              <a:t>Help students interpret this picture by asking the following questions. </a:t>
            </a:r>
          </a:p>
          <a:p>
            <a:r>
              <a:rPr lang="en-US" altLang="en-US">
                <a:ea typeface="ヒラギノ角ゴ Pro W3" pitchFamily="-84" charset="-128"/>
              </a:rPr>
              <a:t>Encourage students to describe what they see, then fill in the details for them.</a:t>
            </a:r>
          </a:p>
          <a:p>
            <a:endParaRPr lang="en-US" altLang="en-US">
              <a:ea typeface="ヒラギノ角ゴ Pro W3" pitchFamily="-84" charset="-128"/>
            </a:endParaRPr>
          </a:p>
          <a:p>
            <a:r>
              <a:rPr lang="en-US" altLang="en-US">
                <a:ea typeface="ヒラギノ角ゴ Pro W3" pitchFamily="-84" charset="-128"/>
              </a:rPr>
              <a:t>Ask: What happens first?</a:t>
            </a:r>
          </a:p>
          <a:p>
            <a:r>
              <a:rPr lang="en-US" altLang="en-US">
                <a:ea typeface="ヒラギノ角ゴ Pro W3" pitchFamily="-84" charset="-128"/>
              </a:rPr>
              <a:t>Students will likely notice that a protein is coming off the ribosome.</a:t>
            </a:r>
          </a:p>
          <a:p>
            <a:r>
              <a:rPr lang="en-US" altLang="en-US">
                <a:ea typeface="ヒラギノ角ゴ Pro W3" pitchFamily="-84" charset="-128"/>
              </a:rPr>
              <a:t>If students are having a difficult time, help them follow the arrows backwards.</a:t>
            </a:r>
          </a:p>
          <a:p>
            <a:endParaRPr lang="en-US" altLang="en-US">
              <a:ea typeface="ヒラギノ角ゴ Pro W3" pitchFamily="-84" charset="-128"/>
            </a:endParaRPr>
          </a:p>
          <a:p>
            <a:r>
              <a:rPr lang="en-US" altLang="en-US">
                <a:ea typeface="ヒラギノ角ゴ Pro W3" pitchFamily="-84" charset="-128"/>
              </a:rPr>
              <a:t>Click to reveal the answer.</a:t>
            </a:r>
          </a:p>
          <a:p>
            <a:endParaRPr lang="en-US" altLang="en-US">
              <a:ea typeface="ヒラギノ角ゴ Pro W3" pitchFamily="-84" charset="-128"/>
            </a:endParaRPr>
          </a:p>
          <a:p>
            <a:r>
              <a:rPr lang="en-US" altLang="en-US">
                <a:ea typeface="ヒラギノ角ゴ Pro W3" pitchFamily="-84" charset="-128"/>
              </a:rPr>
              <a:t>Explain that ribosomes are small particles of RNA and protein found throughout the cytoplasm in all cells. </a:t>
            </a:r>
          </a:p>
          <a:p>
            <a:r>
              <a:rPr lang="en-US" altLang="en-US">
                <a:ea typeface="ヒラギノ角ゴ Pro W3" pitchFamily="-84" charset="-128"/>
              </a:rPr>
              <a:t>Ribosomes assemble proteins by following coded instructions that come from DNA.</a:t>
            </a:r>
          </a:p>
          <a:p>
            <a:endParaRPr lang="en-US" altLang="en-US">
              <a:ea typeface="ヒラギノ角ゴ Pro W3" pitchFamily="-84" charset="-128"/>
            </a:endParaRPr>
          </a:p>
          <a:p>
            <a:r>
              <a:rPr lang="en-US" altLang="en-US">
                <a:ea typeface="ヒラギノ角ゴ Pro W3" pitchFamily="-84" charset="-128"/>
              </a:rPr>
              <a:t>Ask: What happens next?</a:t>
            </a:r>
          </a:p>
          <a:p>
            <a:r>
              <a:rPr lang="en-US" altLang="en-US">
                <a:ea typeface="ヒラギノ角ゴ Pro W3" pitchFamily="-84" charset="-128"/>
              </a:rPr>
              <a:t>Students will likely notice that the protein gets fed into the rough ER. </a:t>
            </a:r>
          </a:p>
          <a:p>
            <a:endParaRPr lang="en-US" altLang="en-US">
              <a:ea typeface="ヒラギノ角ゴ Pro W3" pitchFamily="-84" charset="-128"/>
            </a:endParaRPr>
          </a:p>
          <a:p>
            <a:r>
              <a:rPr lang="en-US" altLang="en-US">
                <a:ea typeface="ヒラギノ角ゴ Pro W3" pitchFamily="-84" charset="-128"/>
              </a:rPr>
              <a:t>Click to reveal the answer.</a:t>
            </a:r>
          </a:p>
          <a:p>
            <a:endParaRPr lang="en-US" altLang="en-US">
              <a:ea typeface="ヒラギノ角ゴ Pro W3" pitchFamily="-84" charset="-128"/>
            </a:endParaRPr>
          </a:p>
          <a:p>
            <a:r>
              <a:rPr lang="en-US" altLang="en-US">
                <a:ea typeface="ヒラギノ角ゴ Pro W3" pitchFamily="-84" charset="-128"/>
              </a:rPr>
              <a:t>Explain that proteins targeted for export to the cell membrane or to specialized locations within the cell complete</a:t>
            </a:r>
          </a:p>
          <a:p>
            <a:r>
              <a:rPr lang="en-US" altLang="en-US">
                <a:ea typeface="ヒラギノ角ゴ Pro W3" pitchFamily="-84" charset="-128"/>
              </a:rPr>
              <a:t>their assembly on ribosomes bound to the rough ER. Introduce the difference between the smooth and rough ER. </a:t>
            </a:r>
          </a:p>
          <a:p>
            <a:endParaRPr lang="en-US" altLang="en-US">
              <a:ea typeface="ヒラギノ角ゴ Pro W3" pitchFamily="-84" charset="-128"/>
            </a:endParaRPr>
          </a:p>
          <a:p>
            <a:r>
              <a:rPr lang="en-US" altLang="en-US">
                <a:ea typeface="ヒラギノ角ゴ Pro W3" pitchFamily="-84" charset="-128"/>
              </a:rPr>
              <a:t>Ask: What happens next?</a:t>
            </a:r>
          </a:p>
          <a:p>
            <a:r>
              <a:rPr lang="en-US" altLang="en-US">
                <a:ea typeface="ヒラギノ角ゴ Pro W3" pitchFamily="-84" charset="-128"/>
              </a:rPr>
              <a:t>Students should notice that the protein ends up in a vesicle.</a:t>
            </a:r>
          </a:p>
          <a:p>
            <a:endParaRPr lang="en-US" altLang="en-US">
              <a:ea typeface="ヒラギノ角ゴ Pro W3" pitchFamily="-84" charset="-128"/>
            </a:endParaRPr>
          </a:p>
          <a:p>
            <a:r>
              <a:rPr lang="en-US" altLang="en-US">
                <a:ea typeface="ヒラギノ角ゴ Pro W3" pitchFamily="-84" charset="-128"/>
              </a:rPr>
              <a:t>Click to reveal the answer.</a:t>
            </a:r>
          </a:p>
          <a:p>
            <a:endParaRPr lang="en-US" altLang="en-US">
              <a:ea typeface="ヒラギノ角ゴ Pro W3" pitchFamily="-84" charset="-128"/>
            </a:endParaRPr>
          </a:p>
          <a:p>
            <a:r>
              <a:rPr lang="en-US" altLang="en-US">
                <a:ea typeface="ヒラギノ角ゴ Pro W3" pitchFamily="-84" charset="-128"/>
              </a:rPr>
              <a:t>Explain that newly assembled proteins are carried from the rough endoplasmic reticulum to the Golgi apparatus in vesicles.</a:t>
            </a:r>
          </a:p>
        </p:txBody>
      </p:sp>
      <p:sp>
        <p:nvSpPr>
          <p:cNvPr id="44036" name="Slide Number Placeholder 3">
            <a:extLst>
              <a:ext uri="{FF2B5EF4-FFF2-40B4-BE49-F238E27FC236}">
                <a16:creationId xmlns:a16="http://schemas.microsoft.com/office/drawing/2014/main" id="{C12F5B16-66D4-4F3D-9127-52326B13EE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0DA8ED7-AA1E-408A-BA1C-C6CC73BE957C}" type="slidenum">
              <a:rPr lang="en-US" altLang="en-US" smtClean="0">
                <a:latin typeface="Calibri" panose="020F0502020204030204" pitchFamily="34" charset="0"/>
              </a:rPr>
              <a:pPr/>
              <a:t>18</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AFBC4945-F33C-4587-B79F-65B3CD2918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5CA5A808-FB73-4EEC-A9D0-EBADE4B303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ヒラギノ角ゴ Pro W3" pitchFamily="-84" charset="-128"/>
              </a:rPr>
              <a:t>Orient students by pointing out that the vesicle is the same one from the previous image.</a:t>
            </a:r>
          </a:p>
          <a:p>
            <a:endParaRPr lang="en-US" altLang="en-US">
              <a:ea typeface="ヒラギノ角ゴ Pro W3" pitchFamily="-84" charset="-128"/>
            </a:endParaRPr>
          </a:p>
          <a:p>
            <a:r>
              <a:rPr lang="en-US" altLang="en-US">
                <a:ea typeface="ヒラギノ角ゴ Pro W3" pitchFamily="-84" charset="-128"/>
              </a:rPr>
              <a:t>Ask: What does the vesicle do?</a:t>
            </a:r>
          </a:p>
          <a:p>
            <a:r>
              <a:rPr lang="en-US" altLang="en-US">
                <a:ea typeface="ヒラギノ角ゴ Pro W3" pitchFamily="-84" charset="-128"/>
              </a:rPr>
              <a:t>Answer: The vesicle binds to the Golgi apparatus.</a:t>
            </a:r>
          </a:p>
          <a:p>
            <a:endParaRPr lang="en-US" altLang="en-US">
              <a:ea typeface="ヒラギノ角ゴ Pro W3" pitchFamily="-84" charset="-128"/>
            </a:endParaRPr>
          </a:p>
          <a:p>
            <a:r>
              <a:rPr lang="en-US" altLang="en-US">
                <a:ea typeface="ヒラギノ角ゴ Pro W3" pitchFamily="-84" charset="-128"/>
              </a:rPr>
              <a:t>Click to reveal the answer.</a:t>
            </a:r>
          </a:p>
          <a:p>
            <a:endParaRPr lang="en-US" altLang="en-US">
              <a:ea typeface="ヒラギノ角ゴ Pro W3" pitchFamily="-84" charset="-128"/>
            </a:endParaRPr>
          </a:p>
          <a:p>
            <a:r>
              <a:rPr lang="en-US" altLang="en-US">
                <a:ea typeface="ヒラギノ角ゴ Pro W3" pitchFamily="-84" charset="-128"/>
              </a:rPr>
              <a:t>Explain that the vesicle fuses with the Golgi apparatus. The Golgi apparatus modifies, sorts, and packages proteins and other materials from the endoplasmic reticulum.</a:t>
            </a:r>
          </a:p>
          <a:p>
            <a:endParaRPr lang="en-US" altLang="en-US">
              <a:ea typeface="ヒラギノ角ゴ Pro W3" pitchFamily="-84" charset="-128"/>
            </a:endParaRPr>
          </a:p>
          <a:p>
            <a:r>
              <a:rPr lang="en-US" altLang="en-US">
                <a:ea typeface="ヒラギノ角ゴ Pro W3" pitchFamily="-84" charset="-128"/>
              </a:rPr>
              <a:t>Ask: What happens next?</a:t>
            </a:r>
          </a:p>
          <a:p>
            <a:r>
              <a:rPr lang="en-US" altLang="en-US">
                <a:ea typeface="ヒラギノ角ゴ Pro W3" pitchFamily="-84" charset="-128"/>
              </a:rPr>
              <a:t>Answer: Vesicles are sent to different places.</a:t>
            </a:r>
          </a:p>
          <a:p>
            <a:endParaRPr lang="en-US" altLang="en-US">
              <a:ea typeface="ヒラギノ角ゴ Pro W3" pitchFamily="-84" charset="-128"/>
            </a:endParaRPr>
          </a:p>
          <a:p>
            <a:r>
              <a:rPr lang="en-US" altLang="en-US">
                <a:ea typeface="ヒラギノ角ゴ Pro W3" pitchFamily="-84" charset="-128"/>
              </a:rPr>
              <a:t>Click to reveal the answer.</a:t>
            </a:r>
          </a:p>
          <a:p>
            <a:endParaRPr lang="en-US" altLang="en-US">
              <a:ea typeface="ヒラギノ角ゴ Pro W3" pitchFamily="-84" charset="-128"/>
            </a:endParaRPr>
          </a:p>
          <a:p>
            <a:r>
              <a:rPr lang="en-US" altLang="en-US">
                <a:ea typeface="ヒラギノ角ゴ Pro W3" pitchFamily="-84" charset="-128"/>
              </a:rPr>
              <a:t>Explain that vesicles from the Golgi apparatus are shipped to their final destination within or out of the cell.</a:t>
            </a:r>
          </a:p>
        </p:txBody>
      </p:sp>
      <p:sp>
        <p:nvSpPr>
          <p:cNvPr id="46084" name="Slide Number Placeholder 3">
            <a:extLst>
              <a:ext uri="{FF2B5EF4-FFF2-40B4-BE49-F238E27FC236}">
                <a16:creationId xmlns:a16="http://schemas.microsoft.com/office/drawing/2014/main" id="{5DA7CEEF-5C88-41BA-8217-534BAF7B82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F0BC113-2FA9-44C5-9F46-6579705603B7}" type="slidenum">
              <a:rPr lang="en-US" altLang="en-US" smtClean="0">
                <a:latin typeface="Calibri" panose="020F0502020204030204" pitchFamily="34" charset="0"/>
              </a:rPr>
              <a:pPr/>
              <a:t>19</a:t>
            </a:fld>
            <a:endParaRPr lang="en-US"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50623141-9887-4401-8660-654C385EE1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647BCA9A-F1C5-4E4A-8C69-581BF1724E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ヒラギノ角ゴ Pro W3" pitchFamily="-84" charset="-128"/>
              </a:rPr>
              <a:t>Tell students: Cells need energy to carry out many processes, but can only use it in a certain form. </a:t>
            </a:r>
          </a:p>
          <a:p>
            <a:endParaRPr lang="en-US" altLang="en-US">
              <a:ea typeface="ヒラギノ角ゴ Pro W3" pitchFamily="-84" charset="-128"/>
            </a:endParaRPr>
          </a:p>
          <a:p>
            <a:r>
              <a:rPr lang="en-US" altLang="en-US">
                <a:ea typeface="ヒラギノ角ゴ Pro W3" pitchFamily="-84" charset="-128"/>
              </a:rPr>
              <a:t>Tell students: Cellular respiration converts energy from food into a form cells can use. Mitochondria carry out cellular respiration.</a:t>
            </a:r>
          </a:p>
          <a:p>
            <a:endParaRPr lang="en-US" altLang="en-US">
              <a:ea typeface="ヒラギノ角ゴ Pro W3" pitchFamily="-84" charset="-128"/>
            </a:endParaRPr>
          </a:p>
          <a:p>
            <a:r>
              <a:rPr lang="en-US" altLang="en-US">
                <a:ea typeface="ヒラギノ角ゴ Pro W3" pitchFamily="-84" charset="-128"/>
              </a:rPr>
              <a:t>Ask: Why are mitochondria called </a:t>
            </a:r>
            <a:r>
              <a:rPr lang="ja-JP" altLang="en-US">
                <a:ea typeface="ヒラギノ角ゴ Pro W3" pitchFamily="-84" charset="-128"/>
              </a:rPr>
              <a:t>“</a:t>
            </a:r>
            <a:r>
              <a:rPr lang="en-US" altLang="ja-JP">
                <a:ea typeface="ヒラギノ角ゴ Pro W3" pitchFamily="-84" charset="-128"/>
              </a:rPr>
              <a:t>powerhouses</a:t>
            </a:r>
            <a:r>
              <a:rPr lang="ja-JP" altLang="en-US">
                <a:ea typeface="ヒラギノ角ゴ Pro W3" pitchFamily="-84" charset="-128"/>
              </a:rPr>
              <a:t>”</a:t>
            </a:r>
            <a:r>
              <a:rPr lang="en-US" altLang="ja-JP">
                <a:ea typeface="ヒラギノ角ゴ Pro W3" pitchFamily="-84" charset="-128"/>
              </a:rPr>
              <a:t> of the cell?</a:t>
            </a:r>
          </a:p>
          <a:p>
            <a:r>
              <a:rPr lang="en-US" altLang="en-US">
                <a:ea typeface="ヒラギノ角ゴ Pro W3" pitchFamily="-84" charset="-128"/>
              </a:rPr>
              <a:t>Answer: They make energy available from food to fuel cell activities. </a:t>
            </a:r>
          </a:p>
          <a:p>
            <a:endParaRPr lang="en-US" altLang="en-US">
              <a:ea typeface="ヒラギノ角ゴ Pro W3" pitchFamily="-84" charset="-128"/>
            </a:endParaRPr>
          </a:p>
          <a:p>
            <a:r>
              <a:rPr lang="en-US" altLang="en-US">
                <a:ea typeface="ヒラギノ角ゴ Pro W3" pitchFamily="-84" charset="-128"/>
              </a:rPr>
              <a:t>Some students may think that mitochondria are found only in animal cells and chloroplasts are found only in plant cells. </a:t>
            </a:r>
          </a:p>
          <a:p>
            <a:r>
              <a:rPr lang="en-US" altLang="en-US">
                <a:ea typeface="ヒラギノ角ゴ Pro W3" pitchFamily="-84" charset="-128"/>
              </a:rPr>
              <a:t>Clarify that mitochondria are found in nearly all eukaryotes, including plants. </a:t>
            </a:r>
          </a:p>
          <a:p>
            <a:endParaRPr lang="en-US" altLang="en-US">
              <a:ea typeface="ヒラギノ角ゴ Pro W3" pitchFamily="-84" charset="-128"/>
            </a:endParaRPr>
          </a:p>
          <a:p>
            <a:r>
              <a:rPr lang="en-US" altLang="en-US">
                <a:ea typeface="ヒラギノ角ゴ Pro W3" pitchFamily="-84" charset="-128"/>
              </a:rPr>
              <a:t>Have students trace a meal of their own back to photosynthesis and cellular respiration (chloroplasts and mitochondria).</a:t>
            </a:r>
          </a:p>
        </p:txBody>
      </p:sp>
      <p:sp>
        <p:nvSpPr>
          <p:cNvPr id="50180" name="Slide Number Placeholder 3">
            <a:extLst>
              <a:ext uri="{FF2B5EF4-FFF2-40B4-BE49-F238E27FC236}">
                <a16:creationId xmlns:a16="http://schemas.microsoft.com/office/drawing/2014/main" id="{197C8198-7ACC-48FD-8E56-70F11FDE6F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199146A-6EA9-4149-9703-D7ADDDD31F87}" type="slidenum">
              <a:rPr lang="en-US" altLang="en-US" smtClean="0">
                <a:latin typeface="Calibri" panose="020F0502020204030204" pitchFamily="34" charset="0"/>
              </a:rPr>
              <a:pPr/>
              <a:t>22</a:t>
            </a:fld>
            <a:endParaRPr lang="en-US"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7B023105-7A0D-4859-B3DB-7BFAF88163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5B6FE204-14D3-43B7-9EC2-63C892ED18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ヒラギノ角ゴ Pro W3" pitchFamily="-84" charset="-128"/>
              </a:rPr>
              <a:t>Tell students: Different types of vacuoles exist. </a:t>
            </a:r>
          </a:p>
          <a:p>
            <a:endParaRPr lang="en-US" altLang="en-US">
              <a:ea typeface="ヒラギノ角ゴ Pro W3" pitchFamily="-84" charset="-128"/>
            </a:endParaRPr>
          </a:p>
          <a:p>
            <a:r>
              <a:rPr lang="en-US" altLang="en-US">
                <a:ea typeface="ヒラギノ角ゴ Pro W3" pitchFamily="-84" charset="-128"/>
              </a:rPr>
              <a:t>Click to highlight the plant vacuole. </a:t>
            </a:r>
          </a:p>
          <a:p>
            <a:endParaRPr lang="en-US" altLang="en-US">
              <a:ea typeface="ヒラギノ角ゴ Pro W3" pitchFamily="-84" charset="-128"/>
            </a:endParaRPr>
          </a:p>
          <a:p>
            <a:r>
              <a:rPr lang="en-US" altLang="en-US">
                <a:ea typeface="ヒラギノ角ゴ Pro W3" pitchFamily="-84" charset="-128"/>
              </a:rPr>
              <a:t>Explain that plant cells generally have large central vacuoles whose sizes change depending on water availability.</a:t>
            </a:r>
          </a:p>
          <a:p>
            <a:endParaRPr lang="en-US" altLang="en-US">
              <a:ea typeface="ヒラギノ角ゴ Pro W3" pitchFamily="-84" charset="-128"/>
            </a:endParaRPr>
          </a:p>
          <a:p>
            <a:r>
              <a:rPr lang="en-US" altLang="en-US">
                <a:ea typeface="ヒラギノ角ゴ Pro W3" pitchFamily="-84" charset="-128"/>
              </a:rPr>
              <a:t>Ask: What is likely true about the vacuoles of a wilting plant? </a:t>
            </a:r>
          </a:p>
          <a:p>
            <a:r>
              <a:rPr lang="en-US" altLang="en-US">
                <a:ea typeface="ヒラギノ角ゴ Pro W3" pitchFamily="-84" charset="-128"/>
              </a:rPr>
              <a:t>Answer: The vacuoles are low on water.</a:t>
            </a:r>
          </a:p>
          <a:p>
            <a:r>
              <a:rPr lang="en-US" altLang="en-US">
                <a:ea typeface="ヒラギノ角ゴ Pro W3" pitchFamily="-84" charset="-128"/>
              </a:rPr>
              <a:t>Explain that once the plant is watered, the vacuoles refill and the plant stands upright again. </a:t>
            </a:r>
          </a:p>
          <a:p>
            <a:endParaRPr lang="en-US" altLang="en-US">
              <a:ea typeface="ヒラギノ角ゴ Pro W3" pitchFamily="-84" charset="-128"/>
            </a:endParaRPr>
          </a:p>
          <a:p>
            <a:r>
              <a:rPr lang="en-US" altLang="en-US">
                <a:ea typeface="ヒラギノ角ゴ Pro W3" pitchFamily="-84" charset="-128"/>
              </a:rPr>
              <a:t>Tell students: Look at the paramecium picture. </a:t>
            </a:r>
          </a:p>
          <a:p>
            <a:endParaRPr lang="en-US" altLang="en-US">
              <a:ea typeface="ヒラギノ角ゴ Pro W3" pitchFamily="-84" charset="-128"/>
            </a:endParaRPr>
          </a:p>
          <a:p>
            <a:r>
              <a:rPr lang="en-US" altLang="en-US">
                <a:ea typeface="ヒラギノ角ゴ Pro W3" pitchFamily="-84" charset="-128"/>
              </a:rPr>
              <a:t>Click to highlight the paramecium vacuole. </a:t>
            </a:r>
          </a:p>
          <a:p>
            <a:endParaRPr lang="en-US" altLang="en-US">
              <a:ea typeface="ヒラギノ角ゴ Pro W3" pitchFamily="-84" charset="-128"/>
            </a:endParaRPr>
          </a:p>
          <a:p>
            <a:r>
              <a:rPr lang="en-US" altLang="en-US">
                <a:ea typeface="ヒラギノ角ゴ Pro W3" pitchFamily="-84" charset="-128"/>
              </a:rPr>
              <a:t>Explain that a paramecium regulates water balance with its contractile vacuole. </a:t>
            </a:r>
          </a:p>
          <a:p>
            <a:r>
              <a:rPr lang="en-US" altLang="en-US">
                <a:ea typeface="ヒラギノ角ゴ Pro W3" pitchFamily="-84" charset="-128"/>
              </a:rPr>
              <a:t>The contractile vacuole continually fills with excess water from cytoplasm and then expels it.</a:t>
            </a:r>
          </a:p>
          <a:p>
            <a:endParaRPr lang="en-US" altLang="en-US">
              <a:ea typeface="ヒラギノ角ゴ Pro W3" pitchFamily="-84" charset="-128"/>
            </a:endParaRPr>
          </a:p>
          <a:p>
            <a:r>
              <a:rPr lang="en-US" altLang="en-US">
                <a:ea typeface="ヒラギノ角ゴ Pro W3" pitchFamily="-84" charset="-128"/>
              </a:rPr>
              <a:t>Click to remove the circle.</a:t>
            </a:r>
          </a:p>
          <a:p>
            <a:r>
              <a:rPr lang="en-US" altLang="en-US">
                <a:ea typeface="ヒラギノ角ゴ Pro W3" pitchFamily="-84" charset="-128"/>
              </a:rPr>
              <a:t> </a:t>
            </a:r>
          </a:p>
          <a:p>
            <a:r>
              <a:rPr lang="en-US" altLang="en-US">
                <a:ea typeface="ヒラギノ角ゴ Pro W3" pitchFamily="-84" charset="-128"/>
              </a:rPr>
              <a:t>Tell students: The smaller vesicles function to both store and transport materials within the cell and to and from the external cellular environment. </a:t>
            </a:r>
          </a:p>
          <a:p>
            <a:r>
              <a:rPr lang="en-US" altLang="en-US">
                <a:ea typeface="ヒラギノ角ゴ Pro W3" pitchFamily="-84" charset="-128"/>
              </a:rPr>
              <a:t>The vesicles transport materials to the cell membrane. </a:t>
            </a:r>
          </a:p>
          <a:p>
            <a:endParaRPr lang="en-US" altLang="en-US">
              <a:ea typeface="ヒラギノ角ゴ Pro W3" pitchFamily="-84" charset="-128"/>
            </a:endParaRPr>
          </a:p>
          <a:p>
            <a:r>
              <a:rPr lang="en-US" altLang="en-US">
                <a:ea typeface="ヒラギノ角ゴ Pro W3" pitchFamily="-84" charset="-128"/>
              </a:rPr>
              <a:t>Activity: Ask for two volunteers to come to the front of the class. Give one student a bag or box of small items. </a:t>
            </a:r>
          </a:p>
          <a:p>
            <a:r>
              <a:rPr lang="en-US" altLang="en-US">
                <a:ea typeface="ヒラギノ角ゴ Pro W3" pitchFamily="-84" charset="-128"/>
              </a:rPr>
              <a:t>Give the other student a bunch of loose items into his or her hand that are not easy to hold, like a large quantity of paperclips or bouncy balls.</a:t>
            </a:r>
          </a:p>
          <a:p>
            <a:r>
              <a:rPr lang="en-US" altLang="en-US">
                <a:ea typeface="ヒラギノ角ゴ Pro W3" pitchFamily="-84" charset="-128"/>
              </a:rPr>
              <a:t>Have the students do a simple task, like take the items to another location in the room. </a:t>
            </a:r>
          </a:p>
          <a:p>
            <a:endParaRPr lang="en-US" altLang="en-US">
              <a:ea typeface="ヒラギノ角ゴ Pro W3" pitchFamily="-84" charset="-128"/>
            </a:endParaRPr>
          </a:p>
          <a:p>
            <a:r>
              <a:rPr lang="en-US" altLang="en-US">
                <a:ea typeface="ヒラギノ角ゴ Pro W3" pitchFamily="-84" charset="-128"/>
              </a:rPr>
              <a:t>Ask: Why is it better for a cell to transport materials using vesicles than without?</a:t>
            </a:r>
          </a:p>
          <a:p>
            <a:r>
              <a:rPr lang="en-US" altLang="en-US">
                <a:ea typeface="ヒラギノ角ゴ Pro W3" pitchFamily="-84" charset="-128"/>
              </a:rPr>
              <a:t>Answer: Vesicles keep materials segregated from one another, contained and tidy, and prevents things from interacting that should not. </a:t>
            </a:r>
          </a:p>
          <a:p>
            <a:r>
              <a:rPr lang="en-US" altLang="en-US">
                <a:ea typeface="ヒラギノ角ゴ Pro W3" pitchFamily="-84" charset="-128"/>
              </a:rPr>
              <a:t>Other answers may be reasonable.  </a:t>
            </a:r>
          </a:p>
          <a:p>
            <a:endParaRPr lang="en-US" altLang="en-US">
              <a:ea typeface="ヒラギノ角ゴ Pro W3" pitchFamily="-84" charset="-128"/>
            </a:endParaRPr>
          </a:p>
          <a:p>
            <a:r>
              <a:rPr lang="en-US" altLang="en-US">
                <a:ea typeface="ヒラギノ角ゴ Pro W3" pitchFamily="-84" charset="-128"/>
              </a:rPr>
              <a:t>Tell students: Lysosomes break down lipids, carbohydrates, and proteins into small molecules that can be used by the rest of the cell. </a:t>
            </a:r>
          </a:p>
          <a:p>
            <a:r>
              <a:rPr lang="en-US" altLang="en-US">
                <a:ea typeface="ヒラギノ角ゴ Pro W3" pitchFamily="-84" charset="-128"/>
              </a:rPr>
              <a:t>They are also involved in breaking down organelles that have outlived their usefulness.</a:t>
            </a:r>
          </a:p>
        </p:txBody>
      </p:sp>
      <p:sp>
        <p:nvSpPr>
          <p:cNvPr id="52228" name="Slide Number Placeholder 3">
            <a:extLst>
              <a:ext uri="{FF2B5EF4-FFF2-40B4-BE49-F238E27FC236}">
                <a16:creationId xmlns:a16="http://schemas.microsoft.com/office/drawing/2014/main" id="{46BEACC4-D10D-49EE-A3FF-AC77444894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C7DB9F0-7E9B-49D4-8525-F5CB7EA8F8F0}" type="slidenum">
              <a:rPr lang="en-US" altLang="en-US" smtClean="0">
                <a:latin typeface="Calibri" panose="020F0502020204030204" pitchFamily="34" charset="0"/>
              </a:rPr>
              <a:pPr/>
              <a:t>23</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2C8F2A08-0297-43D4-99FF-C382C44E31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629DEABC-383A-4377-8FC5-132A614AFB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ヒラギノ角ゴ Pro W3" pitchFamily="-84" charset="-128"/>
              </a:rPr>
              <a:t>Click to reveal each of the learning objectives.  </a:t>
            </a:r>
          </a:p>
          <a:p>
            <a:endParaRPr lang="en-US" altLang="en-US">
              <a:ea typeface="ヒラギノ角ゴ Pro W3" pitchFamily="-84" charset="-128"/>
            </a:endParaRPr>
          </a:p>
          <a:p>
            <a:r>
              <a:rPr lang="en-US" altLang="en-US">
                <a:ea typeface="ヒラギノ角ゴ Pro W3" pitchFamily="-84" charset="-128"/>
              </a:rPr>
              <a:t>Tell students each organism is made up of small units called cells. </a:t>
            </a:r>
          </a:p>
          <a:p>
            <a:r>
              <a:rPr lang="en-US" altLang="en-US">
                <a:ea typeface="ヒラギノ角ゴ Pro W3" pitchFamily="-84" charset="-128"/>
              </a:rPr>
              <a:t>Explain that until the invention of the microscope, scientists didn</a:t>
            </a:r>
            <a:r>
              <a:rPr lang="ja-JP" altLang="en-US">
                <a:ea typeface="ヒラギノ角ゴ Pro W3" pitchFamily="-84" charset="-128"/>
              </a:rPr>
              <a:t>’</a:t>
            </a:r>
            <a:r>
              <a:rPr lang="en-US" altLang="ja-JP">
                <a:ea typeface="ヒラギノ角ゴ Pro W3" pitchFamily="-84" charset="-128"/>
              </a:rPr>
              <a:t>t know that all organisms are made up of cells. </a:t>
            </a:r>
          </a:p>
          <a:p>
            <a:endParaRPr lang="en-US" altLang="en-US">
              <a:ea typeface="ヒラギノ角ゴ Pro W3" pitchFamily="-84" charset="-128"/>
            </a:endParaRPr>
          </a:p>
          <a:p>
            <a:r>
              <a:rPr lang="en-US" altLang="en-US">
                <a:ea typeface="ヒラギノ角ゴ Pro W3" pitchFamily="-84" charset="-128"/>
              </a:rPr>
              <a:t>Ask: How might our lives be different if microscopes were never invented?</a:t>
            </a:r>
          </a:p>
          <a:p>
            <a:r>
              <a:rPr lang="en-US" altLang="en-US">
                <a:ea typeface="ヒラギノ角ゴ Pro W3" pitchFamily="-84" charset="-128"/>
              </a:rPr>
              <a:t>Answer: Students will share different ideas. For example, our understanding of health and medicine would be significantly less than it is today. </a:t>
            </a:r>
          </a:p>
        </p:txBody>
      </p:sp>
      <p:sp>
        <p:nvSpPr>
          <p:cNvPr id="13316" name="Slide Number Placeholder 3">
            <a:extLst>
              <a:ext uri="{FF2B5EF4-FFF2-40B4-BE49-F238E27FC236}">
                <a16:creationId xmlns:a16="http://schemas.microsoft.com/office/drawing/2014/main" id="{147210B6-25AD-4493-A029-946FB51C68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5CB70BF-5C4C-48E4-920B-E1893ECB62DB}" type="slidenum">
              <a:rPr lang="en-US" altLang="en-US" smtClean="0">
                <a:latin typeface="Calibri" panose="020F0502020204030204" pitchFamily="34" charset="0"/>
              </a:rPr>
              <a:pPr/>
              <a:t>2</a:t>
            </a:fld>
            <a:endParaRPr lang="en-US"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97C43BEE-A4BB-4EED-AEC0-AFA83AA266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298A9CB5-D19C-4CA7-87BF-AD7EFD1E91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ヒラギノ角ゴ Pro W3" pitchFamily="-84" charset="-128"/>
              </a:rPr>
              <a:t>Tell students: Different types of vacuoles exist. </a:t>
            </a:r>
          </a:p>
          <a:p>
            <a:endParaRPr lang="en-US" altLang="en-US">
              <a:ea typeface="ヒラギノ角ゴ Pro W3" pitchFamily="-84" charset="-128"/>
            </a:endParaRPr>
          </a:p>
          <a:p>
            <a:r>
              <a:rPr lang="en-US" altLang="en-US">
                <a:ea typeface="ヒラギノ角ゴ Pro W3" pitchFamily="-84" charset="-128"/>
              </a:rPr>
              <a:t>Click to highlight the plant vacuole. </a:t>
            </a:r>
          </a:p>
          <a:p>
            <a:endParaRPr lang="en-US" altLang="en-US">
              <a:ea typeface="ヒラギノ角ゴ Pro W3" pitchFamily="-84" charset="-128"/>
            </a:endParaRPr>
          </a:p>
          <a:p>
            <a:r>
              <a:rPr lang="en-US" altLang="en-US">
                <a:ea typeface="ヒラギノ角ゴ Pro W3" pitchFamily="-84" charset="-128"/>
              </a:rPr>
              <a:t>Explain that plant cells generally have large central vacuoles whose sizes change depending on water availability.</a:t>
            </a:r>
          </a:p>
          <a:p>
            <a:endParaRPr lang="en-US" altLang="en-US">
              <a:ea typeface="ヒラギノ角ゴ Pro W3" pitchFamily="-84" charset="-128"/>
            </a:endParaRPr>
          </a:p>
          <a:p>
            <a:r>
              <a:rPr lang="en-US" altLang="en-US">
                <a:ea typeface="ヒラギノ角ゴ Pro W3" pitchFamily="-84" charset="-128"/>
              </a:rPr>
              <a:t>Ask: What is likely true about the vacuoles of a wilting plant? </a:t>
            </a:r>
          </a:p>
          <a:p>
            <a:r>
              <a:rPr lang="en-US" altLang="en-US">
                <a:ea typeface="ヒラギノ角ゴ Pro W3" pitchFamily="-84" charset="-128"/>
              </a:rPr>
              <a:t>Answer: The vacuoles are low on water.</a:t>
            </a:r>
          </a:p>
          <a:p>
            <a:r>
              <a:rPr lang="en-US" altLang="en-US">
                <a:ea typeface="ヒラギノ角ゴ Pro W3" pitchFamily="-84" charset="-128"/>
              </a:rPr>
              <a:t>Explain that once the plant is watered, the vacuoles refill and the plant stands upright again. </a:t>
            </a:r>
          </a:p>
          <a:p>
            <a:endParaRPr lang="en-US" altLang="en-US">
              <a:ea typeface="ヒラギノ角ゴ Pro W3" pitchFamily="-84" charset="-128"/>
            </a:endParaRPr>
          </a:p>
          <a:p>
            <a:r>
              <a:rPr lang="en-US" altLang="en-US">
                <a:ea typeface="ヒラギノ角ゴ Pro W3" pitchFamily="-84" charset="-128"/>
              </a:rPr>
              <a:t>Tell students: Look at the paramecium picture. </a:t>
            </a:r>
          </a:p>
          <a:p>
            <a:endParaRPr lang="en-US" altLang="en-US">
              <a:ea typeface="ヒラギノ角ゴ Pro W3" pitchFamily="-84" charset="-128"/>
            </a:endParaRPr>
          </a:p>
          <a:p>
            <a:r>
              <a:rPr lang="en-US" altLang="en-US">
                <a:ea typeface="ヒラギノ角ゴ Pro W3" pitchFamily="-84" charset="-128"/>
              </a:rPr>
              <a:t>Click to highlight the paramecium vacuole. </a:t>
            </a:r>
          </a:p>
          <a:p>
            <a:endParaRPr lang="en-US" altLang="en-US">
              <a:ea typeface="ヒラギノ角ゴ Pro W3" pitchFamily="-84" charset="-128"/>
            </a:endParaRPr>
          </a:p>
          <a:p>
            <a:r>
              <a:rPr lang="en-US" altLang="en-US">
                <a:ea typeface="ヒラギノ角ゴ Pro W3" pitchFamily="-84" charset="-128"/>
              </a:rPr>
              <a:t>Explain that a paramecium regulates water balance with its contractile vacuole. </a:t>
            </a:r>
          </a:p>
          <a:p>
            <a:r>
              <a:rPr lang="en-US" altLang="en-US">
                <a:ea typeface="ヒラギノ角ゴ Pro W3" pitchFamily="-84" charset="-128"/>
              </a:rPr>
              <a:t>The contractile vacuole continually fills with excess water from cytoplasm and then expels it.</a:t>
            </a:r>
          </a:p>
          <a:p>
            <a:endParaRPr lang="en-US" altLang="en-US">
              <a:ea typeface="ヒラギノ角ゴ Pro W3" pitchFamily="-84" charset="-128"/>
            </a:endParaRPr>
          </a:p>
          <a:p>
            <a:r>
              <a:rPr lang="en-US" altLang="en-US">
                <a:ea typeface="ヒラギノ角ゴ Pro W3" pitchFamily="-84" charset="-128"/>
              </a:rPr>
              <a:t>Click to remove the circle.</a:t>
            </a:r>
          </a:p>
          <a:p>
            <a:r>
              <a:rPr lang="en-US" altLang="en-US">
                <a:ea typeface="ヒラギノ角ゴ Pro W3" pitchFamily="-84" charset="-128"/>
              </a:rPr>
              <a:t> </a:t>
            </a:r>
          </a:p>
          <a:p>
            <a:r>
              <a:rPr lang="en-US" altLang="en-US">
                <a:ea typeface="ヒラギノ角ゴ Pro W3" pitchFamily="-84" charset="-128"/>
              </a:rPr>
              <a:t>Tell students: The smaller vesicles function to both store and transport materials within the cell and to and from the external cellular environment. </a:t>
            </a:r>
          </a:p>
          <a:p>
            <a:r>
              <a:rPr lang="en-US" altLang="en-US">
                <a:ea typeface="ヒラギノ角ゴ Pro W3" pitchFamily="-84" charset="-128"/>
              </a:rPr>
              <a:t>The vesicles transport materials to the cell membrane. </a:t>
            </a:r>
          </a:p>
          <a:p>
            <a:endParaRPr lang="en-US" altLang="en-US">
              <a:ea typeface="ヒラギノ角ゴ Pro W3" pitchFamily="-84" charset="-128"/>
            </a:endParaRPr>
          </a:p>
          <a:p>
            <a:r>
              <a:rPr lang="en-US" altLang="en-US">
                <a:ea typeface="ヒラギノ角ゴ Pro W3" pitchFamily="-84" charset="-128"/>
              </a:rPr>
              <a:t>Activity: Ask for two volunteers to come to the front of the class. Give one student a bag or box of small items. </a:t>
            </a:r>
          </a:p>
          <a:p>
            <a:r>
              <a:rPr lang="en-US" altLang="en-US">
                <a:ea typeface="ヒラギノ角ゴ Pro W3" pitchFamily="-84" charset="-128"/>
              </a:rPr>
              <a:t>Give the other student a bunch of loose items into his or her hand that are not easy to hold, like a large quantity of paperclips or bouncy balls.</a:t>
            </a:r>
          </a:p>
          <a:p>
            <a:r>
              <a:rPr lang="en-US" altLang="en-US">
                <a:ea typeface="ヒラギノ角ゴ Pro W3" pitchFamily="-84" charset="-128"/>
              </a:rPr>
              <a:t>Have the students do a simple task, like take the items to another location in the room. </a:t>
            </a:r>
          </a:p>
          <a:p>
            <a:endParaRPr lang="en-US" altLang="en-US">
              <a:ea typeface="ヒラギノ角ゴ Pro W3" pitchFamily="-84" charset="-128"/>
            </a:endParaRPr>
          </a:p>
          <a:p>
            <a:r>
              <a:rPr lang="en-US" altLang="en-US">
                <a:ea typeface="ヒラギノ角ゴ Pro W3" pitchFamily="-84" charset="-128"/>
              </a:rPr>
              <a:t>Ask: Why is it better for a cell to transport materials using vesicles than without?</a:t>
            </a:r>
          </a:p>
          <a:p>
            <a:r>
              <a:rPr lang="en-US" altLang="en-US">
                <a:ea typeface="ヒラギノ角ゴ Pro W3" pitchFamily="-84" charset="-128"/>
              </a:rPr>
              <a:t>Answer: Vesicles keep materials segregated from one another, contained and tidy, and prevents things from interacting that should not. </a:t>
            </a:r>
          </a:p>
          <a:p>
            <a:r>
              <a:rPr lang="en-US" altLang="en-US">
                <a:ea typeface="ヒラギノ角ゴ Pro W3" pitchFamily="-84" charset="-128"/>
              </a:rPr>
              <a:t>Other answers may be reasonable.  </a:t>
            </a:r>
          </a:p>
          <a:p>
            <a:endParaRPr lang="en-US" altLang="en-US">
              <a:ea typeface="ヒラギノ角ゴ Pro W3" pitchFamily="-84" charset="-128"/>
            </a:endParaRPr>
          </a:p>
          <a:p>
            <a:r>
              <a:rPr lang="en-US" altLang="en-US">
                <a:ea typeface="ヒラギノ角ゴ Pro W3" pitchFamily="-84" charset="-128"/>
              </a:rPr>
              <a:t>Tell students: Lysosomes break down lipids, carbohydrates, and proteins into small molecules that can be used by the rest of the cell. </a:t>
            </a:r>
          </a:p>
          <a:p>
            <a:r>
              <a:rPr lang="en-US" altLang="en-US">
                <a:ea typeface="ヒラギノ角ゴ Pro W3" pitchFamily="-84" charset="-128"/>
              </a:rPr>
              <a:t>They are also involved in breaking down organelles that have outlived their usefulness.</a:t>
            </a:r>
          </a:p>
        </p:txBody>
      </p:sp>
      <p:sp>
        <p:nvSpPr>
          <p:cNvPr id="54276" name="Slide Number Placeholder 3">
            <a:extLst>
              <a:ext uri="{FF2B5EF4-FFF2-40B4-BE49-F238E27FC236}">
                <a16:creationId xmlns:a16="http://schemas.microsoft.com/office/drawing/2014/main" id="{EE558395-455E-4D9A-817C-B13A7FDCEC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2AB942C-FC15-4A29-880E-55D8D01F31D6}" type="slidenum">
              <a:rPr lang="en-US" altLang="en-US" smtClean="0">
                <a:latin typeface="Calibri" panose="020F0502020204030204" pitchFamily="34" charset="0"/>
              </a:rPr>
              <a:pPr/>
              <a:t>24</a:t>
            </a:fld>
            <a:endParaRPr lang="en-US"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D0FE1FF9-157D-49EA-8A57-F52958F301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DBCE6382-BFFE-4CEF-A94C-D7791FE382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ヒラギノ角ゴ Pro W3" pitchFamily="-84" charset="-128"/>
              </a:rPr>
              <a:t>Tell students: Look at the figure.</a:t>
            </a:r>
          </a:p>
          <a:p>
            <a:r>
              <a:rPr lang="en-US" altLang="en-US">
                <a:ea typeface="ヒラギノ角ゴ Pro W3" pitchFamily="-84" charset="-128"/>
              </a:rPr>
              <a:t>Explain that cells have an extensive network of filaments in the cytoplasm called the cytoskeleton.</a:t>
            </a:r>
          </a:p>
          <a:p>
            <a:endParaRPr lang="en-US" altLang="en-US">
              <a:ea typeface="ヒラギノ角ゴ Pro W3" pitchFamily="-84" charset="-128"/>
            </a:endParaRPr>
          </a:p>
          <a:p>
            <a:r>
              <a:rPr lang="en-US" altLang="en-US">
                <a:ea typeface="ヒラギノ角ゴ Pro W3" pitchFamily="-84" charset="-128"/>
              </a:rPr>
              <a:t>Microfilaments (pale purple) and microtubules (yellow) are two of the principal protein filaments that make up the cytoskeleton.</a:t>
            </a:r>
          </a:p>
          <a:p>
            <a:endParaRPr lang="en-US" altLang="en-US">
              <a:ea typeface="ヒラギノ角ゴ Pro W3" pitchFamily="-84" charset="-128"/>
            </a:endParaRPr>
          </a:p>
          <a:p>
            <a:r>
              <a:rPr lang="en-US" altLang="en-US">
                <a:ea typeface="ヒラギノ角ゴ Pro W3" pitchFamily="-84" charset="-128"/>
              </a:rPr>
              <a:t>Microfilaments are threadlike structures made up of a protein called actin. </a:t>
            </a:r>
          </a:p>
          <a:p>
            <a:r>
              <a:rPr lang="en-US" altLang="en-US">
                <a:ea typeface="ヒラギノ角ゴ Pro W3" pitchFamily="-84" charset="-128"/>
              </a:rPr>
              <a:t>They form extensive networks in some cells and produce a tough, flexible framework that supports the cell. Microfilaments also help cells move.  </a:t>
            </a:r>
          </a:p>
          <a:p>
            <a:endParaRPr lang="en-US" altLang="en-US">
              <a:ea typeface="ヒラギノ角ゴ Pro W3" pitchFamily="-84" charset="-128"/>
            </a:endParaRPr>
          </a:p>
          <a:p>
            <a:r>
              <a:rPr lang="en-US" altLang="en-US">
                <a:ea typeface="ヒラギノ角ゴ Pro W3" pitchFamily="-84" charset="-128"/>
              </a:rPr>
              <a:t>Tell students: The cytoskeleton not only forms cell shape and framework but also acts like a highway in the cell, moving materials and organelles to the appropriate locations. In other words, the cellular components are not a random combination of things floating around in the cell, but are rather placed deliberately and moved along specific pathways. </a:t>
            </a:r>
          </a:p>
        </p:txBody>
      </p:sp>
      <p:sp>
        <p:nvSpPr>
          <p:cNvPr id="56324" name="Slide Number Placeholder 3">
            <a:extLst>
              <a:ext uri="{FF2B5EF4-FFF2-40B4-BE49-F238E27FC236}">
                <a16:creationId xmlns:a16="http://schemas.microsoft.com/office/drawing/2014/main" id="{14939C25-C238-4F5D-8518-0E6DCB6FD4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D6E7D00-C60E-4A51-AE41-8382C491B8AB}" type="slidenum">
              <a:rPr lang="en-US" altLang="en-US" smtClean="0">
                <a:latin typeface="Calibri" panose="020F0502020204030204" pitchFamily="34" charset="0"/>
              </a:rPr>
              <a:pPr/>
              <a:t>25</a:t>
            </a:fld>
            <a:endParaRPr lang="en-US"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C1E50107-E27C-4F5C-8569-55D591E09D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EAA85916-B83A-49FF-A3FD-68EC911DE9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ヒラギノ角ゴ Pro W3" pitchFamily="-84" charset="-128"/>
              </a:rPr>
              <a:t>Tell students: Look at the figure.</a:t>
            </a:r>
          </a:p>
          <a:p>
            <a:r>
              <a:rPr lang="en-US" altLang="en-US">
                <a:ea typeface="ヒラギノ角ゴ Pro W3" pitchFamily="-84" charset="-128"/>
              </a:rPr>
              <a:t>Explain that cells have an extensive network of filaments in the cytoplasm called the cytoskeleton.</a:t>
            </a:r>
          </a:p>
          <a:p>
            <a:endParaRPr lang="en-US" altLang="en-US">
              <a:ea typeface="ヒラギノ角ゴ Pro W3" pitchFamily="-84" charset="-128"/>
            </a:endParaRPr>
          </a:p>
          <a:p>
            <a:r>
              <a:rPr lang="en-US" altLang="en-US">
                <a:ea typeface="ヒラギノ角ゴ Pro W3" pitchFamily="-84" charset="-128"/>
              </a:rPr>
              <a:t>Microfilaments (pale purple) and microtubules (yellow) are two of the principal protein filaments that make up the cytoskeleton.</a:t>
            </a:r>
          </a:p>
          <a:p>
            <a:endParaRPr lang="en-US" altLang="en-US">
              <a:ea typeface="ヒラギノ角ゴ Pro W3" pitchFamily="-84" charset="-128"/>
            </a:endParaRPr>
          </a:p>
          <a:p>
            <a:r>
              <a:rPr lang="en-US" altLang="en-US">
                <a:ea typeface="ヒラギノ角ゴ Pro W3" pitchFamily="-84" charset="-128"/>
              </a:rPr>
              <a:t>Microfilaments are threadlike structures made up of a protein called actin. </a:t>
            </a:r>
          </a:p>
          <a:p>
            <a:r>
              <a:rPr lang="en-US" altLang="en-US">
                <a:ea typeface="ヒラギノ角ゴ Pro W3" pitchFamily="-84" charset="-128"/>
              </a:rPr>
              <a:t>They form extensive networks in some cells and produce a tough, flexible framework that supports the cell. Microfilaments also help cells move.  </a:t>
            </a:r>
          </a:p>
          <a:p>
            <a:endParaRPr lang="en-US" altLang="en-US">
              <a:ea typeface="ヒラギノ角ゴ Pro W3" pitchFamily="-84" charset="-128"/>
            </a:endParaRPr>
          </a:p>
          <a:p>
            <a:r>
              <a:rPr lang="en-US" altLang="en-US">
                <a:ea typeface="ヒラギノ角ゴ Pro W3" pitchFamily="-84" charset="-128"/>
              </a:rPr>
              <a:t>Tell students: The cytoskeleton not only forms cell shape and framework but also acts like a highway in the cell, moving materials and organelles to the appropriate locations. In other words, the cellular components are not a random combination of things floating around in the cell, but are rather placed deliberately and moved along specific pathways. </a:t>
            </a:r>
          </a:p>
        </p:txBody>
      </p:sp>
      <p:sp>
        <p:nvSpPr>
          <p:cNvPr id="58372" name="Slide Number Placeholder 3">
            <a:extLst>
              <a:ext uri="{FF2B5EF4-FFF2-40B4-BE49-F238E27FC236}">
                <a16:creationId xmlns:a16="http://schemas.microsoft.com/office/drawing/2014/main" id="{EFC0F2E8-36DB-464C-9722-F15A9EB3DE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2C57CB3-E57C-4CF4-83B9-17511AE2D869}" type="slidenum">
              <a:rPr lang="en-US" altLang="en-US" smtClean="0">
                <a:latin typeface="Calibri" panose="020F0502020204030204" pitchFamily="34" charset="0"/>
              </a:rPr>
              <a:pPr/>
              <a:t>26</a:t>
            </a:fld>
            <a:endParaRPr lang="en-US"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0097DC45-933C-4672-B092-A08388F60B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B35DC1DB-3032-47E8-B95D-BFC79EB7E9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ヒラギノ角ゴ Pro W3" pitchFamily="-84" charset="-128"/>
              </a:rPr>
              <a:t>Tell students: Microtubules are hollow structures made up of proteins known as tubulins. In many cells, they play critical roles in maintaining cell shape. Microtubules form the mitotic spindle during cell division. In animal cells, centrioles are also formed from tubulins. Centrioles are not found in plant cells. </a:t>
            </a:r>
          </a:p>
          <a:p>
            <a:r>
              <a:rPr lang="en-US" altLang="en-US">
                <a:ea typeface="ヒラギノ角ゴ Pro W3" pitchFamily="-84" charset="-128"/>
              </a:rPr>
              <a:t>Microtubules also help build projections from the cell surface, known as cilia and flagella. </a:t>
            </a:r>
          </a:p>
          <a:p>
            <a:endParaRPr lang="en-US" altLang="en-US">
              <a:ea typeface="ヒラギノ角ゴ Pro W3" pitchFamily="-84" charset="-128"/>
            </a:endParaRPr>
          </a:p>
          <a:p>
            <a:r>
              <a:rPr lang="en-US" altLang="en-US">
                <a:ea typeface="ヒラギノ角ゴ Pro W3" pitchFamily="-84" charset="-128"/>
              </a:rPr>
              <a:t>This is a cross-section of a flagellum showing the 9+2 arrangement of microtubules.</a:t>
            </a:r>
          </a:p>
          <a:p>
            <a:endParaRPr lang="en-US" altLang="en-US">
              <a:ea typeface="ヒラギノ角ゴ Pro W3" pitchFamily="-84" charset="-128"/>
            </a:endParaRPr>
          </a:p>
          <a:p>
            <a:r>
              <a:rPr lang="en-US" altLang="en-US">
                <a:ea typeface="ヒラギノ角ゴ Pro W3" pitchFamily="-84" charset="-128"/>
              </a:rPr>
              <a:t>Click to highlight the cross-section.</a:t>
            </a:r>
          </a:p>
        </p:txBody>
      </p:sp>
      <p:sp>
        <p:nvSpPr>
          <p:cNvPr id="60420" name="Slide Number Placeholder 3">
            <a:extLst>
              <a:ext uri="{FF2B5EF4-FFF2-40B4-BE49-F238E27FC236}">
                <a16:creationId xmlns:a16="http://schemas.microsoft.com/office/drawing/2014/main" id="{9F9EB82C-61B8-4567-802F-1B6DA9C94E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91999E8-2409-4569-847F-F4856EF406C0}" type="slidenum">
              <a:rPr lang="en-US" altLang="en-US" smtClean="0">
                <a:latin typeface="Calibri" panose="020F0502020204030204" pitchFamily="34" charset="0"/>
              </a:rPr>
              <a:pPr/>
              <a:t>27</a:t>
            </a:fld>
            <a:endParaRPr lang="en-US"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83A34E9B-A6DF-451F-B5E8-4DB7F55759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10BFCF95-9F35-4CB7-A281-9C8B140C4B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ヒラギノ角ゴ Pro W3" pitchFamily="-84" charset="-128"/>
              </a:rPr>
              <a:t>Ask: Consider what happens when a property owner puts up a fence. What purpose does the fence serve? How do people get in and out? Are there different kinds of fences?</a:t>
            </a:r>
          </a:p>
          <a:p>
            <a:r>
              <a:rPr lang="en-US" altLang="en-US">
                <a:ea typeface="ヒラギノ角ゴ Pro W3" pitchFamily="-84" charset="-128"/>
              </a:rPr>
              <a:t>Sample answer: The fence keeps people and animals out of the yard and can also keep people and animals from leaving the yard. People enter and exit through a gate. There are many types of fences. </a:t>
            </a:r>
          </a:p>
          <a:p>
            <a:endParaRPr lang="en-US" altLang="en-US">
              <a:ea typeface="ヒラギノ角ゴ Pro W3" pitchFamily="-84" charset="-128"/>
            </a:endParaRPr>
          </a:p>
          <a:p>
            <a:r>
              <a:rPr lang="en-US" altLang="en-US">
                <a:ea typeface="ヒラギノ角ゴ Pro W3" pitchFamily="-84" charset="-128"/>
              </a:rPr>
              <a:t>Explain that a cell</a:t>
            </a:r>
            <a:r>
              <a:rPr lang="ja-JP" altLang="en-US">
                <a:ea typeface="ヒラギノ角ゴ Pro W3" pitchFamily="-84" charset="-128"/>
              </a:rPr>
              <a:t>’</a:t>
            </a:r>
            <a:r>
              <a:rPr lang="en-US" altLang="ja-JP">
                <a:ea typeface="ヒラギノ角ゴ Pro W3" pitchFamily="-84" charset="-128"/>
              </a:rPr>
              <a:t>s contents are also confined within a barrier. </a:t>
            </a:r>
          </a:p>
          <a:p>
            <a:endParaRPr lang="en-US" altLang="en-US">
              <a:ea typeface="ヒラギノ角ゴ Pro W3" pitchFamily="-84" charset="-128"/>
            </a:endParaRPr>
          </a:p>
          <a:p>
            <a:r>
              <a:rPr lang="en-US" altLang="en-US">
                <a:ea typeface="ヒラギノ角ゴ Pro W3" pitchFamily="-84" charset="-128"/>
              </a:rPr>
              <a:t>Ask: Which cells have cell walls, and where are cell walls located in cells?</a:t>
            </a:r>
          </a:p>
          <a:p>
            <a:r>
              <a:rPr lang="en-US" altLang="en-US">
                <a:ea typeface="ヒラギノ角ゴ Pro W3" pitchFamily="-84" charset="-128"/>
              </a:rPr>
              <a:t>Answer: Plant cells and prokaryotes have cell walls.</a:t>
            </a:r>
          </a:p>
          <a:p>
            <a:endParaRPr lang="en-US" altLang="en-US">
              <a:ea typeface="ヒラギノ角ゴ Pro W3" pitchFamily="-84" charset="-128"/>
            </a:endParaRPr>
          </a:p>
          <a:p>
            <a:r>
              <a:rPr lang="en-US" altLang="en-US">
                <a:ea typeface="ヒラギノ角ゴ Pro W3" pitchFamily="-84" charset="-128"/>
              </a:rPr>
              <a:t>Ask: True or false: All cells have a cell membrane.</a:t>
            </a:r>
          </a:p>
          <a:p>
            <a:r>
              <a:rPr lang="en-US" altLang="en-US">
                <a:ea typeface="ヒラギノ角ゴ Pro W3" pitchFamily="-84" charset="-128"/>
              </a:rPr>
              <a:t>Answer: true</a:t>
            </a:r>
          </a:p>
          <a:p>
            <a:endParaRPr lang="en-US" altLang="en-US">
              <a:ea typeface="ヒラギノ角ゴ Pro W3" pitchFamily="-84" charset="-128"/>
            </a:endParaRPr>
          </a:p>
          <a:p>
            <a:r>
              <a:rPr lang="en-US" altLang="en-US">
                <a:ea typeface="ヒラギノ角ゴ Pro W3" pitchFamily="-84" charset="-128"/>
              </a:rPr>
              <a:t>Click to reveal the label for cell membranes.</a:t>
            </a:r>
          </a:p>
          <a:p>
            <a:endParaRPr lang="en-US" altLang="en-US">
              <a:ea typeface="ヒラギノ角ゴ Pro W3" pitchFamily="-84" charset="-128"/>
            </a:endParaRPr>
          </a:p>
          <a:p>
            <a:r>
              <a:rPr lang="en-US" altLang="en-US">
                <a:ea typeface="ヒラギノ角ゴ Pro W3" pitchFamily="-84" charset="-128"/>
              </a:rPr>
              <a:t>Ask: True or false: All cells have a cell wall.</a:t>
            </a:r>
          </a:p>
          <a:p>
            <a:r>
              <a:rPr lang="en-US" altLang="en-US">
                <a:ea typeface="ヒラギノ角ゴ Pro W3" pitchFamily="-84" charset="-128"/>
              </a:rPr>
              <a:t>Answer: false </a:t>
            </a:r>
          </a:p>
          <a:p>
            <a:endParaRPr lang="en-US" altLang="en-US">
              <a:ea typeface="ヒラギノ角ゴ Pro W3" pitchFamily="-84" charset="-128"/>
            </a:endParaRPr>
          </a:p>
          <a:p>
            <a:r>
              <a:rPr lang="en-US" altLang="en-US">
                <a:ea typeface="ヒラギノ角ゴ Pro W3" pitchFamily="-84" charset="-128"/>
              </a:rPr>
              <a:t>Click to reveal the label for cell walls.</a:t>
            </a:r>
          </a:p>
          <a:p>
            <a:endParaRPr lang="en-US" altLang="en-US">
              <a:ea typeface="ヒラギノ角ゴ Pro W3" pitchFamily="-84" charset="-128"/>
            </a:endParaRPr>
          </a:p>
        </p:txBody>
      </p:sp>
      <p:sp>
        <p:nvSpPr>
          <p:cNvPr id="63492" name="Slide Number Placeholder 3">
            <a:extLst>
              <a:ext uri="{FF2B5EF4-FFF2-40B4-BE49-F238E27FC236}">
                <a16:creationId xmlns:a16="http://schemas.microsoft.com/office/drawing/2014/main" id="{AF269291-9BCB-4D5D-8E03-63E7831B1B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48610E3-BBD4-4BBA-8BB4-F4BC39876E16}" type="slidenum">
              <a:rPr lang="en-US" altLang="en-US" smtClean="0">
                <a:latin typeface="Calibri" panose="020F0502020204030204" pitchFamily="34" charset="0"/>
              </a:rPr>
              <a:pPr/>
              <a:t>29</a:t>
            </a:fld>
            <a:endParaRPr lang="en-US"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5400F0E3-F482-46F9-A20D-DCA3C48FDF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10C7ABCA-9675-4464-85CF-5027AF0423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ヒラギノ角ゴ Pro W3" pitchFamily="-84" charset="-128"/>
              </a:rPr>
              <a:t>Tell students: The cell membrane regulates what enters and leaves the cell and also protects and supports the cell. </a:t>
            </a:r>
          </a:p>
          <a:p>
            <a:r>
              <a:rPr lang="en-US" altLang="en-US">
                <a:ea typeface="ヒラギノ角ゴ Pro W3" pitchFamily="-84" charset="-128"/>
              </a:rPr>
              <a:t>The membrane only allows certain things to cross it. Scientists call this semipermeable. </a:t>
            </a:r>
          </a:p>
          <a:p>
            <a:endParaRPr lang="en-US" altLang="en-US">
              <a:ea typeface="ヒラギノ角ゴ Pro W3" pitchFamily="-84" charset="-128"/>
            </a:endParaRPr>
          </a:p>
          <a:p>
            <a:r>
              <a:rPr lang="en-US" altLang="en-US">
                <a:ea typeface="ヒラギノ角ゴ Pro W3" pitchFamily="-84" charset="-128"/>
              </a:rPr>
              <a:t>Tell students: Look carefully at the picture of the membrane. </a:t>
            </a:r>
          </a:p>
          <a:p>
            <a:r>
              <a:rPr lang="en-US" altLang="en-US">
                <a:ea typeface="ヒラギノ角ゴ Pro W3" pitchFamily="-84" charset="-128"/>
              </a:rPr>
              <a:t>Point out the inside and outside of the cell labels. </a:t>
            </a:r>
          </a:p>
          <a:p>
            <a:endParaRPr lang="en-US" altLang="en-US">
              <a:ea typeface="ヒラギノ角ゴ Pro W3" pitchFamily="-84" charset="-128"/>
            </a:endParaRPr>
          </a:p>
          <a:p>
            <a:r>
              <a:rPr lang="en-US" altLang="en-US">
                <a:ea typeface="ヒラギノ角ゴ Pro W3" pitchFamily="-84" charset="-128"/>
              </a:rPr>
              <a:t>Click to highlight.</a:t>
            </a:r>
          </a:p>
          <a:p>
            <a:endParaRPr lang="en-US" altLang="en-US">
              <a:ea typeface="ヒラギノ角ゴ Pro W3" pitchFamily="-84" charset="-128"/>
            </a:endParaRPr>
          </a:p>
          <a:p>
            <a:r>
              <a:rPr lang="en-US" altLang="en-US">
                <a:ea typeface="ヒラギノ角ゴ Pro W3" pitchFamily="-84" charset="-128"/>
              </a:rPr>
              <a:t>Tell students: The picture shows only a tiny part of a cell membrane, similar to the membrane that surrounds the cell in the micrograph. </a:t>
            </a:r>
          </a:p>
          <a:p>
            <a:endParaRPr lang="en-US" altLang="en-US">
              <a:ea typeface="ヒラギノ角ゴ Pro W3" pitchFamily="-84" charset="-128"/>
            </a:endParaRPr>
          </a:p>
          <a:p>
            <a:r>
              <a:rPr lang="en-US" altLang="en-US">
                <a:ea typeface="ヒラギノ角ゴ Pro W3" pitchFamily="-84" charset="-128"/>
              </a:rPr>
              <a:t>Explain that the illustration is a cross section. </a:t>
            </a:r>
          </a:p>
          <a:p>
            <a:endParaRPr lang="en-US" altLang="en-US">
              <a:ea typeface="ヒラギノ角ゴ Pro W3" pitchFamily="-84" charset="-128"/>
            </a:endParaRPr>
          </a:p>
          <a:p>
            <a:r>
              <a:rPr lang="en-US" altLang="en-US">
                <a:ea typeface="ヒラギノ角ゴ Pro W3" pitchFamily="-84" charset="-128"/>
              </a:rPr>
              <a:t>Model a cross section by cutting a lemon or orange in half and showing how the cut reveals a cross section of the rind. </a:t>
            </a:r>
          </a:p>
          <a:p>
            <a:r>
              <a:rPr lang="en-US" altLang="en-US">
                <a:ea typeface="ヒラギノ角ゴ Pro W3" pitchFamily="-84" charset="-128"/>
              </a:rPr>
              <a:t>Point out that, in the </a:t>
            </a:r>
            <a:r>
              <a:rPr lang="ja-JP" altLang="en-US">
                <a:ea typeface="ヒラギノ角ゴ Pro W3" pitchFamily="-84" charset="-128"/>
              </a:rPr>
              <a:t>“</a:t>
            </a:r>
            <a:r>
              <a:rPr lang="en-US" altLang="ja-JP">
                <a:ea typeface="ヒラギノ角ゴ Pro W3" pitchFamily="-84" charset="-128"/>
              </a:rPr>
              <a:t>whoosh</a:t>
            </a:r>
            <a:r>
              <a:rPr lang="ja-JP" altLang="en-US">
                <a:ea typeface="ヒラギノ角ゴ Pro W3" pitchFamily="-84" charset="-128"/>
              </a:rPr>
              <a:t>”</a:t>
            </a:r>
            <a:r>
              <a:rPr lang="en-US" altLang="ja-JP">
                <a:ea typeface="ヒラギノ角ゴ Pro W3" pitchFamily="-84" charset="-128"/>
              </a:rPr>
              <a:t> in the illustration, the phospholipid molecule is an enlargement of one tiny part of the cross section of the membrane.</a:t>
            </a:r>
          </a:p>
          <a:p>
            <a:endParaRPr lang="en-US" altLang="en-US">
              <a:ea typeface="ヒラギノ角ゴ Pro W3" pitchFamily="-84" charset="-128"/>
            </a:endParaRPr>
          </a:p>
          <a:p>
            <a:r>
              <a:rPr lang="en-US" altLang="en-US">
                <a:ea typeface="ヒラギノ角ゴ Pro W3" pitchFamily="-84" charset="-128"/>
              </a:rPr>
              <a:t>Tell students: The phospholipid molecule in the cell membrane has two distinct ends. </a:t>
            </a:r>
          </a:p>
          <a:p>
            <a:endParaRPr lang="en-US" altLang="en-US">
              <a:ea typeface="ヒラギノ角ゴ Pro W3" pitchFamily="-84" charset="-128"/>
            </a:endParaRPr>
          </a:p>
          <a:p>
            <a:r>
              <a:rPr lang="en-US" altLang="en-US">
                <a:ea typeface="ヒラギノ角ゴ Pro W3" pitchFamily="-84" charset="-128"/>
              </a:rPr>
              <a:t>Click to highlight. </a:t>
            </a:r>
          </a:p>
          <a:p>
            <a:endParaRPr lang="en-US" altLang="en-US">
              <a:ea typeface="ヒラギノ角ゴ Pro W3" pitchFamily="-84" charset="-128"/>
            </a:endParaRPr>
          </a:p>
          <a:p>
            <a:r>
              <a:rPr lang="en-US" altLang="en-US">
                <a:ea typeface="ヒラギノ角ゴ Pro W3" pitchFamily="-84" charset="-128"/>
              </a:rPr>
              <a:t>Tell students: One end, the hydrophilic end is electrically attracted to water molecules. </a:t>
            </a:r>
          </a:p>
          <a:p>
            <a:endParaRPr lang="en-US" altLang="en-US">
              <a:ea typeface="ヒラギノ角ゴ Pro W3" pitchFamily="-84" charset="-128"/>
            </a:endParaRPr>
          </a:p>
          <a:p>
            <a:r>
              <a:rPr lang="en-US" altLang="en-US">
                <a:ea typeface="ヒラギノ角ゴ Pro W3" pitchFamily="-84" charset="-128"/>
              </a:rPr>
              <a:t>Click to highlight the ends.</a:t>
            </a:r>
          </a:p>
          <a:p>
            <a:endParaRPr lang="en-US" altLang="en-US">
              <a:ea typeface="ヒラギノ角ゴ Pro W3" pitchFamily="-84" charset="-128"/>
            </a:endParaRPr>
          </a:p>
          <a:p>
            <a:r>
              <a:rPr lang="en-US" altLang="en-US">
                <a:ea typeface="ヒラギノ角ゴ Pro W3" pitchFamily="-84" charset="-128"/>
              </a:rPr>
              <a:t>On the other end, the hydrophobic end, the phospholipid molecule repels water. </a:t>
            </a:r>
          </a:p>
          <a:p>
            <a:endParaRPr lang="en-US" altLang="en-US">
              <a:ea typeface="ヒラギノ角ゴ Pro W3" pitchFamily="-84" charset="-128"/>
            </a:endParaRPr>
          </a:p>
          <a:p>
            <a:r>
              <a:rPr lang="en-US" altLang="en-US">
                <a:ea typeface="ヒラギノ角ゴ Pro W3" pitchFamily="-84" charset="-128"/>
              </a:rPr>
              <a:t>Explain how phospholipids move and slide past one another in the membrane. </a:t>
            </a:r>
          </a:p>
          <a:p>
            <a:r>
              <a:rPr lang="en-US" altLang="en-US">
                <a:ea typeface="ヒラギノ角ゴ Pro W3" pitchFamily="-84" charset="-128"/>
              </a:rPr>
              <a:t>Tell students: Scientists call this the fluid mosaic model.</a:t>
            </a:r>
          </a:p>
          <a:p>
            <a:endParaRPr lang="en-US" altLang="en-US">
              <a:ea typeface="ヒラギノ角ゴ Pro W3" pitchFamily="-84" charset="-128"/>
            </a:endParaRPr>
          </a:p>
          <a:p>
            <a:r>
              <a:rPr lang="en-US" altLang="en-US">
                <a:ea typeface="ヒラギノ角ゴ Pro W3" pitchFamily="-84" charset="-128"/>
              </a:rPr>
              <a:t>Click to highlight and discuss each of the following components of the membrane:</a:t>
            </a:r>
          </a:p>
          <a:p>
            <a:endParaRPr lang="en-US" altLang="en-US">
              <a:ea typeface="ヒラギノ角ゴ Pro W3" pitchFamily="-84" charset="-128"/>
            </a:endParaRPr>
          </a:p>
          <a:p>
            <a:r>
              <a:rPr lang="en-US" altLang="en-US">
                <a:ea typeface="ヒラギノ角ゴ Pro W3" pitchFamily="-84" charset="-128"/>
              </a:rPr>
              <a:t>Proteins: A large variety of proteins are located within the phospholipid layer. Functions include assisting materials into and out of the cell and receiving and transmitting messages.</a:t>
            </a:r>
          </a:p>
          <a:p>
            <a:r>
              <a:rPr lang="en-US" altLang="en-US">
                <a:ea typeface="ヒラギノ角ゴ Pro W3" pitchFamily="-84" charset="-128"/>
              </a:rPr>
              <a:t>Carbohydrates: are attached to the proteins, often act as </a:t>
            </a:r>
            <a:r>
              <a:rPr lang="ja-JP" altLang="en-US">
                <a:ea typeface="ヒラギノ角ゴ Pro W3" pitchFamily="-84" charset="-128"/>
              </a:rPr>
              <a:t>“</a:t>
            </a:r>
            <a:r>
              <a:rPr lang="en-US" altLang="ja-JP">
                <a:ea typeface="ヒラギノ角ゴ Pro W3" pitchFamily="-84" charset="-128"/>
              </a:rPr>
              <a:t>flags</a:t>
            </a:r>
            <a:r>
              <a:rPr lang="ja-JP" altLang="en-US">
                <a:ea typeface="ヒラギノ角ゴ Pro W3" pitchFamily="-84" charset="-128"/>
              </a:rPr>
              <a:t>”</a:t>
            </a:r>
            <a:r>
              <a:rPr lang="en-US" altLang="ja-JP">
                <a:ea typeface="ヒラギノ角ゴ Pro W3" pitchFamily="-84" charset="-128"/>
              </a:rPr>
              <a:t> identifying the cell in some specific manner</a:t>
            </a:r>
          </a:p>
          <a:p>
            <a:pPr>
              <a:buFontTx/>
              <a:buChar char="•"/>
            </a:pPr>
            <a:endParaRPr lang="en-US" altLang="en-US">
              <a:ea typeface="ヒラギノ角ゴ Pro W3" pitchFamily="-84" charset="-128"/>
            </a:endParaRPr>
          </a:p>
          <a:p>
            <a:r>
              <a:rPr lang="en-US" altLang="en-US">
                <a:ea typeface="ヒラギノ角ゴ Pro W3" pitchFamily="-84" charset="-128"/>
              </a:rPr>
              <a:t>Have several students stand and form a </a:t>
            </a:r>
            <a:r>
              <a:rPr lang="ja-JP" altLang="en-US">
                <a:ea typeface="ヒラギノ角ゴ Pro W3" pitchFamily="-84" charset="-128"/>
              </a:rPr>
              <a:t>“</a:t>
            </a:r>
            <a:r>
              <a:rPr lang="en-US" altLang="ja-JP">
                <a:ea typeface="ヒラギノ角ゴ Pro W3" pitchFamily="-84" charset="-128"/>
              </a:rPr>
              <a:t>membrane.</a:t>
            </a:r>
            <a:r>
              <a:rPr lang="ja-JP" altLang="en-US">
                <a:ea typeface="ヒラギノ角ゴ Pro W3" pitchFamily="-84" charset="-128"/>
              </a:rPr>
              <a:t>”</a:t>
            </a:r>
            <a:r>
              <a:rPr lang="en-US" altLang="ja-JP">
                <a:ea typeface="ヒラギノ角ゴ Pro W3" pitchFamily="-84" charset="-128"/>
              </a:rPr>
              <a:t> Shuffle them into different places to show how the membrane is fluid.</a:t>
            </a:r>
          </a:p>
          <a:p>
            <a:r>
              <a:rPr lang="en-US" altLang="en-US">
                <a:ea typeface="ヒラギノ角ゴ Pro W3" pitchFamily="-84" charset="-128"/>
              </a:rPr>
              <a:t>Then add other students to act as proteins and carbohydrates. Proteins can be asked to hold up a hand. Carbohydrates can be asked to hold the hand of a protein. The entire class can participate in making a model. Be sure most of the students are phospholipids. </a:t>
            </a:r>
          </a:p>
          <a:p>
            <a:pPr>
              <a:buFontTx/>
              <a:buChar char="•"/>
            </a:pPr>
            <a:endParaRPr lang="en-US" altLang="en-US">
              <a:ea typeface="ヒラギノ角ゴ Pro W3" pitchFamily="-84" charset="-128"/>
            </a:endParaRPr>
          </a:p>
          <a:p>
            <a:endParaRPr lang="en-US" altLang="en-US">
              <a:ea typeface="ヒラギノ角ゴ Pro W3" pitchFamily="-84" charset="-128"/>
            </a:endParaRPr>
          </a:p>
        </p:txBody>
      </p:sp>
      <p:sp>
        <p:nvSpPr>
          <p:cNvPr id="65540" name="Slide Number Placeholder 3">
            <a:extLst>
              <a:ext uri="{FF2B5EF4-FFF2-40B4-BE49-F238E27FC236}">
                <a16:creationId xmlns:a16="http://schemas.microsoft.com/office/drawing/2014/main" id="{D8720F9C-037C-4CC4-A80C-FFEC0CE66B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E3EB6BE-3F7E-4935-AEC1-1409580C7628}" type="slidenum">
              <a:rPr lang="en-US" altLang="en-US" smtClean="0">
                <a:solidFill>
                  <a:srgbClr val="000000"/>
                </a:solidFill>
                <a:latin typeface="Calibri" panose="020F0502020204030204" pitchFamily="34" charset="0"/>
              </a:rPr>
              <a:pPr/>
              <a:t>30</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5B939827-4DC0-40B9-A30D-FE026D09FF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398F09DA-B27F-486C-AACD-CA65A2E5E7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ヒラギノ角ゴ Pro W3" pitchFamily="-84" charset="-128"/>
              </a:rPr>
              <a:t>Tell students that the first microscopes were made in the 1500s by eyeglass makers in Europe. </a:t>
            </a:r>
          </a:p>
          <a:p>
            <a:endParaRPr lang="en-US" altLang="en-US">
              <a:ea typeface="ヒラギノ角ゴ Pro W3" pitchFamily="-84" charset="-128"/>
            </a:endParaRPr>
          </a:p>
          <a:p>
            <a:r>
              <a:rPr lang="en-US" altLang="en-US">
                <a:ea typeface="ヒラギノ角ゴ Pro W3" pitchFamily="-84" charset="-128"/>
              </a:rPr>
              <a:t>Tell students that Robert Hooke looked at slices of cork in 1665. He saw something similar to what van Leuwenhoek drew in image H.</a:t>
            </a:r>
          </a:p>
          <a:p>
            <a:endParaRPr lang="en-US" altLang="en-US">
              <a:ea typeface="ヒラギノ角ゴ Pro W3" pitchFamily="-84" charset="-128"/>
            </a:endParaRPr>
          </a:p>
          <a:p>
            <a:r>
              <a:rPr lang="en-US" altLang="en-US">
                <a:ea typeface="ヒラギノ角ゴ Pro W3" pitchFamily="-84" charset="-128"/>
              </a:rPr>
              <a:t>Click to highlight image H.</a:t>
            </a:r>
          </a:p>
          <a:p>
            <a:r>
              <a:rPr lang="en-US" altLang="en-US">
                <a:ea typeface="ヒラギノ角ゴ Pro W3" pitchFamily="-84" charset="-128"/>
              </a:rPr>
              <a:t> </a:t>
            </a:r>
          </a:p>
          <a:p>
            <a:r>
              <a:rPr lang="en-US" altLang="en-US">
                <a:ea typeface="ヒラギノ角ゴ Pro W3" pitchFamily="-84" charset="-128"/>
              </a:rPr>
              <a:t>He called these cells. This term is used to this day to identify these structures.</a:t>
            </a:r>
          </a:p>
          <a:p>
            <a:endParaRPr lang="en-US" altLang="en-US">
              <a:ea typeface="ヒラギノ角ゴ Pro W3" pitchFamily="-84" charset="-128"/>
            </a:endParaRPr>
          </a:p>
          <a:p>
            <a:r>
              <a:rPr lang="en-US" altLang="en-US">
                <a:ea typeface="ヒラギノ角ゴ Pro W3" pitchFamily="-84" charset="-128"/>
              </a:rPr>
              <a:t>Ask: Why might he have chosen the word </a:t>
            </a:r>
            <a:r>
              <a:rPr lang="ja-JP" altLang="en-US">
                <a:ea typeface="ヒラギノ角ゴ Pro W3" pitchFamily="-84" charset="-128"/>
              </a:rPr>
              <a:t>“</a:t>
            </a:r>
            <a:r>
              <a:rPr lang="en-US" altLang="ja-JP">
                <a:ea typeface="ヒラギノ角ゴ Pro W3" pitchFamily="-84" charset="-128"/>
              </a:rPr>
              <a:t>cell</a:t>
            </a:r>
            <a:r>
              <a:rPr lang="ja-JP" altLang="en-US">
                <a:ea typeface="ヒラギノ角ゴ Pro W3" pitchFamily="-84" charset="-128"/>
              </a:rPr>
              <a:t>”</a:t>
            </a:r>
            <a:r>
              <a:rPr lang="en-US" altLang="ja-JP">
                <a:ea typeface="ヒラギノ角ゴ Pro W3" pitchFamily="-84" charset="-128"/>
              </a:rPr>
              <a:t>? How else is this word used?</a:t>
            </a:r>
          </a:p>
          <a:p>
            <a:r>
              <a:rPr lang="en-US" altLang="en-US">
                <a:ea typeface="ヒラギノ角ゴ Pro W3" pitchFamily="-84" charset="-128"/>
              </a:rPr>
              <a:t>Answer: These look like rows of monastery rooms (called cells).</a:t>
            </a:r>
          </a:p>
          <a:p>
            <a:endParaRPr lang="en-US" altLang="en-US">
              <a:ea typeface="ヒラギノ角ゴ Pro W3" pitchFamily="-84" charset="-128"/>
            </a:endParaRPr>
          </a:p>
          <a:p>
            <a:r>
              <a:rPr lang="en-US" altLang="en-US">
                <a:ea typeface="ヒラギノ角ゴ Pro W3" pitchFamily="-84" charset="-128"/>
              </a:rPr>
              <a:t>Click to remove the circle.</a:t>
            </a:r>
          </a:p>
          <a:p>
            <a:endParaRPr lang="en-US" altLang="en-US">
              <a:ea typeface="ヒラギノ角ゴ Pro W3" pitchFamily="-84" charset="-128"/>
            </a:endParaRPr>
          </a:p>
          <a:p>
            <a:r>
              <a:rPr lang="en-US" altLang="en-US">
                <a:ea typeface="ヒラギノ角ゴ Pro W3" pitchFamily="-84" charset="-128"/>
              </a:rPr>
              <a:t>Introduce Anton van Leeuwenhoek, who was the first to see living microorganisms. Identify the image on the screen as a drawing he made of organisms he found in his mouth.</a:t>
            </a:r>
          </a:p>
          <a:p>
            <a:endParaRPr lang="en-US" altLang="en-US">
              <a:ea typeface="ヒラギノ角ゴ Pro W3" pitchFamily="-84" charset="-128"/>
            </a:endParaRPr>
          </a:p>
          <a:p>
            <a:r>
              <a:rPr lang="en-US" altLang="en-US">
                <a:ea typeface="ヒラギノ角ゴ Pro W3" pitchFamily="-84" charset="-128"/>
              </a:rPr>
              <a:t>Tell students that by the mid 1800</a:t>
            </a:r>
            <a:r>
              <a:rPr lang="en-US" altLang="ja-JP">
                <a:ea typeface="ヒラギノ角ゴ Pro W3" pitchFamily="-84" charset="-128"/>
              </a:rPr>
              <a:t>s, scientists had discovered that all living things are made of cells.</a:t>
            </a:r>
          </a:p>
          <a:p>
            <a:endParaRPr lang="en-US" altLang="en-US">
              <a:ea typeface="ヒラギノ角ゴ Pro W3" pitchFamily="-84" charset="-128"/>
            </a:endParaRPr>
          </a:p>
          <a:p>
            <a:r>
              <a:rPr lang="en-US" altLang="en-US">
                <a:ea typeface="ヒラギノ角ゴ Pro W3" pitchFamily="-84" charset="-128"/>
              </a:rPr>
              <a:t>Historical details: In 1838, German botanist Matthias Schleiden concluded that all plants are made of cells. The next year, German biologist Theodor Schwann stated that all animals are made of cells. In 1855, German physician Rudolf Virchow concluded that new cells can be produced only from the division of existing cells, confirming a suggestion made by German Lorenz Oken 50 years earlier.</a:t>
            </a:r>
          </a:p>
          <a:p>
            <a:endParaRPr lang="en-US" altLang="en-US">
              <a:ea typeface="ヒラギノ角ゴ Pro W3" pitchFamily="-84" charset="-128"/>
            </a:endParaRPr>
          </a:p>
        </p:txBody>
      </p:sp>
      <p:sp>
        <p:nvSpPr>
          <p:cNvPr id="15364" name="Slide Number Placeholder 3">
            <a:extLst>
              <a:ext uri="{FF2B5EF4-FFF2-40B4-BE49-F238E27FC236}">
                <a16:creationId xmlns:a16="http://schemas.microsoft.com/office/drawing/2014/main" id="{A5FEFDF6-AE0B-4528-B49C-30504A0D0A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87A8A40-D257-413A-86FE-AEF93B655D58}" type="slidenum">
              <a:rPr lang="en-US" altLang="en-US" smtClean="0">
                <a:latin typeface="Calibri" panose="020F0502020204030204" pitchFamily="34" charset="0"/>
              </a:rPr>
              <a:pPr/>
              <a:t>3</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6151FA4F-3DDC-4C10-8328-13EB9DBEC7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543195AE-8E62-44DB-95EC-277D7F978D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ヒラギノ角ゴ Pro W3" pitchFamily="-84" charset="-128"/>
              </a:rPr>
              <a:t>Explain that the studies of cells led to the cell theory. </a:t>
            </a:r>
          </a:p>
          <a:p>
            <a:endParaRPr lang="en-US" altLang="en-US">
              <a:ea typeface="ヒラギノ角ゴ Pro W3" pitchFamily="-84" charset="-128"/>
            </a:endParaRPr>
          </a:p>
          <a:p>
            <a:r>
              <a:rPr lang="en-US" altLang="en-US">
                <a:ea typeface="ヒラギノ角ゴ Pro W3" pitchFamily="-84" charset="-128"/>
              </a:rPr>
              <a:t>Click to reveal each component of the cell theory. </a:t>
            </a:r>
          </a:p>
          <a:p>
            <a:endParaRPr lang="en-US" altLang="en-US">
              <a:ea typeface="ヒラギノ角ゴ Pro W3" pitchFamily="-84" charset="-128"/>
            </a:endParaRPr>
          </a:p>
          <a:p>
            <a:r>
              <a:rPr lang="en-US" altLang="en-US">
                <a:ea typeface="ヒラギノ角ゴ Pro W3" pitchFamily="-84" charset="-128"/>
              </a:rPr>
              <a:t>Ask: What are some ways the discovery of new ideas can take place? </a:t>
            </a:r>
          </a:p>
          <a:p>
            <a:r>
              <a:rPr lang="en-US" altLang="en-US">
                <a:ea typeface="ヒラギノ角ゴ Pro W3" pitchFamily="-84" charset="-128"/>
              </a:rPr>
              <a:t>Sample answer: Some discoveries come about as new technologies are developed.</a:t>
            </a:r>
          </a:p>
          <a:p>
            <a:endParaRPr lang="en-US" altLang="en-US">
              <a:ea typeface="ヒラギノ角ゴ Pro W3" pitchFamily="-84" charset="-128"/>
            </a:endParaRPr>
          </a:p>
          <a:p>
            <a:r>
              <a:rPr lang="en-US" altLang="en-US">
                <a:ea typeface="ヒラギノ角ゴ Pro W3" pitchFamily="-84" charset="-128"/>
              </a:rPr>
              <a:t>Ask: What technology helped in the discovery of cells? </a:t>
            </a:r>
          </a:p>
          <a:p>
            <a:r>
              <a:rPr lang="en-US" altLang="en-US">
                <a:ea typeface="ヒラギノ角ゴ Pro W3" pitchFamily="-84" charset="-128"/>
              </a:rPr>
              <a:t>Answer: the microscope</a:t>
            </a:r>
          </a:p>
          <a:p>
            <a:endParaRPr lang="en-US" altLang="en-US">
              <a:ea typeface="ヒラギノ角ゴ Pro W3" pitchFamily="-84" charset="-128"/>
            </a:endParaRPr>
          </a:p>
          <a:p>
            <a:r>
              <a:rPr lang="en-US" altLang="en-US">
                <a:ea typeface="ヒラギノ角ゴ Pro W3" pitchFamily="-84" charset="-128"/>
              </a:rPr>
              <a:t>Ask: What are the three parts of the cell theory? </a:t>
            </a:r>
          </a:p>
          <a:p>
            <a:r>
              <a:rPr lang="en-US" altLang="en-US">
                <a:ea typeface="ヒラギノ角ゴ Pro W3" pitchFamily="-84" charset="-128"/>
              </a:rPr>
              <a:t>Answer: All living things are made up of cells; cells are the basic units of structure and function in living things; new</a:t>
            </a:r>
          </a:p>
          <a:p>
            <a:r>
              <a:rPr lang="en-US" altLang="en-US">
                <a:ea typeface="ヒラギノ角ゴ Pro W3" pitchFamily="-84" charset="-128"/>
              </a:rPr>
              <a:t>cells are produced from existing cells.</a:t>
            </a:r>
          </a:p>
          <a:p>
            <a:endParaRPr lang="en-US" altLang="en-US">
              <a:ea typeface="ヒラギノ角ゴ Pro W3" pitchFamily="-84" charset="-128"/>
            </a:endParaRPr>
          </a:p>
          <a:p>
            <a:r>
              <a:rPr lang="en-US" altLang="en-US">
                <a:ea typeface="ヒラギノ角ゴ Pro W3" pitchFamily="-84" charset="-128"/>
              </a:rPr>
              <a:t>Ask: What does it mean that cells are the basic units of structure and function? </a:t>
            </a:r>
          </a:p>
          <a:p>
            <a:r>
              <a:rPr lang="en-US" altLang="en-US">
                <a:ea typeface="ヒラギノ角ゴ Pro W3" pitchFamily="-84" charset="-128"/>
              </a:rPr>
              <a:t>Answer: All processes and actions a living thing does come down to cellular activity. </a:t>
            </a:r>
          </a:p>
        </p:txBody>
      </p:sp>
      <p:sp>
        <p:nvSpPr>
          <p:cNvPr id="17412" name="Slide Number Placeholder 3">
            <a:extLst>
              <a:ext uri="{FF2B5EF4-FFF2-40B4-BE49-F238E27FC236}">
                <a16:creationId xmlns:a16="http://schemas.microsoft.com/office/drawing/2014/main" id="{FF6DB3D4-3461-4481-B5BB-DEBA96D489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2765D25-371D-43DB-A60B-2BD183A67621}" type="slidenum">
              <a:rPr lang="en-US" altLang="en-US" smtClean="0">
                <a:latin typeface="Calibri" panose="020F0502020204030204" pitchFamily="34" charset="0"/>
              </a:rPr>
              <a:pPr/>
              <a:t>4</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3C50227F-F990-44BF-A286-8278E96F30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105E0255-592D-4F9C-B299-16C36BE754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ヒラギノ角ゴ Pro W3" pitchFamily="-84" charset="-128"/>
              </a:rPr>
              <a:t>Ask: Why has the advancement of microscopes changed the world of biology and medicine so immensely? </a:t>
            </a:r>
          </a:p>
          <a:p>
            <a:r>
              <a:rPr lang="en-US" altLang="en-US">
                <a:ea typeface="ヒラギノ角ゴ Pro W3" pitchFamily="-84" charset="-128"/>
              </a:rPr>
              <a:t>Answer: All actions a living thing does come down cellular activity. Without microscopes, people would not have any idea how living things actually function. </a:t>
            </a:r>
          </a:p>
        </p:txBody>
      </p:sp>
      <p:sp>
        <p:nvSpPr>
          <p:cNvPr id="19460" name="Slide Number Placeholder 3">
            <a:extLst>
              <a:ext uri="{FF2B5EF4-FFF2-40B4-BE49-F238E27FC236}">
                <a16:creationId xmlns:a16="http://schemas.microsoft.com/office/drawing/2014/main" id="{2345F09F-6C7D-4386-88F1-40FB2D3533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44BA877-73B5-4F73-A1BC-C7D3BC39870F}" type="slidenum">
              <a:rPr lang="en-US" altLang="en-US" smtClean="0">
                <a:latin typeface="Calibri" panose="020F0502020204030204" pitchFamily="34" charset="0"/>
              </a:rPr>
              <a:pPr/>
              <a:t>5</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AEB0B8BD-93D0-43EF-995D-9A5808CC48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BB694EBC-2A14-4383-9E19-BD5D13A2EE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ヒラギノ角ゴ Pro W3" pitchFamily="-84" charset="-128"/>
              </a:rPr>
              <a:t>Ask students the main difference between light and electron microscopes (EM). </a:t>
            </a:r>
          </a:p>
          <a:p>
            <a:r>
              <a:rPr lang="en-US" altLang="en-US">
                <a:ea typeface="ヒラギノ角ゴ Pro W3" pitchFamily="-84" charset="-128"/>
              </a:rPr>
              <a:t>Answer: The power of magnification differs greatly. Electron microscopes are much more powerful and have given scientists an incredible tool. </a:t>
            </a:r>
          </a:p>
          <a:p>
            <a:endParaRPr lang="en-US" altLang="en-US">
              <a:ea typeface="ヒラギノ角ゴ Pro W3" pitchFamily="-84" charset="-128"/>
            </a:endParaRPr>
          </a:p>
          <a:p>
            <a:r>
              <a:rPr lang="en-US" altLang="en-US">
                <a:ea typeface="ヒラギノ角ゴ Pro W3" pitchFamily="-84" charset="-128"/>
              </a:rPr>
              <a:t>Click to reveal the text about transmission versus scanning electron microscopes.</a:t>
            </a:r>
          </a:p>
          <a:p>
            <a:endParaRPr lang="en-US" altLang="en-US">
              <a:ea typeface="ヒラギノ角ゴ Pro W3" pitchFamily="-84" charset="-128"/>
            </a:endParaRPr>
          </a:p>
          <a:p>
            <a:r>
              <a:rPr lang="en-US" altLang="en-US">
                <a:ea typeface="ヒラギノ角ゴ Pro W3" pitchFamily="-84" charset="-128"/>
              </a:rPr>
              <a:t>Tell students the difference between a transmission and scanning electron microscope: </a:t>
            </a:r>
          </a:p>
          <a:p>
            <a:r>
              <a:rPr lang="en-US" altLang="en-US">
                <a:ea typeface="ヒラギノ角ゴ Pro W3" pitchFamily="-84" charset="-128"/>
              </a:rPr>
              <a:t>Transmission: Samples must be cut into thin slices to be viewed, which means the samples are viewed two-dimensionally. </a:t>
            </a:r>
          </a:p>
          <a:p>
            <a:r>
              <a:rPr lang="en-US" altLang="en-US">
                <a:ea typeface="ヒラギノ角ゴ Pro W3" pitchFamily="-84" charset="-128"/>
              </a:rPr>
              <a:t>Scanning: Samples can be viewed three-dimensionally. </a:t>
            </a:r>
          </a:p>
          <a:p>
            <a:endParaRPr lang="en-US" altLang="en-US">
              <a:ea typeface="ヒラギノ角ゴ Pro W3" pitchFamily="-84" charset="-128"/>
            </a:endParaRPr>
          </a:p>
          <a:p>
            <a:r>
              <a:rPr lang="en-US" altLang="en-US">
                <a:ea typeface="ヒラギノ角ゴ Pro W3" pitchFamily="-84" charset="-128"/>
              </a:rPr>
              <a:t>Tell students that for both types of EM microscopes, samples cannot be living. In light microscopes, samples can be living. </a:t>
            </a:r>
          </a:p>
        </p:txBody>
      </p:sp>
      <p:sp>
        <p:nvSpPr>
          <p:cNvPr id="21508" name="Slide Number Placeholder 3">
            <a:extLst>
              <a:ext uri="{FF2B5EF4-FFF2-40B4-BE49-F238E27FC236}">
                <a16:creationId xmlns:a16="http://schemas.microsoft.com/office/drawing/2014/main" id="{76043E66-D377-4D4C-9957-C3A23B32FB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877A9F8-9F0A-4136-8202-E6D2B6AB4061}" type="slidenum">
              <a:rPr lang="en-US" altLang="en-US" smtClean="0">
                <a:latin typeface="Calibri" panose="020F0502020204030204" pitchFamily="34" charset="0"/>
              </a:rPr>
              <a:pPr/>
              <a:t>6</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B1BF579F-8F3C-4151-A79E-70B556A08A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2C72074B-9BD0-4DE5-933A-4E6FBBAC25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ヒラギノ角ゴ Pro W3" pitchFamily="-84" charset="-128"/>
              </a:rPr>
              <a:t>Explain that these three images are all of the same thing (yeast) as seen under three different microscopes.</a:t>
            </a:r>
          </a:p>
          <a:p>
            <a:endParaRPr lang="en-US" altLang="en-US">
              <a:ea typeface="ヒラギノ角ゴ Pro W3" pitchFamily="-84" charset="-128"/>
            </a:endParaRPr>
          </a:p>
          <a:p>
            <a:r>
              <a:rPr lang="en-US" altLang="en-US">
                <a:ea typeface="ヒラギノ角ゴ Pro W3" pitchFamily="-84" charset="-128"/>
              </a:rPr>
              <a:t>Ask students to identify which microscope made each image. </a:t>
            </a:r>
          </a:p>
          <a:p>
            <a:r>
              <a:rPr lang="en-US" altLang="en-US">
                <a:ea typeface="ヒラギノ角ゴ Pro W3" pitchFamily="-84" charset="-128"/>
              </a:rPr>
              <a:t>Volunteers can either write the answers on the board or state the answers verbally.</a:t>
            </a:r>
          </a:p>
          <a:p>
            <a:endParaRPr lang="en-US" altLang="en-US">
              <a:ea typeface="ヒラギノ角ゴ Pro W3" pitchFamily="-84" charset="-128"/>
            </a:endParaRPr>
          </a:p>
          <a:p>
            <a:r>
              <a:rPr lang="en-US" altLang="en-US">
                <a:ea typeface="ヒラギノ角ゴ Pro W3" pitchFamily="-84" charset="-128"/>
              </a:rPr>
              <a:t>Click to reveal each answer.</a:t>
            </a:r>
          </a:p>
          <a:p>
            <a:endParaRPr lang="en-US" altLang="en-US">
              <a:ea typeface="ヒラギノ角ゴ Pro W3" pitchFamily="-84" charset="-128"/>
            </a:endParaRPr>
          </a:p>
          <a:p>
            <a:endParaRPr lang="en-US" altLang="en-US">
              <a:ea typeface="ヒラギノ角ゴ Pro W3" pitchFamily="-84" charset="-128"/>
            </a:endParaRPr>
          </a:p>
        </p:txBody>
      </p:sp>
      <p:sp>
        <p:nvSpPr>
          <p:cNvPr id="23556" name="Slide Number Placeholder 3">
            <a:extLst>
              <a:ext uri="{FF2B5EF4-FFF2-40B4-BE49-F238E27FC236}">
                <a16:creationId xmlns:a16="http://schemas.microsoft.com/office/drawing/2014/main" id="{1AB02AC0-6368-440E-892F-57C88ABD53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55D05A9-6225-4B53-813F-DB323AFECA2B}" type="slidenum">
              <a:rPr lang="en-US" altLang="en-US" smtClean="0">
                <a:latin typeface="Calibri" panose="020F0502020204030204" pitchFamily="34" charset="0"/>
              </a:rPr>
              <a:pPr/>
              <a:t>7</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457F48A8-BEFF-4324-9858-C8F39FE31D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CFDB126B-EE0C-4DF8-A1FC-B16292D8CA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ヒラギノ角ゴ Pro W3" pitchFamily="-84" charset="-128"/>
              </a:rPr>
              <a:t>The abbreviations for units of measurement appear in the illustration. </a:t>
            </a:r>
          </a:p>
          <a:p>
            <a:endParaRPr lang="en-US" altLang="en-US">
              <a:ea typeface="ヒラギノ角ゴ Pro W3" pitchFamily="-84" charset="-128"/>
            </a:endParaRPr>
          </a:p>
          <a:p>
            <a:r>
              <a:rPr lang="en-US" altLang="en-US">
                <a:ea typeface="ヒラギノ角ゴ Pro W3" pitchFamily="-84" charset="-128"/>
              </a:rPr>
              <a:t>Tell students: nm is the abbreviation for nanometer, and μm is the abbreviation for micrometer.</a:t>
            </a:r>
          </a:p>
          <a:p>
            <a:r>
              <a:rPr lang="en-US" altLang="en-US">
                <a:ea typeface="ヒラギノ角ゴ Pro W3" pitchFamily="-84" charset="-128"/>
              </a:rPr>
              <a:t>Tell students: μ is the Greek letter mu. </a:t>
            </a:r>
          </a:p>
          <a:p>
            <a:endParaRPr lang="en-US" altLang="en-US">
              <a:ea typeface="ヒラギノ角ゴ Pro W3" pitchFamily="-84" charset="-128"/>
            </a:endParaRPr>
          </a:p>
          <a:p>
            <a:r>
              <a:rPr lang="en-US" altLang="en-US">
                <a:ea typeface="ヒラギノ角ゴ Pro W3" pitchFamily="-84" charset="-128"/>
              </a:rPr>
              <a:t>Call students</a:t>
            </a:r>
            <a:r>
              <a:rPr lang="ja-JP" altLang="en-US">
                <a:ea typeface="ヒラギノ角ゴ Pro W3" pitchFamily="-84" charset="-128"/>
              </a:rPr>
              <a:t>’</a:t>
            </a:r>
            <a:r>
              <a:rPr lang="en-US" altLang="ja-JP">
                <a:ea typeface="ヒラギノ角ゴ Pro W3" pitchFamily="-84" charset="-128"/>
              </a:rPr>
              <a:t> attention to the conversion table. Go over this conversion scale, explaining all the conversions; for example, that one nanometer is equal to one one-billionth of a meter. It may help to reverse the relationship; that is, to explain that one meter contains one billion nanometers and one million micrometers.</a:t>
            </a:r>
          </a:p>
          <a:p>
            <a:endParaRPr lang="en-US" altLang="en-US">
              <a:ea typeface="ヒラギノ角ゴ Pro W3" pitchFamily="-84" charset="-128"/>
            </a:endParaRPr>
          </a:p>
          <a:p>
            <a:r>
              <a:rPr lang="en-US" altLang="en-US">
                <a:ea typeface="ヒラギノ角ゴ Pro W3" pitchFamily="-84" charset="-128"/>
              </a:rPr>
              <a:t>Point out the limitations of the human eye.</a:t>
            </a:r>
          </a:p>
          <a:p>
            <a:endParaRPr lang="en-US" altLang="en-US">
              <a:ea typeface="ヒラギノ角ゴ Pro W3" pitchFamily="-84" charset="-128"/>
            </a:endParaRPr>
          </a:p>
          <a:p>
            <a:r>
              <a:rPr lang="en-US" altLang="en-US">
                <a:ea typeface="ヒラギノ角ゴ Pro W3" pitchFamily="-84" charset="-128"/>
              </a:rPr>
              <a:t>Click to highlight the arrow. </a:t>
            </a:r>
          </a:p>
          <a:p>
            <a:endParaRPr lang="en-US" altLang="en-US">
              <a:ea typeface="ヒラギノ角ゴ Pro W3" pitchFamily="-84" charset="-128"/>
            </a:endParaRPr>
          </a:p>
          <a:p>
            <a:r>
              <a:rPr lang="en-US" altLang="en-US">
                <a:ea typeface="ヒラギノ角ゴ Pro W3" pitchFamily="-84" charset="-128"/>
              </a:rPr>
              <a:t>Point out the limitations of the light microscope </a:t>
            </a:r>
          </a:p>
          <a:p>
            <a:endParaRPr lang="en-US" altLang="en-US">
              <a:ea typeface="ヒラギノ角ゴ Pro W3" pitchFamily="-84" charset="-128"/>
            </a:endParaRPr>
          </a:p>
          <a:p>
            <a:r>
              <a:rPr lang="en-US" altLang="en-US">
                <a:ea typeface="ヒラギノ角ゴ Pro W3" pitchFamily="-84" charset="-128"/>
              </a:rPr>
              <a:t>Click to highlight the arrow.</a:t>
            </a:r>
          </a:p>
          <a:p>
            <a:endParaRPr lang="en-US" altLang="en-US">
              <a:ea typeface="ヒラギノ角ゴ Pro W3" pitchFamily="-84" charset="-128"/>
            </a:endParaRPr>
          </a:p>
          <a:p>
            <a:r>
              <a:rPr lang="en-US" altLang="en-US">
                <a:ea typeface="ヒラギノ角ゴ Pro W3" pitchFamily="-84" charset="-128"/>
              </a:rPr>
              <a:t>Click to remove the arrow.</a:t>
            </a:r>
          </a:p>
          <a:p>
            <a:endParaRPr lang="en-US" altLang="en-US">
              <a:ea typeface="ヒラギノ角ゴ Pro W3" pitchFamily="-84" charset="-128"/>
            </a:endParaRPr>
          </a:p>
          <a:p>
            <a:r>
              <a:rPr lang="en-US" altLang="en-US">
                <a:ea typeface="ヒラギノ角ゴ Pro W3" pitchFamily="-84" charset="-128"/>
              </a:rPr>
              <a:t>Invite students to the board to identify the size of the following items.</a:t>
            </a:r>
          </a:p>
          <a:p>
            <a:endParaRPr lang="en-US" altLang="en-US">
              <a:ea typeface="ヒラギノ角ゴ Pro W3" pitchFamily="-84" charset="-128"/>
            </a:endParaRPr>
          </a:p>
          <a:p>
            <a:r>
              <a:rPr lang="en-US" altLang="en-US">
                <a:ea typeface="ヒラギノ角ゴ Pro W3" pitchFamily="-84" charset="-128"/>
              </a:rPr>
              <a:t>Click to reveal each item along the scale after students have guessed the sizes:</a:t>
            </a:r>
          </a:p>
          <a:p>
            <a:r>
              <a:rPr lang="en-US" altLang="en-US">
                <a:ea typeface="ヒラギノ角ゴ Pro W3" pitchFamily="-84" charset="-128"/>
              </a:rPr>
              <a:t>Chicken egg (5 cm)</a:t>
            </a:r>
          </a:p>
          <a:p>
            <a:r>
              <a:rPr lang="en-US" altLang="en-US">
                <a:ea typeface="ヒラギノ角ゴ Pro W3" pitchFamily="-84" charset="-128"/>
              </a:rPr>
              <a:t>Typical eukaryotic cell, animal or plant cell (10–100 µm)</a:t>
            </a:r>
          </a:p>
          <a:p>
            <a:r>
              <a:rPr lang="en-US" altLang="en-US">
                <a:ea typeface="ヒラギノ角ゴ Pro W3" pitchFamily="-84" charset="-128"/>
              </a:rPr>
              <a:t>Typical prokaryotic cell, bacterial cell (1–5 µm)</a:t>
            </a:r>
          </a:p>
          <a:p>
            <a:r>
              <a:rPr lang="en-US" altLang="en-US">
                <a:ea typeface="ヒラギノ角ゴ Pro W3" pitchFamily="-84" charset="-128"/>
              </a:rPr>
              <a:t>Mitochondrion, a component of a eukaryotic cell (1–5 µm)</a:t>
            </a:r>
          </a:p>
          <a:p>
            <a:r>
              <a:rPr lang="en-US" altLang="en-US">
                <a:ea typeface="ヒラギノ角ゴ Pro W3" pitchFamily="-84" charset="-128"/>
              </a:rPr>
              <a:t>Chaos chaos, an amoeba (1mm)</a:t>
            </a:r>
          </a:p>
          <a:p>
            <a:r>
              <a:rPr lang="en-US" altLang="en-US">
                <a:ea typeface="ヒラギノ角ゴ Pro W3" pitchFamily="-84" charset="-128"/>
              </a:rPr>
              <a:t>Cold Virus (25 nm)</a:t>
            </a:r>
          </a:p>
          <a:p>
            <a:r>
              <a:rPr lang="en-US" altLang="en-US">
                <a:ea typeface="ヒラギノ角ゴ Pro W3" pitchFamily="-84" charset="-128"/>
              </a:rPr>
              <a:t>DNA (2 nm)</a:t>
            </a:r>
          </a:p>
          <a:p>
            <a:endParaRPr lang="en-US" altLang="en-US">
              <a:ea typeface="ヒラギノ角ゴ Pro W3" pitchFamily="-84" charset="-128"/>
            </a:endParaRPr>
          </a:p>
          <a:p>
            <a:r>
              <a:rPr lang="en-US" altLang="en-US">
                <a:ea typeface="ヒラギノ角ゴ Pro W3" pitchFamily="-84" charset="-128"/>
              </a:rPr>
              <a:t>Point out that the items in the illustration are not drawn to scale; for example, in the illustration, the bacterium, mitochondrion, and eukaryotic cell are all roughly the same size, but in actuality, these items have sizes that are very different from one another.</a:t>
            </a:r>
          </a:p>
          <a:p>
            <a:endParaRPr lang="en-US" altLang="en-US">
              <a:ea typeface="ヒラギノ角ゴ Pro W3" pitchFamily="-84" charset="-128"/>
            </a:endParaRPr>
          </a:p>
          <a:p>
            <a:r>
              <a:rPr lang="en-US" altLang="en-US">
                <a:ea typeface="ヒラギノ角ゴ Pro W3" pitchFamily="-84" charset="-128"/>
              </a:rPr>
              <a:t>To help students understand the actual relationship in size between some of the items in the illustration, you might draw a typical prokaryotic cell and a typical eukaryotic cell to scale on a large sheet of paper. Use circles to represent the cells. To represent the prokaryotic cell, draw a circle with a diameter of 0.5 cm. For the eukaryotic cell, draw a circle with a diameter of 25 cm.</a:t>
            </a:r>
          </a:p>
        </p:txBody>
      </p:sp>
      <p:sp>
        <p:nvSpPr>
          <p:cNvPr id="25604" name="Slide Number Placeholder 3">
            <a:extLst>
              <a:ext uri="{FF2B5EF4-FFF2-40B4-BE49-F238E27FC236}">
                <a16:creationId xmlns:a16="http://schemas.microsoft.com/office/drawing/2014/main" id="{BA937AB4-01FC-4C76-A6CF-36C84BDC86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A89CE93-370E-4DD9-BE73-516C270D135C}" type="slidenum">
              <a:rPr lang="en-US" altLang="en-US" smtClean="0">
                <a:latin typeface="Calibri" panose="020F0502020204030204" pitchFamily="34" charset="0"/>
              </a:rPr>
              <a:pPr/>
              <a:t>8</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B4CA172-2C57-4CC8-9B95-2A60C72291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C39B3C49-0DB3-4414-90F2-57D6F378FD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ヒラギノ角ゴ Pro W3" pitchFamily="-84" charset="-128"/>
              </a:rPr>
              <a:t>Point out to students that the last slide separated two types of cells: prokaryotic cells, which are smaller, and eukaryotic cells, which are larger.</a:t>
            </a:r>
          </a:p>
          <a:p>
            <a:endParaRPr lang="en-US" altLang="en-US">
              <a:ea typeface="ヒラギノ角ゴ Pro W3" pitchFamily="-84" charset="-128"/>
            </a:endParaRPr>
          </a:p>
          <a:p>
            <a:r>
              <a:rPr lang="en-US" altLang="en-US">
                <a:ea typeface="ヒラギノ角ゴ Pro W3" pitchFamily="-84" charset="-128"/>
              </a:rPr>
              <a:t>Place students in groups and have them create a Venn diagram showing the similarities and differences between prokaryotic and eukaryotic cells. </a:t>
            </a:r>
          </a:p>
          <a:p>
            <a:r>
              <a:rPr lang="en-US" altLang="en-US">
                <a:ea typeface="ヒラギノ角ゴ Pro W3" pitchFamily="-84" charset="-128"/>
              </a:rPr>
              <a:t>Discuss these as a class.</a:t>
            </a:r>
          </a:p>
          <a:p>
            <a:endParaRPr lang="en-US" altLang="en-US">
              <a:ea typeface="ヒラギノ角ゴ Pro W3" pitchFamily="-84" charset="-128"/>
            </a:endParaRPr>
          </a:p>
          <a:p>
            <a:r>
              <a:rPr lang="en-US" altLang="en-US">
                <a:ea typeface="ヒラギノ角ゴ Pro W3" pitchFamily="-84" charset="-128"/>
              </a:rPr>
              <a:t>Click three times to reveal the labels for each of these structures; each click will reveal one structure individually:</a:t>
            </a:r>
          </a:p>
          <a:p>
            <a:r>
              <a:rPr lang="en-US" altLang="en-US">
                <a:ea typeface="ヒラギノ角ゴ Pro W3" pitchFamily="-84" charset="-128"/>
              </a:rPr>
              <a:t>Cell Membrane</a:t>
            </a:r>
          </a:p>
          <a:p>
            <a:r>
              <a:rPr lang="en-US" altLang="en-US">
                <a:ea typeface="ヒラギノ角ゴ Pro W3" pitchFamily="-84" charset="-128"/>
              </a:rPr>
              <a:t>Nucleus</a:t>
            </a:r>
          </a:p>
          <a:p>
            <a:endParaRPr lang="en-US" altLang="en-US">
              <a:ea typeface="ヒラギノ角ゴ Pro W3" pitchFamily="-84" charset="-128"/>
            </a:endParaRPr>
          </a:p>
          <a:p>
            <a:r>
              <a:rPr lang="en-US" altLang="en-US">
                <a:ea typeface="ヒラギノ角ゴ Pro W3" pitchFamily="-84" charset="-128"/>
              </a:rPr>
              <a:t>Point out that although prokaryotic cells are simpler, they are still able to carry out all of the functions of life.</a:t>
            </a:r>
          </a:p>
          <a:p>
            <a:endParaRPr lang="en-US" altLang="en-US">
              <a:ea typeface="ヒラギノ角ゴ Pro W3" pitchFamily="-84" charset="-128"/>
            </a:endParaRPr>
          </a:p>
          <a:p>
            <a:r>
              <a:rPr lang="en-US" altLang="en-US">
                <a:ea typeface="ヒラギノ角ゴ Pro W3" pitchFamily="-84" charset="-128"/>
              </a:rPr>
              <a:t>Students may also notice that there are differences between plant and animal cells. Point out that both prokaryotic and eukaryotic cells display great variety.</a:t>
            </a:r>
          </a:p>
          <a:p>
            <a:endParaRPr lang="en-US" altLang="en-US">
              <a:ea typeface="ヒラギノ角ゴ Pro W3" pitchFamily="-84" charset="-128"/>
            </a:endParaRPr>
          </a:p>
        </p:txBody>
      </p:sp>
      <p:sp>
        <p:nvSpPr>
          <p:cNvPr id="27652" name="Slide Number Placeholder 3">
            <a:extLst>
              <a:ext uri="{FF2B5EF4-FFF2-40B4-BE49-F238E27FC236}">
                <a16:creationId xmlns:a16="http://schemas.microsoft.com/office/drawing/2014/main" id="{70FF10E5-04E2-434F-8FC3-79C16BBFAC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8A494FD-34C1-4C30-AC50-48DE4AECB3D5}" type="slidenum">
              <a:rPr lang="en-US" altLang="en-US" smtClean="0">
                <a:latin typeface="Calibri" panose="020F0502020204030204" pitchFamily="34" charset="0"/>
              </a:rPr>
              <a:pPr/>
              <a:t>9</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C62447-F02C-4CCD-ACF0-5D64C03B05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47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081FB31C-990F-43FF-9232-255CA553448F}"/>
              </a:ext>
            </a:extLst>
          </p:cNvPr>
          <p:cNvCxnSpPr/>
          <p:nvPr/>
        </p:nvCxnSpPr>
        <p:spPr>
          <a:xfrm>
            <a:off x="457200" y="2111375"/>
            <a:ext cx="0" cy="1101725"/>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EE8C7DD-8458-4FEA-8CED-BD6F7F800690}"/>
              </a:ext>
            </a:extLst>
          </p:cNvPr>
          <p:cNvCxnSpPr/>
          <p:nvPr/>
        </p:nvCxnSpPr>
        <p:spPr>
          <a:xfrm>
            <a:off x="457200" y="2111375"/>
            <a:ext cx="1231900"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F4EB3E1-0D5D-4011-8EA6-C3EC787E2A04}"/>
              </a:ext>
            </a:extLst>
          </p:cNvPr>
          <p:cNvCxnSpPr/>
          <p:nvPr/>
        </p:nvCxnSpPr>
        <p:spPr>
          <a:xfrm>
            <a:off x="8699500" y="2103438"/>
            <a:ext cx="0" cy="1101725"/>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1F7ABB9-0A4B-44D0-9FB3-9CDAD32EF6AC}"/>
              </a:ext>
            </a:extLst>
          </p:cNvPr>
          <p:cNvCxnSpPr/>
          <p:nvPr/>
        </p:nvCxnSpPr>
        <p:spPr>
          <a:xfrm>
            <a:off x="7454900" y="2111375"/>
            <a:ext cx="1231900"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548640"/>
            <a:ext cx="8229600" cy="1188720"/>
          </a:xfrm>
          <a:prstGeom prst="rect">
            <a:avLst/>
          </a:prstGeom>
        </p:spPr>
        <p:txBody>
          <a:bodyPr lIns="0" tIns="0" rIns="0" bIns="0"/>
          <a:lstStyle/>
          <a:p>
            <a:r>
              <a:rPr lang="en-US"/>
              <a:t>Click to edit Master title style</a:t>
            </a:r>
            <a:endParaRPr lang="en-US" dirty="0"/>
          </a:p>
        </p:txBody>
      </p:sp>
    </p:spTree>
    <p:extLst>
      <p:ext uri="{BB962C8B-B14F-4D97-AF65-F5344CB8AC3E}">
        <p14:creationId xmlns:p14="http://schemas.microsoft.com/office/powerpoint/2010/main" val="1363511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D842B2B-247A-4DC2-A851-120478A6E414}"/>
              </a:ext>
            </a:extLst>
          </p:cNvPr>
          <p:cNvSpPr>
            <a:spLocks noGrp="1"/>
          </p:cNvSpPr>
          <p:nvPr>
            <p:ph type="dt" sz="half" idx="10"/>
          </p:nvPr>
        </p:nvSpPr>
        <p:spPr/>
        <p:txBody>
          <a:bodyPr/>
          <a:lstStyle>
            <a:lvl1pPr>
              <a:defRPr/>
            </a:lvl1pPr>
          </a:lstStyle>
          <a:p>
            <a:pPr>
              <a:defRPr/>
            </a:pPr>
            <a:fld id="{599DEF27-F318-4380-B52C-4869200C08CB}" type="datetimeFigureOut">
              <a:rPr lang="en-US"/>
              <a:pPr>
                <a:defRPr/>
              </a:pPr>
              <a:t>10/21/2020</a:t>
            </a:fld>
            <a:endParaRPr lang="en-US"/>
          </a:p>
        </p:txBody>
      </p:sp>
      <p:sp>
        <p:nvSpPr>
          <p:cNvPr id="8" name="Footer Placeholder 4">
            <a:extLst>
              <a:ext uri="{FF2B5EF4-FFF2-40B4-BE49-F238E27FC236}">
                <a16:creationId xmlns:a16="http://schemas.microsoft.com/office/drawing/2014/main" id="{BF99BC28-A416-4845-9D86-7E948901F20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11FC9AB-AEAB-4144-8311-B3E87068573F}"/>
              </a:ext>
            </a:extLst>
          </p:cNvPr>
          <p:cNvSpPr>
            <a:spLocks noGrp="1"/>
          </p:cNvSpPr>
          <p:nvPr>
            <p:ph type="sldNum" sz="quarter" idx="12"/>
          </p:nvPr>
        </p:nvSpPr>
        <p:spPr/>
        <p:txBody>
          <a:bodyPr/>
          <a:lstStyle>
            <a:lvl1pPr>
              <a:defRPr/>
            </a:lvl1pPr>
          </a:lstStyle>
          <a:p>
            <a:pPr>
              <a:defRPr/>
            </a:pPr>
            <a:fld id="{28493648-4088-44EB-AA10-0C7D5267BCC7}" type="slidenum">
              <a:rPr lang="en-US"/>
              <a:pPr>
                <a:defRPr/>
              </a:pPr>
              <a:t>‹#›</a:t>
            </a:fld>
            <a:endParaRPr lang="en-US"/>
          </a:p>
        </p:txBody>
      </p:sp>
    </p:spTree>
    <p:extLst>
      <p:ext uri="{BB962C8B-B14F-4D97-AF65-F5344CB8AC3E}">
        <p14:creationId xmlns:p14="http://schemas.microsoft.com/office/powerpoint/2010/main" val="378762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34118F7-94E8-44A8-B36C-F9303E8E1EFD}"/>
              </a:ext>
            </a:extLst>
          </p:cNvPr>
          <p:cNvSpPr>
            <a:spLocks noGrp="1"/>
          </p:cNvSpPr>
          <p:nvPr>
            <p:ph type="dt" sz="half" idx="10"/>
          </p:nvPr>
        </p:nvSpPr>
        <p:spPr/>
        <p:txBody>
          <a:bodyPr/>
          <a:lstStyle>
            <a:lvl1pPr>
              <a:defRPr/>
            </a:lvl1pPr>
          </a:lstStyle>
          <a:p>
            <a:pPr>
              <a:defRPr/>
            </a:pPr>
            <a:fld id="{BE4230E0-4143-4413-8520-333097F09B97}" type="datetimeFigureOut">
              <a:rPr lang="en-US"/>
              <a:pPr>
                <a:defRPr/>
              </a:pPr>
              <a:t>10/21/2020</a:t>
            </a:fld>
            <a:endParaRPr lang="en-US"/>
          </a:p>
        </p:txBody>
      </p:sp>
      <p:sp>
        <p:nvSpPr>
          <p:cNvPr id="4" name="Footer Placeholder 4">
            <a:extLst>
              <a:ext uri="{FF2B5EF4-FFF2-40B4-BE49-F238E27FC236}">
                <a16:creationId xmlns:a16="http://schemas.microsoft.com/office/drawing/2014/main" id="{127A2BA9-415B-4C9F-9342-2D98D5ED03A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5A51789-DF0F-4A07-B32C-C89615C4A222}"/>
              </a:ext>
            </a:extLst>
          </p:cNvPr>
          <p:cNvSpPr>
            <a:spLocks noGrp="1"/>
          </p:cNvSpPr>
          <p:nvPr>
            <p:ph type="sldNum" sz="quarter" idx="12"/>
          </p:nvPr>
        </p:nvSpPr>
        <p:spPr/>
        <p:txBody>
          <a:bodyPr/>
          <a:lstStyle>
            <a:lvl1pPr>
              <a:defRPr/>
            </a:lvl1pPr>
          </a:lstStyle>
          <a:p>
            <a:pPr>
              <a:defRPr/>
            </a:pPr>
            <a:fld id="{9102DEE3-83EC-4092-8751-B0ED2D173A5B}" type="slidenum">
              <a:rPr lang="en-US"/>
              <a:pPr>
                <a:defRPr/>
              </a:pPr>
              <a:t>‹#›</a:t>
            </a:fld>
            <a:endParaRPr lang="en-US"/>
          </a:p>
        </p:txBody>
      </p:sp>
    </p:spTree>
    <p:extLst>
      <p:ext uri="{BB962C8B-B14F-4D97-AF65-F5344CB8AC3E}">
        <p14:creationId xmlns:p14="http://schemas.microsoft.com/office/powerpoint/2010/main" val="1696093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26926C0-1911-4182-9A38-47B9E96D8DF3}"/>
              </a:ext>
            </a:extLst>
          </p:cNvPr>
          <p:cNvSpPr>
            <a:spLocks noGrp="1"/>
          </p:cNvSpPr>
          <p:nvPr>
            <p:ph type="dt" sz="half" idx="10"/>
          </p:nvPr>
        </p:nvSpPr>
        <p:spPr/>
        <p:txBody>
          <a:bodyPr/>
          <a:lstStyle>
            <a:lvl1pPr>
              <a:defRPr/>
            </a:lvl1pPr>
          </a:lstStyle>
          <a:p>
            <a:pPr>
              <a:defRPr/>
            </a:pPr>
            <a:fld id="{98E43C45-A69A-467D-AA4C-DD408C207DE6}" type="datetimeFigureOut">
              <a:rPr lang="en-US"/>
              <a:pPr>
                <a:defRPr/>
              </a:pPr>
              <a:t>10/21/2020</a:t>
            </a:fld>
            <a:endParaRPr lang="en-US"/>
          </a:p>
        </p:txBody>
      </p:sp>
      <p:sp>
        <p:nvSpPr>
          <p:cNvPr id="3" name="Footer Placeholder 4">
            <a:extLst>
              <a:ext uri="{FF2B5EF4-FFF2-40B4-BE49-F238E27FC236}">
                <a16:creationId xmlns:a16="http://schemas.microsoft.com/office/drawing/2014/main" id="{77920FBA-4350-4F84-B2D5-C3839BEC122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A519665-18FB-4C51-81CE-BFAC2D67F7D7}"/>
              </a:ext>
            </a:extLst>
          </p:cNvPr>
          <p:cNvSpPr>
            <a:spLocks noGrp="1"/>
          </p:cNvSpPr>
          <p:nvPr>
            <p:ph type="sldNum" sz="quarter" idx="12"/>
          </p:nvPr>
        </p:nvSpPr>
        <p:spPr/>
        <p:txBody>
          <a:bodyPr/>
          <a:lstStyle>
            <a:lvl1pPr>
              <a:defRPr/>
            </a:lvl1pPr>
          </a:lstStyle>
          <a:p>
            <a:pPr>
              <a:defRPr/>
            </a:pPr>
            <a:fld id="{49B5F227-362F-4322-ACBE-E2511A46A7F4}" type="slidenum">
              <a:rPr lang="en-US"/>
              <a:pPr>
                <a:defRPr/>
              </a:pPr>
              <a:t>‹#›</a:t>
            </a:fld>
            <a:endParaRPr lang="en-US"/>
          </a:p>
        </p:txBody>
      </p:sp>
    </p:spTree>
    <p:extLst>
      <p:ext uri="{BB962C8B-B14F-4D97-AF65-F5344CB8AC3E}">
        <p14:creationId xmlns:p14="http://schemas.microsoft.com/office/powerpoint/2010/main" val="2669620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8F0D4F8-FEC9-4307-A03E-5BC1E0802C97}"/>
              </a:ext>
            </a:extLst>
          </p:cNvPr>
          <p:cNvSpPr>
            <a:spLocks noGrp="1"/>
          </p:cNvSpPr>
          <p:nvPr>
            <p:ph type="dt" sz="half" idx="10"/>
          </p:nvPr>
        </p:nvSpPr>
        <p:spPr/>
        <p:txBody>
          <a:bodyPr/>
          <a:lstStyle>
            <a:lvl1pPr>
              <a:defRPr/>
            </a:lvl1pPr>
          </a:lstStyle>
          <a:p>
            <a:pPr>
              <a:defRPr/>
            </a:pPr>
            <a:fld id="{722A55F2-9422-46B5-A11A-440903A3E991}" type="datetimeFigureOut">
              <a:rPr lang="en-US"/>
              <a:pPr>
                <a:defRPr/>
              </a:pPr>
              <a:t>10/21/2020</a:t>
            </a:fld>
            <a:endParaRPr lang="en-US"/>
          </a:p>
        </p:txBody>
      </p:sp>
      <p:sp>
        <p:nvSpPr>
          <p:cNvPr id="6" name="Footer Placeholder 4">
            <a:extLst>
              <a:ext uri="{FF2B5EF4-FFF2-40B4-BE49-F238E27FC236}">
                <a16:creationId xmlns:a16="http://schemas.microsoft.com/office/drawing/2014/main" id="{C1DDC5C8-B011-4F9A-BE30-3DD08992359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97ED5D5-07D4-4D32-ACC2-6685D94378F2}"/>
              </a:ext>
            </a:extLst>
          </p:cNvPr>
          <p:cNvSpPr>
            <a:spLocks noGrp="1"/>
          </p:cNvSpPr>
          <p:nvPr>
            <p:ph type="sldNum" sz="quarter" idx="12"/>
          </p:nvPr>
        </p:nvSpPr>
        <p:spPr/>
        <p:txBody>
          <a:bodyPr/>
          <a:lstStyle>
            <a:lvl1pPr>
              <a:defRPr/>
            </a:lvl1pPr>
          </a:lstStyle>
          <a:p>
            <a:pPr>
              <a:defRPr/>
            </a:pPr>
            <a:fld id="{E57CCBBB-CBF3-4D67-BF56-273F663603FB}" type="slidenum">
              <a:rPr lang="en-US"/>
              <a:pPr>
                <a:defRPr/>
              </a:pPr>
              <a:t>‹#›</a:t>
            </a:fld>
            <a:endParaRPr lang="en-US"/>
          </a:p>
        </p:txBody>
      </p:sp>
    </p:spTree>
    <p:extLst>
      <p:ext uri="{BB962C8B-B14F-4D97-AF65-F5344CB8AC3E}">
        <p14:creationId xmlns:p14="http://schemas.microsoft.com/office/powerpoint/2010/main" val="582922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5A584D3-517A-4A43-9EA1-65540D61E24B}"/>
              </a:ext>
            </a:extLst>
          </p:cNvPr>
          <p:cNvSpPr>
            <a:spLocks noGrp="1"/>
          </p:cNvSpPr>
          <p:nvPr>
            <p:ph type="dt" sz="half" idx="10"/>
          </p:nvPr>
        </p:nvSpPr>
        <p:spPr/>
        <p:txBody>
          <a:bodyPr/>
          <a:lstStyle>
            <a:lvl1pPr>
              <a:defRPr/>
            </a:lvl1pPr>
          </a:lstStyle>
          <a:p>
            <a:pPr>
              <a:defRPr/>
            </a:pPr>
            <a:fld id="{3B75BE73-04C7-48B2-B5FC-04BE709521BB}" type="datetimeFigureOut">
              <a:rPr lang="en-US"/>
              <a:pPr>
                <a:defRPr/>
              </a:pPr>
              <a:t>10/21/2020</a:t>
            </a:fld>
            <a:endParaRPr lang="en-US"/>
          </a:p>
        </p:txBody>
      </p:sp>
      <p:sp>
        <p:nvSpPr>
          <p:cNvPr id="6" name="Footer Placeholder 4">
            <a:extLst>
              <a:ext uri="{FF2B5EF4-FFF2-40B4-BE49-F238E27FC236}">
                <a16:creationId xmlns:a16="http://schemas.microsoft.com/office/drawing/2014/main" id="{64C3EE7E-8B30-46D9-AB99-1E4F346E56C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DCCF7A7-4169-46F3-9035-B3BE0B888F11}"/>
              </a:ext>
            </a:extLst>
          </p:cNvPr>
          <p:cNvSpPr>
            <a:spLocks noGrp="1"/>
          </p:cNvSpPr>
          <p:nvPr>
            <p:ph type="sldNum" sz="quarter" idx="12"/>
          </p:nvPr>
        </p:nvSpPr>
        <p:spPr/>
        <p:txBody>
          <a:bodyPr/>
          <a:lstStyle>
            <a:lvl1pPr>
              <a:defRPr/>
            </a:lvl1pPr>
          </a:lstStyle>
          <a:p>
            <a:pPr>
              <a:defRPr/>
            </a:pPr>
            <a:fld id="{D27F4344-85B9-4D95-8550-F41620301C46}" type="slidenum">
              <a:rPr lang="en-US"/>
              <a:pPr>
                <a:defRPr/>
              </a:pPr>
              <a:t>‹#›</a:t>
            </a:fld>
            <a:endParaRPr lang="en-US"/>
          </a:p>
        </p:txBody>
      </p:sp>
    </p:spTree>
    <p:extLst>
      <p:ext uri="{BB962C8B-B14F-4D97-AF65-F5344CB8AC3E}">
        <p14:creationId xmlns:p14="http://schemas.microsoft.com/office/powerpoint/2010/main" val="746933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F66833-7041-41EB-94CA-3D43B5D681AE}"/>
              </a:ext>
            </a:extLst>
          </p:cNvPr>
          <p:cNvSpPr>
            <a:spLocks noGrp="1"/>
          </p:cNvSpPr>
          <p:nvPr>
            <p:ph type="dt" sz="half" idx="10"/>
          </p:nvPr>
        </p:nvSpPr>
        <p:spPr/>
        <p:txBody>
          <a:bodyPr/>
          <a:lstStyle>
            <a:lvl1pPr>
              <a:defRPr/>
            </a:lvl1pPr>
          </a:lstStyle>
          <a:p>
            <a:pPr>
              <a:defRPr/>
            </a:pPr>
            <a:fld id="{9FFB4573-556D-42FB-9466-4B6C6ACBBAAD}" type="datetimeFigureOut">
              <a:rPr lang="en-US"/>
              <a:pPr>
                <a:defRPr/>
              </a:pPr>
              <a:t>10/21/2020</a:t>
            </a:fld>
            <a:endParaRPr lang="en-US"/>
          </a:p>
        </p:txBody>
      </p:sp>
      <p:sp>
        <p:nvSpPr>
          <p:cNvPr id="5" name="Footer Placeholder 4">
            <a:extLst>
              <a:ext uri="{FF2B5EF4-FFF2-40B4-BE49-F238E27FC236}">
                <a16:creationId xmlns:a16="http://schemas.microsoft.com/office/drawing/2014/main" id="{9A5FAF93-33DE-4E6C-A8EF-C265F5726FF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7E19BF0-A3EE-46BD-A9A2-B2E2F79BC4CF}"/>
              </a:ext>
            </a:extLst>
          </p:cNvPr>
          <p:cNvSpPr>
            <a:spLocks noGrp="1"/>
          </p:cNvSpPr>
          <p:nvPr>
            <p:ph type="sldNum" sz="quarter" idx="12"/>
          </p:nvPr>
        </p:nvSpPr>
        <p:spPr/>
        <p:txBody>
          <a:bodyPr/>
          <a:lstStyle>
            <a:lvl1pPr>
              <a:defRPr/>
            </a:lvl1pPr>
          </a:lstStyle>
          <a:p>
            <a:pPr>
              <a:defRPr/>
            </a:pPr>
            <a:fld id="{D6BBAE8F-02BE-4339-95BF-DA39013E8978}" type="slidenum">
              <a:rPr lang="en-US"/>
              <a:pPr>
                <a:defRPr/>
              </a:pPr>
              <a:t>‹#›</a:t>
            </a:fld>
            <a:endParaRPr lang="en-US"/>
          </a:p>
        </p:txBody>
      </p:sp>
    </p:spTree>
    <p:extLst>
      <p:ext uri="{BB962C8B-B14F-4D97-AF65-F5344CB8AC3E}">
        <p14:creationId xmlns:p14="http://schemas.microsoft.com/office/powerpoint/2010/main" val="2163828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A90472-3C0D-4D34-8173-07296F0941F4}"/>
              </a:ext>
            </a:extLst>
          </p:cNvPr>
          <p:cNvSpPr>
            <a:spLocks noGrp="1"/>
          </p:cNvSpPr>
          <p:nvPr>
            <p:ph type="dt" sz="half" idx="10"/>
          </p:nvPr>
        </p:nvSpPr>
        <p:spPr/>
        <p:txBody>
          <a:bodyPr/>
          <a:lstStyle>
            <a:lvl1pPr>
              <a:defRPr/>
            </a:lvl1pPr>
          </a:lstStyle>
          <a:p>
            <a:pPr>
              <a:defRPr/>
            </a:pPr>
            <a:fld id="{4E107452-DA66-4995-99A7-35F7B91AC0F0}" type="datetimeFigureOut">
              <a:rPr lang="en-US"/>
              <a:pPr>
                <a:defRPr/>
              </a:pPr>
              <a:t>10/21/2020</a:t>
            </a:fld>
            <a:endParaRPr lang="en-US"/>
          </a:p>
        </p:txBody>
      </p:sp>
      <p:sp>
        <p:nvSpPr>
          <p:cNvPr id="5" name="Footer Placeholder 4">
            <a:extLst>
              <a:ext uri="{FF2B5EF4-FFF2-40B4-BE49-F238E27FC236}">
                <a16:creationId xmlns:a16="http://schemas.microsoft.com/office/drawing/2014/main" id="{64B759B3-11B6-48F5-90C6-3E4607FD22A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3E55A46-122B-4DDA-A4C0-7DA0A680902B}"/>
              </a:ext>
            </a:extLst>
          </p:cNvPr>
          <p:cNvSpPr>
            <a:spLocks noGrp="1"/>
          </p:cNvSpPr>
          <p:nvPr>
            <p:ph type="sldNum" sz="quarter" idx="12"/>
          </p:nvPr>
        </p:nvSpPr>
        <p:spPr/>
        <p:txBody>
          <a:bodyPr/>
          <a:lstStyle>
            <a:lvl1pPr>
              <a:defRPr/>
            </a:lvl1pPr>
          </a:lstStyle>
          <a:p>
            <a:pPr>
              <a:defRPr/>
            </a:pPr>
            <a:fld id="{A9BDEF1E-2A09-45AC-ABEB-643027C1ED17}" type="slidenum">
              <a:rPr lang="en-US"/>
              <a:pPr>
                <a:defRPr/>
              </a:pPr>
              <a:t>‹#›</a:t>
            </a:fld>
            <a:endParaRPr lang="en-US"/>
          </a:p>
        </p:txBody>
      </p:sp>
    </p:spTree>
    <p:extLst>
      <p:ext uri="{BB962C8B-B14F-4D97-AF65-F5344CB8AC3E}">
        <p14:creationId xmlns:p14="http://schemas.microsoft.com/office/powerpoint/2010/main" val="3563357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sson Objectives Pag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AFA75A7A-0635-4E54-A3F5-1DF16A6937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47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48640"/>
            <a:ext cx="8229600" cy="548640"/>
          </a:xfrm>
          <a:prstGeom prst="rect">
            <a:avLst/>
          </a:prstGeom>
        </p:spPr>
        <p:txBody>
          <a:bodyPr lIns="0" tIns="0" rIns="0" bIns="0"/>
          <a:lstStyle>
            <a:lvl1pPr>
              <a:defRPr sz="3200">
                <a:solidFill>
                  <a:srgbClr val="0072BC"/>
                </a:solidFill>
              </a:defRPr>
            </a:lvl1pPr>
          </a:lstStyle>
          <a:p>
            <a:r>
              <a:rPr lang="en-US"/>
              <a:t>Click to edit Master title style</a:t>
            </a:r>
            <a:endParaRPr lang="en-US" dirty="0"/>
          </a:p>
        </p:txBody>
      </p:sp>
      <p:sp>
        <p:nvSpPr>
          <p:cNvPr id="6" name="Text Placeholder 5"/>
          <p:cNvSpPr>
            <a:spLocks noGrp="1"/>
          </p:cNvSpPr>
          <p:nvPr>
            <p:ph type="body" sz="quarter" idx="10"/>
          </p:nvPr>
        </p:nvSpPr>
        <p:spPr>
          <a:xfrm>
            <a:off x="457200" y="1188720"/>
            <a:ext cx="8229600" cy="5212080"/>
          </a:xfrm>
          <a:prstGeom prst="rect">
            <a:avLst/>
          </a:prstGeom>
        </p:spPr>
        <p:txBody>
          <a:bodyPr lIns="0" tIns="0" rIns="0" bIns="0"/>
          <a:lstStyle>
            <a:lvl1pPr marL="342900" indent="-342900">
              <a:buClr>
                <a:schemeClr val="bg2">
                  <a:lumMod val="65000"/>
                </a:schemeClr>
              </a:buClr>
              <a:buFont typeface="Wingdings" pitchFamily="2" charset="2"/>
              <a:buChar char="§"/>
              <a:defRPr sz="2400">
                <a:solidFill>
                  <a:srgbClr val="000000"/>
                </a:solidFill>
                <a:latin typeface="Arial" pitchFamily="34" charset="0"/>
                <a:cs typeface="Arial" pitchFamily="34" charset="0"/>
              </a:defRPr>
            </a:lvl1pPr>
            <a:lvl2pPr marL="742950" indent="-285750">
              <a:buClr>
                <a:schemeClr val="bg2">
                  <a:lumMod val="65000"/>
                </a:schemeClr>
              </a:buClr>
              <a:buFont typeface="Wingdings" pitchFamily="2" charset="2"/>
              <a:buChar char="§"/>
              <a:defRPr sz="2400">
                <a:solidFill>
                  <a:srgbClr val="000000"/>
                </a:solidFill>
                <a:latin typeface="Arial" pitchFamily="34" charset="0"/>
                <a:cs typeface="Arial" pitchFamily="34" charset="0"/>
              </a:defRPr>
            </a:lvl2pPr>
            <a:lvl3pPr marL="1143000" indent="-228600">
              <a:buClr>
                <a:schemeClr val="bg2">
                  <a:lumMod val="65000"/>
                </a:schemeClr>
              </a:buClr>
              <a:buFont typeface="Wingdings" pitchFamily="2" charset="2"/>
              <a:buChar char="§"/>
              <a:defRPr sz="2400">
                <a:solidFill>
                  <a:srgbClr val="000000"/>
                </a:solidFill>
                <a:latin typeface="Arial" pitchFamily="34" charset="0"/>
                <a:cs typeface="Arial" pitchFamily="34" charset="0"/>
              </a:defRPr>
            </a:lvl3pPr>
            <a:lvl4pPr marL="1600200" indent="-228600">
              <a:buClr>
                <a:schemeClr val="bg2">
                  <a:lumMod val="65000"/>
                </a:schemeClr>
              </a:buClr>
              <a:buFont typeface="Wingdings" pitchFamily="2" charset="2"/>
              <a:buChar char="§"/>
              <a:defRPr sz="2400">
                <a:solidFill>
                  <a:srgbClr val="000000"/>
                </a:solidFill>
                <a:latin typeface="Arial" pitchFamily="34" charset="0"/>
                <a:cs typeface="Arial" pitchFamily="34" charset="0"/>
              </a:defRPr>
            </a:lvl4pPr>
            <a:lvl5pPr marL="2057400" indent="-228600">
              <a:buClr>
                <a:schemeClr val="bg2">
                  <a:lumMod val="65000"/>
                </a:schemeClr>
              </a:buClr>
              <a:buFont typeface="Wingdings" pitchFamily="2" charset="2"/>
              <a:buChar char="§"/>
              <a:defRPr sz="2400">
                <a:solidFill>
                  <a:srgbClr val="000000"/>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04398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sson Page with red outlines">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C8E458C1-E297-42D7-B30A-BDDC8B898FC1}"/>
              </a:ext>
            </a:extLst>
          </p:cNvPr>
          <p:cNvCxnSpPr/>
          <p:nvPr/>
        </p:nvCxnSpPr>
        <p:spPr>
          <a:xfrm>
            <a:off x="452438" y="301625"/>
            <a:ext cx="8229600" cy="0"/>
          </a:xfrm>
          <a:prstGeom prst="line">
            <a:avLst/>
          </a:prstGeom>
          <a:ln w="25400">
            <a:solidFill>
              <a:srgbClr val="0072BC"/>
            </a:solidFill>
          </a:ln>
        </p:spPr>
        <p:style>
          <a:lnRef idx="1">
            <a:schemeClr val="accent1"/>
          </a:lnRef>
          <a:fillRef idx="0">
            <a:schemeClr val="accent1"/>
          </a:fillRef>
          <a:effectRef idx="0">
            <a:schemeClr val="accent1"/>
          </a:effectRef>
          <a:fontRef idx="minor">
            <a:schemeClr val="tx1"/>
          </a:fontRef>
        </p:style>
      </p:cxnSp>
      <p:sp>
        <p:nvSpPr>
          <p:cNvPr id="3" name="Title 1"/>
          <p:cNvSpPr>
            <a:spLocks noGrp="1"/>
          </p:cNvSpPr>
          <p:nvPr>
            <p:ph type="title"/>
          </p:nvPr>
        </p:nvSpPr>
        <p:spPr>
          <a:xfrm>
            <a:off x="457200" y="384048"/>
            <a:ext cx="8229600" cy="548640"/>
          </a:xfrm>
          <a:prstGeom prst="rect">
            <a:avLst/>
          </a:prstGeom>
        </p:spPr>
        <p:txBody>
          <a:bodyPr lIns="0" tIns="0" rIns="0" bIns="0"/>
          <a:lstStyle>
            <a:lvl1pPr>
              <a:defRPr sz="3200">
                <a:solidFill>
                  <a:srgbClr val="0072BC"/>
                </a:solidFill>
              </a:defRPr>
            </a:lvl1pPr>
          </a:lstStyle>
          <a:p>
            <a:r>
              <a:rPr lang="en-US"/>
              <a:t>Click to edit Master title style</a:t>
            </a:r>
            <a:endParaRPr lang="en-US" dirty="0"/>
          </a:p>
        </p:txBody>
      </p:sp>
      <p:sp>
        <p:nvSpPr>
          <p:cNvPr id="5" name="Picture Placeholder 5"/>
          <p:cNvSpPr>
            <a:spLocks noGrp="1"/>
          </p:cNvSpPr>
          <p:nvPr>
            <p:ph type="pic" sz="quarter" idx="11"/>
          </p:nvPr>
        </p:nvSpPr>
        <p:spPr>
          <a:xfrm>
            <a:off x="452438" y="4236441"/>
            <a:ext cx="8229600" cy="2432648"/>
          </a:xfrm>
          <a:prstGeom prst="rect">
            <a:avLst/>
          </a:prstGeom>
        </p:spPr>
        <p:txBody>
          <a:bodyPr/>
          <a:lstStyle>
            <a:lvl1pPr marL="0" indent="0">
              <a:buClr>
                <a:schemeClr val="bg2">
                  <a:lumMod val="65000"/>
                </a:schemeClr>
              </a:buClr>
              <a:buFont typeface="Wingdings" pitchFamily="2" charset="2"/>
              <a:buNone/>
              <a:defRPr sz="2400">
                <a:solidFill>
                  <a:srgbClr val="000000"/>
                </a:solidFill>
              </a:defRPr>
            </a:lvl1pPr>
          </a:lstStyle>
          <a:p>
            <a:pPr lvl="0"/>
            <a:r>
              <a:rPr lang="en-US" noProof="0" dirty="0"/>
              <a:t>Click icon to add picture</a:t>
            </a:r>
          </a:p>
        </p:txBody>
      </p:sp>
      <p:sp>
        <p:nvSpPr>
          <p:cNvPr id="7" name="Text Placeholder 9"/>
          <p:cNvSpPr>
            <a:spLocks noGrp="1"/>
          </p:cNvSpPr>
          <p:nvPr>
            <p:ph type="body" sz="quarter" idx="12"/>
          </p:nvPr>
        </p:nvSpPr>
        <p:spPr>
          <a:xfrm>
            <a:off x="452438" y="1097280"/>
            <a:ext cx="8229600" cy="2864590"/>
          </a:xfrm>
          <a:prstGeom prst="rect">
            <a:avLst/>
          </a:prstGeom>
        </p:spPr>
        <p:txBody>
          <a:bodyPr lIns="0" tIns="0" rIns="0" bIns="0"/>
          <a:lstStyle>
            <a:lvl1pPr marL="0" indent="0">
              <a:buClr>
                <a:schemeClr val="bg2">
                  <a:lumMod val="65000"/>
                </a:schemeClr>
              </a:buClr>
              <a:buFont typeface="Wingdings" pitchFamily="2" charset="2"/>
              <a:buNone/>
              <a:defRPr sz="2400">
                <a:solidFill>
                  <a:srgbClr val="000000"/>
                </a:solidFill>
              </a:defRPr>
            </a:lvl1pPr>
            <a:lvl2pPr marL="457200" indent="0">
              <a:buClr>
                <a:schemeClr val="bg2">
                  <a:lumMod val="65000"/>
                </a:schemeClr>
              </a:buClr>
              <a:buNone/>
              <a:defRPr sz="2400">
                <a:solidFill>
                  <a:srgbClr val="000000"/>
                </a:solidFill>
              </a:defRPr>
            </a:lvl2pPr>
            <a:lvl3pPr>
              <a:buClr>
                <a:schemeClr val="bg2">
                  <a:lumMod val="65000"/>
                </a:schemeClr>
              </a:buClr>
              <a:defRPr sz="2400">
                <a:solidFill>
                  <a:srgbClr val="000000"/>
                </a:solidFill>
              </a:defRPr>
            </a:lvl3pPr>
            <a:lvl4pPr>
              <a:buClr>
                <a:schemeClr val="bg2">
                  <a:lumMod val="65000"/>
                </a:schemeClr>
              </a:buClr>
              <a:defRPr sz="2400">
                <a:solidFill>
                  <a:srgbClr val="000000"/>
                </a:solidFill>
              </a:defRPr>
            </a:lvl4pPr>
            <a:lvl5pPr>
              <a:buClr>
                <a:schemeClr val="bg2">
                  <a:lumMod val="65000"/>
                </a:schemeClr>
              </a:buClr>
              <a:defRPr sz="2400">
                <a:solidFill>
                  <a:srgbClr val="000000"/>
                </a:solidFill>
              </a:defRPr>
            </a:lvl5pPr>
          </a:lstStyle>
          <a:p>
            <a:pPr lvl="0"/>
            <a:r>
              <a:rPr lang="en-US"/>
              <a:t>Click to edit Master text styles</a:t>
            </a:r>
          </a:p>
        </p:txBody>
      </p:sp>
    </p:spTree>
    <p:extLst>
      <p:ext uri="{BB962C8B-B14F-4D97-AF65-F5344CB8AC3E}">
        <p14:creationId xmlns:p14="http://schemas.microsoft.com/office/powerpoint/2010/main" val="3999850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Lesson Page with Labeled Image(s)">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B1A39695-DBF1-4FD5-8173-2A8B63573F88}"/>
              </a:ext>
            </a:extLst>
          </p:cNvPr>
          <p:cNvCxnSpPr/>
          <p:nvPr/>
        </p:nvCxnSpPr>
        <p:spPr>
          <a:xfrm>
            <a:off x="452438" y="301625"/>
            <a:ext cx="8229600" cy="0"/>
          </a:xfrm>
          <a:prstGeom prst="line">
            <a:avLst/>
          </a:prstGeom>
          <a:ln w="25400">
            <a:solidFill>
              <a:srgbClr val="0072BC"/>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457200" y="384048"/>
            <a:ext cx="8229600" cy="548640"/>
          </a:xfrm>
          <a:prstGeom prst="rect">
            <a:avLst/>
          </a:prstGeom>
        </p:spPr>
        <p:txBody>
          <a:bodyPr lIns="0" tIns="0" rIns="0" bIns="0"/>
          <a:lstStyle>
            <a:lvl1pPr>
              <a:defRPr sz="3200">
                <a:solidFill>
                  <a:srgbClr val="0072BC"/>
                </a:solidFill>
              </a:defRPr>
            </a:lvl1pPr>
          </a:lstStyle>
          <a:p>
            <a:r>
              <a:rPr lang="en-US"/>
              <a:t>Click to edit Master title style</a:t>
            </a:r>
            <a:endParaRPr lang="en-US" dirty="0"/>
          </a:p>
        </p:txBody>
      </p:sp>
      <p:sp>
        <p:nvSpPr>
          <p:cNvPr id="5" name="Picture Placeholder 5"/>
          <p:cNvSpPr>
            <a:spLocks noGrp="1"/>
          </p:cNvSpPr>
          <p:nvPr>
            <p:ph type="pic" sz="quarter" idx="11"/>
          </p:nvPr>
        </p:nvSpPr>
        <p:spPr>
          <a:xfrm>
            <a:off x="452438" y="4236441"/>
            <a:ext cx="8229600" cy="2432648"/>
          </a:xfrm>
          <a:prstGeom prst="rect">
            <a:avLst/>
          </a:prstGeom>
        </p:spPr>
        <p:txBody>
          <a:bodyPr/>
          <a:lstStyle>
            <a:lvl1pPr marL="0" indent="0">
              <a:buClr>
                <a:schemeClr val="bg2">
                  <a:lumMod val="65000"/>
                </a:schemeClr>
              </a:buClr>
              <a:buFont typeface="Wingdings" pitchFamily="2" charset="2"/>
              <a:buNone/>
              <a:defRPr sz="2400">
                <a:solidFill>
                  <a:srgbClr val="000000"/>
                </a:solidFill>
              </a:defRPr>
            </a:lvl1pPr>
          </a:lstStyle>
          <a:p>
            <a:pPr lvl="0"/>
            <a:r>
              <a:rPr lang="en-US" noProof="0" dirty="0"/>
              <a:t>Click icon to add picture</a:t>
            </a:r>
          </a:p>
        </p:txBody>
      </p:sp>
      <p:sp>
        <p:nvSpPr>
          <p:cNvPr id="6" name="Text Placeholder 9"/>
          <p:cNvSpPr>
            <a:spLocks noGrp="1"/>
          </p:cNvSpPr>
          <p:nvPr>
            <p:ph type="body" sz="quarter" idx="12"/>
          </p:nvPr>
        </p:nvSpPr>
        <p:spPr>
          <a:xfrm>
            <a:off x="452438" y="1069848"/>
            <a:ext cx="8229600" cy="2864590"/>
          </a:xfrm>
          <a:prstGeom prst="rect">
            <a:avLst/>
          </a:prstGeom>
        </p:spPr>
        <p:txBody>
          <a:bodyPr lIns="0" tIns="0" rIns="0" bIns="0"/>
          <a:lstStyle>
            <a:lvl1pPr marL="0" indent="0">
              <a:buClr>
                <a:schemeClr val="bg2">
                  <a:lumMod val="65000"/>
                </a:schemeClr>
              </a:buClr>
              <a:buFont typeface="Wingdings" pitchFamily="2" charset="2"/>
              <a:buNone/>
              <a:defRPr sz="2400">
                <a:solidFill>
                  <a:srgbClr val="000000"/>
                </a:solidFill>
              </a:defRPr>
            </a:lvl1pPr>
            <a:lvl2pPr marL="457200" indent="0">
              <a:buClr>
                <a:schemeClr val="bg2">
                  <a:lumMod val="65000"/>
                </a:schemeClr>
              </a:buClr>
              <a:buNone/>
              <a:defRPr sz="2400">
                <a:solidFill>
                  <a:srgbClr val="000000"/>
                </a:solidFill>
              </a:defRPr>
            </a:lvl2pPr>
            <a:lvl3pPr>
              <a:buClr>
                <a:schemeClr val="bg2">
                  <a:lumMod val="65000"/>
                </a:schemeClr>
              </a:buClr>
              <a:defRPr sz="2400">
                <a:solidFill>
                  <a:srgbClr val="000000"/>
                </a:solidFill>
              </a:defRPr>
            </a:lvl3pPr>
            <a:lvl4pPr>
              <a:buClr>
                <a:schemeClr val="bg2">
                  <a:lumMod val="65000"/>
                </a:schemeClr>
              </a:buClr>
              <a:defRPr sz="2400">
                <a:solidFill>
                  <a:srgbClr val="000000"/>
                </a:solidFill>
              </a:defRPr>
            </a:lvl4pPr>
            <a:lvl5pPr>
              <a:buClr>
                <a:schemeClr val="bg2">
                  <a:lumMod val="65000"/>
                </a:schemeClr>
              </a:buClr>
              <a:defRPr sz="2400">
                <a:solidFill>
                  <a:srgbClr val="000000"/>
                </a:solidFill>
              </a:defRPr>
            </a:lvl5pPr>
          </a:lstStyle>
          <a:p>
            <a:pPr lvl="0"/>
            <a:r>
              <a:rPr lang="en-US"/>
              <a:t>Click to edit Master text styles</a:t>
            </a:r>
          </a:p>
        </p:txBody>
      </p:sp>
    </p:spTree>
    <p:extLst>
      <p:ext uri="{BB962C8B-B14F-4D97-AF65-F5344CB8AC3E}">
        <p14:creationId xmlns:p14="http://schemas.microsoft.com/office/powerpoint/2010/main" val="1624725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sson Page with Answer Key">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D3F520D-B121-48B5-934C-2B7379DB4D2E}"/>
              </a:ext>
            </a:extLst>
          </p:cNvPr>
          <p:cNvCxnSpPr/>
          <p:nvPr/>
        </p:nvCxnSpPr>
        <p:spPr>
          <a:xfrm>
            <a:off x="452438" y="301625"/>
            <a:ext cx="8229600" cy="0"/>
          </a:xfrm>
          <a:prstGeom prst="line">
            <a:avLst/>
          </a:prstGeom>
          <a:ln w="25400">
            <a:solidFill>
              <a:srgbClr val="0072BC"/>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5677C26-95A8-477F-91C7-DBAC76B66DCD}"/>
              </a:ext>
            </a:extLst>
          </p:cNvPr>
          <p:cNvCxnSpPr/>
          <p:nvPr/>
        </p:nvCxnSpPr>
        <p:spPr>
          <a:xfrm>
            <a:off x="2286000" y="1006475"/>
            <a:ext cx="0" cy="1101725"/>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66CD223-9DB9-4378-8853-F8C86D9B2EFA}"/>
              </a:ext>
            </a:extLst>
          </p:cNvPr>
          <p:cNvCxnSpPr/>
          <p:nvPr/>
        </p:nvCxnSpPr>
        <p:spPr>
          <a:xfrm>
            <a:off x="2286000" y="1006475"/>
            <a:ext cx="1231900"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F30E21D-AC18-4C9E-81EF-F85099689E52}"/>
              </a:ext>
            </a:extLst>
          </p:cNvPr>
          <p:cNvCxnSpPr/>
          <p:nvPr/>
        </p:nvCxnSpPr>
        <p:spPr>
          <a:xfrm>
            <a:off x="2286000" y="6721475"/>
            <a:ext cx="1231900"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2DFD091-E9EB-46B2-8D75-3FD0A96E7E00}"/>
              </a:ext>
            </a:extLst>
          </p:cNvPr>
          <p:cNvCxnSpPr/>
          <p:nvPr/>
        </p:nvCxnSpPr>
        <p:spPr>
          <a:xfrm>
            <a:off x="2286000" y="5622925"/>
            <a:ext cx="0" cy="1101725"/>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Title 1"/>
          <p:cNvSpPr>
            <a:spLocks noGrp="1"/>
          </p:cNvSpPr>
          <p:nvPr>
            <p:ph type="title"/>
          </p:nvPr>
        </p:nvSpPr>
        <p:spPr>
          <a:xfrm>
            <a:off x="457200" y="384048"/>
            <a:ext cx="8229600" cy="548640"/>
          </a:xfrm>
          <a:prstGeom prst="rect">
            <a:avLst/>
          </a:prstGeom>
        </p:spPr>
        <p:txBody>
          <a:bodyPr lIns="0" tIns="0" rIns="0" bIns="0"/>
          <a:lstStyle>
            <a:lvl1pPr>
              <a:defRPr sz="3200">
                <a:solidFill>
                  <a:srgbClr val="0072BC"/>
                </a:solidFill>
              </a:defRPr>
            </a:lvl1pPr>
          </a:lstStyle>
          <a:p>
            <a:r>
              <a:rPr lang="en-US"/>
              <a:t>Click to edit Master title style</a:t>
            </a:r>
            <a:endParaRPr lang="en-US" dirty="0"/>
          </a:p>
        </p:txBody>
      </p:sp>
    </p:spTree>
    <p:extLst>
      <p:ext uri="{BB962C8B-B14F-4D97-AF65-F5344CB8AC3E}">
        <p14:creationId xmlns:p14="http://schemas.microsoft.com/office/powerpoint/2010/main" val="3831780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3D4565B-CF44-47F5-ABCF-FE69D941305B}"/>
              </a:ext>
            </a:extLst>
          </p:cNvPr>
          <p:cNvSpPr>
            <a:spLocks noGrp="1"/>
          </p:cNvSpPr>
          <p:nvPr>
            <p:ph type="dt" sz="half" idx="10"/>
          </p:nvPr>
        </p:nvSpPr>
        <p:spPr/>
        <p:txBody>
          <a:bodyPr/>
          <a:lstStyle>
            <a:lvl1pPr>
              <a:defRPr/>
            </a:lvl1pPr>
          </a:lstStyle>
          <a:p>
            <a:pPr>
              <a:defRPr/>
            </a:pPr>
            <a:fld id="{77697ED8-A1FA-45D2-9837-3FA6411BEAB7}" type="datetimeFigureOut">
              <a:rPr lang="en-US"/>
              <a:pPr>
                <a:defRPr/>
              </a:pPr>
              <a:t>10/21/2020</a:t>
            </a:fld>
            <a:endParaRPr lang="en-US"/>
          </a:p>
        </p:txBody>
      </p:sp>
      <p:sp>
        <p:nvSpPr>
          <p:cNvPr id="5" name="Footer Placeholder 4">
            <a:extLst>
              <a:ext uri="{FF2B5EF4-FFF2-40B4-BE49-F238E27FC236}">
                <a16:creationId xmlns:a16="http://schemas.microsoft.com/office/drawing/2014/main" id="{1FB0EC99-514C-44CE-86DC-F9ED91B06DB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E189221-F632-4434-9CC8-CBE9C35E2B27}"/>
              </a:ext>
            </a:extLst>
          </p:cNvPr>
          <p:cNvSpPr>
            <a:spLocks noGrp="1"/>
          </p:cNvSpPr>
          <p:nvPr>
            <p:ph type="sldNum" sz="quarter" idx="12"/>
          </p:nvPr>
        </p:nvSpPr>
        <p:spPr/>
        <p:txBody>
          <a:bodyPr/>
          <a:lstStyle>
            <a:lvl1pPr>
              <a:defRPr/>
            </a:lvl1pPr>
          </a:lstStyle>
          <a:p>
            <a:pPr>
              <a:defRPr/>
            </a:pPr>
            <a:fld id="{B79F0DE8-5FBC-4FE1-8DB3-83E4E27CD223}" type="slidenum">
              <a:rPr lang="en-US"/>
              <a:pPr>
                <a:defRPr/>
              </a:pPr>
              <a:t>‹#›</a:t>
            </a:fld>
            <a:endParaRPr lang="en-US"/>
          </a:p>
        </p:txBody>
      </p:sp>
    </p:spTree>
    <p:extLst>
      <p:ext uri="{BB962C8B-B14F-4D97-AF65-F5344CB8AC3E}">
        <p14:creationId xmlns:p14="http://schemas.microsoft.com/office/powerpoint/2010/main" val="377093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C8B285-FCD8-4E57-97B5-ACC3821F2257}"/>
              </a:ext>
            </a:extLst>
          </p:cNvPr>
          <p:cNvSpPr>
            <a:spLocks noGrp="1"/>
          </p:cNvSpPr>
          <p:nvPr>
            <p:ph type="dt" sz="half" idx="10"/>
          </p:nvPr>
        </p:nvSpPr>
        <p:spPr/>
        <p:txBody>
          <a:bodyPr/>
          <a:lstStyle>
            <a:lvl1pPr>
              <a:defRPr/>
            </a:lvl1pPr>
          </a:lstStyle>
          <a:p>
            <a:pPr>
              <a:defRPr/>
            </a:pPr>
            <a:fld id="{B39B25E1-E066-4818-8AD5-512BA60C9EFF}" type="datetimeFigureOut">
              <a:rPr lang="en-US"/>
              <a:pPr>
                <a:defRPr/>
              </a:pPr>
              <a:t>10/21/2020</a:t>
            </a:fld>
            <a:endParaRPr lang="en-US"/>
          </a:p>
        </p:txBody>
      </p:sp>
      <p:sp>
        <p:nvSpPr>
          <p:cNvPr id="5" name="Footer Placeholder 4">
            <a:extLst>
              <a:ext uri="{FF2B5EF4-FFF2-40B4-BE49-F238E27FC236}">
                <a16:creationId xmlns:a16="http://schemas.microsoft.com/office/drawing/2014/main" id="{D5F80774-9CFC-4031-B4C1-2D8A89AB2E5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B86E451-1226-499B-B982-F4536B172D3C}"/>
              </a:ext>
            </a:extLst>
          </p:cNvPr>
          <p:cNvSpPr>
            <a:spLocks noGrp="1"/>
          </p:cNvSpPr>
          <p:nvPr>
            <p:ph type="sldNum" sz="quarter" idx="12"/>
          </p:nvPr>
        </p:nvSpPr>
        <p:spPr/>
        <p:txBody>
          <a:bodyPr/>
          <a:lstStyle>
            <a:lvl1pPr>
              <a:defRPr/>
            </a:lvl1pPr>
          </a:lstStyle>
          <a:p>
            <a:pPr>
              <a:defRPr/>
            </a:pPr>
            <a:fld id="{142506C8-C970-49A6-B30A-5660AE9FF17C}" type="slidenum">
              <a:rPr lang="en-US"/>
              <a:pPr>
                <a:defRPr/>
              </a:pPr>
              <a:t>‹#›</a:t>
            </a:fld>
            <a:endParaRPr lang="en-US"/>
          </a:p>
        </p:txBody>
      </p:sp>
    </p:spTree>
    <p:extLst>
      <p:ext uri="{BB962C8B-B14F-4D97-AF65-F5344CB8AC3E}">
        <p14:creationId xmlns:p14="http://schemas.microsoft.com/office/powerpoint/2010/main" val="962064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39F807-1D58-4D91-ADD2-5D1BD5B89E91}"/>
              </a:ext>
            </a:extLst>
          </p:cNvPr>
          <p:cNvSpPr>
            <a:spLocks noGrp="1"/>
          </p:cNvSpPr>
          <p:nvPr>
            <p:ph type="dt" sz="half" idx="10"/>
          </p:nvPr>
        </p:nvSpPr>
        <p:spPr/>
        <p:txBody>
          <a:bodyPr/>
          <a:lstStyle>
            <a:lvl1pPr>
              <a:defRPr/>
            </a:lvl1pPr>
          </a:lstStyle>
          <a:p>
            <a:pPr>
              <a:defRPr/>
            </a:pPr>
            <a:fld id="{19DFB740-FC78-4B78-A4A6-3142C73352D4}" type="datetimeFigureOut">
              <a:rPr lang="en-US"/>
              <a:pPr>
                <a:defRPr/>
              </a:pPr>
              <a:t>10/21/2020</a:t>
            </a:fld>
            <a:endParaRPr lang="en-US"/>
          </a:p>
        </p:txBody>
      </p:sp>
      <p:sp>
        <p:nvSpPr>
          <p:cNvPr id="5" name="Footer Placeholder 4">
            <a:extLst>
              <a:ext uri="{FF2B5EF4-FFF2-40B4-BE49-F238E27FC236}">
                <a16:creationId xmlns:a16="http://schemas.microsoft.com/office/drawing/2014/main" id="{28EA4FB0-9727-4F90-A94C-36353F5C67C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27E6F15-9F4E-45C1-B98C-E7C4FF042882}"/>
              </a:ext>
            </a:extLst>
          </p:cNvPr>
          <p:cNvSpPr>
            <a:spLocks noGrp="1"/>
          </p:cNvSpPr>
          <p:nvPr>
            <p:ph type="sldNum" sz="quarter" idx="12"/>
          </p:nvPr>
        </p:nvSpPr>
        <p:spPr/>
        <p:txBody>
          <a:bodyPr/>
          <a:lstStyle>
            <a:lvl1pPr>
              <a:defRPr/>
            </a:lvl1pPr>
          </a:lstStyle>
          <a:p>
            <a:pPr>
              <a:defRPr/>
            </a:pPr>
            <a:fld id="{6A7D6434-2249-4FA1-9AC2-381049F8C1AC}" type="slidenum">
              <a:rPr lang="en-US"/>
              <a:pPr>
                <a:defRPr/>
              </a:pPr>
              <a:t>‹#›</a:t>
            </a:fld>
            <a:endParaRPr lang="en-US"/>
          </a:p>
        </p:txBody>
      </p:sp>
    </p:spTree>
    <p:extLst>
      <p:ext uri="{BB962C8B-B14F-4D97-AF65-F5344CB8AC3E}">
        <p14:creationId xmlns:p14="http://schemas.microsoft.com/office/powerpoint/2010/main" val="3317601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4334A05-7A88-43D0-BD2D-5C4B7278F788}"/>
              </a:ext>
            </a:extLst>
          </p:cNvPr>
          <p:cNvSpPr>
            <a:spLocks noGrp="1"/>
          </p:cNvSpPr>
          <p:nvPr>
            <p:ph type="dt" sz="half" idx="10"/>
          </p:nvPr>
        </p:nvSpPr>
        <p:spPr/>
        <p:txBody>
          <a:bodyPr/>
          <a:lstStyle>
            <a:lvl1pPr>
              <a:defRPr/>
            </a:lvl1pPr>
          </a:lstStyle>
          <a:p>
            <a:pPr>
              <a:defRPr/>
            </a:pPr>
            <a:fld id="{DED3E3C4-59E5-441C-BC1F-2D5F947BCB79}" type="datetimeFigureOut">
              <a:rPr lang="en-US"/>
              <a:pPr>
                <a:defRPr/>
              </a:pPr>
              <a:t>10/21/2020</a:t>
            </a:fld>
            <a:endParaRPr lang="en-US"/>
          </a:p>
        </p:txBody>
      </p:sp>
      <p:sp>
        <p:nvSpPr>
          <p:cNvPr id="6" name="Footer Placeholder 4">
            <a:extLst>
              <a:ext uri="{FF2B5EF4-FFF2-40B4-BE49-F238E27FC236}">
                <a16:creationId xmlns:a16="http://schemas.microsoft.com/office/drawing/2014/main" id="{B16288F4-8635-451F-B779-59B64287CEC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BAE1240-72AF-427C-AB5C-A23A4558F782}"/>
              </a:ext>
            </a:extLst>
          </p:cNvPr>
          <p:cNvSpPr>
            <a:spLocks noGrp="1"/>
          </p:cNvSpPr>
          <p:nvPr>
            <p:ph type="sldNum" sz="quarter" idx="12"/>
          </p:nvPr>
        </p:nvSpPr>
        <p:spPr/>
        <p:txBody>
          <a:bodyPr/>
          <a:lstStyle>
            <a:lvl1pPr>
              <a:defRPr/>
            </a:lvl1pPr>
          </a:lstStyle>
          <a:p>
            <a:pPr>
              <a:defRPr/>
            </a:pPr>
            <a:fld id="{29D2BF2C-36BE-4E93-B17F-509E6163E35F}" type="slidenum">
              <a:rPr lang="en-US"/>
              <a:pPr>
                <a:defRPr/>
              </a:pPr>
              <a:t>‹#›</a:t>
            </a:fld>
            <a:endParaRPr lang="en-US"/>
          </a:p>
        </p:txBody>
      </p:sp>
    </p:spTree>
    <p:extLst>
      <p:ext uri="{BB962C8B-B14F-4D97-AF65-F5344CB8AC3E}">
        <p14:creationId xmlns:p14="http://schemas.microsoft.com/office/powerpoint/2010/main" val="35510213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143C7765-5EFD-4DCE-AF1B-57AADCA67789}"/>
              </a:ext>
            </a:extLst>
          </p:cNvPr>
          <p:cNvCxnSpPr/>
          <p:nvPr/>
        </p:nvCxnSpPr>
        <p:spPr>
          <a:xfrm>
            <a:off x="0" y="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Lst>
  <p:txStyles>
    <p:titleStyle>
      <a:lvl1pPr algn="l" rtl="0" eaLnBrk="0" fontAlgn="base" hangingPunct="0">
        <a:spcBef>
          <a:spcPct val="0"/>
        </a:spcBef>
        <a:spcAft>
          <a:spcPct val="0"/>
        </a:spcAft>
        <a:defRPr sz="3600" b="1" kern="1200">
          <a:solidFill>
            <a:srgbClr val="000000"/>
          </a:solidFill>
          <a:latin typeface="Arial" pitchFamily="34" charset="0"/>
          <a:ea typeface="ＭＳ Ｐゴシック" panose="020B0600070205080204" pitchFamily="34" charset="-128"/>
          <a:cs typeface="Arial" pitchFamily="34" charset="0"/>
        </a:defRPr>
      </a:lvl1pPr>
      <a:lvl2pPr algn="l" rtl="0" eaLnBrk="0" fontAlgn="base" hangingPunct="0">
        <a:spcBef>
          <a:spcPct val="0"/>
        </a:spcBef>
        <a:spcAft>
          <a:spcPct val="0"/>
        </a:spcAft>
        <a:defRPr sz="3600" b="1">
          <a:solidFill>
            <a:srgbClr val="000000"/>
          </a:solidFill>
          <a:latin typeface="Arial" charset="0"/>
          <a:ea typeface="ＭＳ Ｐゴシック" panose="020B0600070205080204" pitchFamily="34" charset="-128"/>
          <a:cs typeface="Arial" charset="0"/>
        </a:defRPr>
      </a:lvl2pPr>
      <a:lvl3pPr algn="l" rtl="0" eaLnBrk="0" fontAlgn="base" hangingPunct="0">
        <a:spcBef>
          <a:spcPct val="0"/>
        </a:spcBef>
        <a:spcAft>
          <a:spcPct val="0"/>
        </a:spcAft>
        <a:defRPr sz="3600" b="1">
          <a:solidFill>
            <a:srgbClr val="000000"/>
          </a:solidFill>
          <a:latin typeface="Arial" charset="0"/>
          <a:ea typeface="ＭＳ Ｐゴシック" panose="020B0600070205080204" pitchFamily="34" charset="-128"/>
          <a:cs typeface="Arial" charset="0"/>
        </a:defRPr>
      </a:lvl3pPr>
      <a:lvl4pPr algn="l" rtl="0" eaLnBrk="0" fontAlgn="base" hangingPunct="0">
        <a:spcBef>
          <a:spcPct val="0"/>
        </a:spcBef>
        <a:spcAft>
          <a:spcPct val="0"/>
        </a:spcAft>
        <a:defRPr sz="3600" b="1">
          <a:solidFill>
            <a:srgbClr val="000000"/>
          </a:solidFill>
          <a:latin typeface="Arial" charset="0"/>
          <a:ea typeface="ＭＳ Ｐゴシック" panose="020B0600070205080204" pitchFamily="34" charset="-128"/>
          <a:cs typeface="Arial" charset="0"/>
        </a:defRPr>
      </a:lvl4pPr>
      <a:lvl5pPr algn="l" rtl="0" eaLnBrk="0" fontAlgn="base" hangingPunct="0">
        <a:spcBef>
          <a:spcPct val="0"/>
        </a:spcBef>
        <a:spcAft>
          <a:spcPct val="0"/>
        </a:spcAft>
        <a:defRPr sz="3600" b="1">
          <a:solidFill>
            <a:srgbClr val="000000"/>
          </a:solidFill>
          <a:latin typeface="Arial" charset="0"/>
          <a:ea typeface="ＭＳ Ｐゴシック" panose="020B0600070205080204" pitchFamily="34" charset="-128"/>
          <a:cs typeface="Arial" charset="0"/>
        </a:defRPr>
      </a:lvl5pPr>
      <a:lvl6pPr marL="457200" algn="l" rtl="0" eaLnBrk="1" fontAlgn="base" hangingPunct="1">
        <a:spcBef>
          <a:spcPct val="0"/>
        </a:spcBef>
        <a:spcAft>
          <a:spcPct val="0"/>
        </a:spcAft>
        <a:defRPr sz="3600" b="1">
          <a:solidFill>
            <a:srgbClr val="000000"/>
          </a:solidFill>
          <a:latin typeface="Arial" charset="0"/>
          <a:cs typeface="Arial" charset="0"/>
        </a:defRPr>
      </a:lvl6pPr>
      <a:lvl7pPr marL="914400" algn="l" rtl="0" eaLnBrk="1" fontAlgn="base" hangingPunct="1">
        <a:spcBef>
          <a:spcPct val="0"/>
        </a:spcBef>
        <a:spcAft>
          <a:spcPct val="0"/>
        </a:spcAft>
        <a:defRPr sz="3600" b="1">
          <a:solidFill>
            <a:srgbClr val="000000"/>
          </a:solidFill>
          <a:latin typeface="Arial" charset="0"/>
          <a:cs typeface="Arial" charset="0"/>
        </a:defRPr>
      </a:lvl7pPr>
      <a:lvl8pPr marL="1371600" algn="l" rtl="0" eaLnBrk="1" fontAlgn="base" hangingPunct="1">
        <a:spcBef>
          <a:spcPct val="0"/>
        </a:spcBef>
        <a:spcAft>
          <a:spcPct val="0"/>
        </a:spcAft>
        <a:defRPr sz="3600" b="1">
          <a:solidFill>
            <a:srgbClr val="000000"/>
          </a:solidFill>
          <a:latin typeface="Arial" charset="0"/>
          <a:cs typeface="Arial" charset="0"/>
        </a:defRPr>
      </a:lvl8pPr>
      <a:lvl9pPr marL="1828800" algn="l" rtl="0" eaLnBrk="1" fontAlgn="base" hangingPunct="1">
        <a:spcBef>
          <a:spcPct val="0"/>
        </a:spcBef>
        <a:spcAft>
          <a:spcPct val="0"/>
        </a:spcAft>
        <a:defRPr sz="3600" b="1">
          <a:solidFill>
            <a:srgbClr val="000000"/>
          </a:solidFill>
          <a:latin typeface="Arial" charset="0"/>
          <a:cs typeface="Arial" charset="0"/>
        </a:defRPr>
      </a:lvl9pPr>
    </p:titleStyle>
    <p:bodyStyle>
      <a:lvl1pPr marL="342900" indent="-342900" algn="l" rtl="0" eaLnBrk="0" fontAlgn="base" hangingPunct="0">
        <a:spcBef>
          <a:spcPts val="600"/>
        </a:spcBef>
        <a:spcAft>
          <a:spcPct val="0"/>
        </a:spcAft>
        <a:buClr>
          <a:schemeClr val="tx1"/>
        </a:buClr>
        <a:buFont typeface="Arial" panose="020B0604020202020204" pitchFamily="34" charset="0"/>
        <a:buChar char="•"/>
        <a:defRPr sz="1600" kern="1200">
          <a:solidFill>
            <a:schemeClr val="tx2"/>
          </a:solidFill>
          <a:latin typeface="Arial" pitchFamily="34" charset="0"/>
          <a:ea typeface="ＭＳ Ｐゴシック" panose="020B0600070205080204" pitchFamily="34" charset="-128"/>
          <a:cs typeface="Arial" pitchFamily="34" charset="0"/>
        </a:defRPr>
      </a:lvl1pPr>
      <a:lvl2pPr marL="742950" indent="-285750" algn="l" rtl="0" eaLnBrk="0" fontAlgn="base" hangingPunct="0">
        <a:spcBef>
          <a:spcPts val="600"/>
        </a:spcBef>
        <a:spcAft>
          <a:spcPct val="0"/>
        </a:spcAft>
        <a:buClr>
          <a:schemeClr val="tx1"/>
        </a:buClr>
        <a:buFont typeface="Arial" panose="020B0604020202020204" pitchFamily="34" charset="0"/>
        <a:buChar char="–"/>
        <a:defRPr sz="1400" kern="1200">
          <a:solidFill>
            <a:schemeClr val="tx2"/>
          </a:solidFill>
          <a:latin typeface="Arial" pitchFamily="34" charset="0"/>
          <a:ea typeface="Arial" charset="0"/>
          <a:cs typeface="Arial" pitchFamily="34" charset="0"/>
        </a:defRPr>
      </a:lvl2pPr>
      <a:lvl3pPr marL="1143000" indent="-228600" algn="l" rtl="0" eaLnBrk="0" fontAlgn="base" hangingPunct="0">
        <a:spcBef>
          <a:spcPts val="600"/>
        </a:spcBef>
        <a:spcAft>
          <a:spcPct val="0"/>
        </a:spcAft>
        <a:buClr>
          <a:schemeClr val="tx1"/>
        </a:buClr>
        <a:buFont typeface="Arial" panose="020B0604020202020204" pitchFamily="34" charset="0"/>
        <a:buChar char="•"/>
        <a:defRPr sz="1200" kern="1200">
          <a:solidFill>
            <a:schemeClr val="tx2"/>
          </a:solidFill>
          <a:latin typeface="Arial" pitchFamily="34" charset="0"/>
          <a:ea typeface="Arial" charset="0"/>
          <a:cs typeface="Arial" pitchFamily="34" charset="0"/>
        </a:defRPr>
      </a:lvl3pPr>
      <a:lvl4pPr marL="1600200" indent="-228600" algn="l" rtl="0" eaLnBrk="0" fontAlgn="base" hangingPunct="0">
        <a:spcBef>
          <a:spcPts val="600"/>
        </a:spcBef>
        <a:spcAft>
          <a:spcPct val="0"/>
        </a:spcAft>
        <a:buClr>
          <a:schemeClr val="tx1"/>
        </a:buClr>
        <a:buFont typeface="Arial" panose="020B0604020202020204" pitchFamily="34" charset="0"/>
        <a:buChar char="–"/>
        <a:defRPr sz="1100" kern="1200">
          <a:solidFill>
            <a:schemeClr val="tx2"/>
          </a:solidFill>
          <a:latin typeface="Arial" pitchFamily="34" charset="0"/>
          <a:ea typeface="Arial" charset="0"/>
          <a:cs typeface="Arial" pitchFamily="34" charset="0"/>
        </a:defRPr>
      </a:lvl4pPr>
      <a:lvl5pPr marL="2057400" indent="-228600" algn="l" rtl="0" eaLnBrk="0" fontAlgn="base" hangingPunct="0">
        <a:spcBef>
          <a:spcPts val="600"/>
        </a:spcBef>
        <a:spcAft>
          <a:spcPct val="0"/>
        </a:spcAft>
        <a:buClr>
          <a:schemeClr val="tx1"/>
        </a:buClr>
        <a:buFont typeface="Arial" panose="020B0604020202020204" pitchFamily="34" charset="0"/>
        <a:buChar char="»"/>
        <a:defRPr sz="1100" kern="1200">
          <a:solidFill>
            <a:schemeClr val="tx2"/>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56031000-F501-4F56-9851-C38AB0157E06}"/>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C366784-6311-43ED-A8D3-876B887C9694}"/>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8808C10-01BB-42F6-9FCF-E93F8966E19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MS PGothic" panose="020B0600070205080204" pitchFamily="34" charset="-128"/>
              </a:defRPr>
            </a:lvl1pPr>
          </a:lstStyle>
          <a:p>
            <a:pPr>
              <a:defRPr/>
            </a:pPr>
            <a:fld id="{C99D0275-BEA7-41C3-A60A-C4C8855A3B56}" type="datetimeFigureOut">
              <a:rPr lang="en-US"/>
              <a:pPr>
                <a:defRPr/>
              </a:pPr>
              <a:t>10/21/2020</a:t>
            </a:fld>
            <a:endParaRPr lang="en-US"/>
          </a:p>
        </p:txBody>
      </p:sp>
      <p:sp>
        <p:nvSpPr>
          <p:cNvPr id="5" name="Footer Placeholder 4">
            <a:extLst>
              <a:ext uri="{FF2B5EF4-FFF2-40B4-BE49-F238E27FC236}">
                <a16:creationId xmlns:a16="http://schemas.microsoft.com/office/drawing/2014/main" id="{FFCA30A3-B073-4F48-BF35-CEF06972F4D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S PGothic" panose="020B0600070205080204"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614D18DB-B50D-4744-9FBF-E856C6497765}"/>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MS PGothic" panose="020B0600070205080204" pitchFamily="34" charset="-128"/>
              </a:defRPr>
            </a:lvl1pPr>
          </a:lstStyle>
          <a:p>
            <a:pPr>
              <a:defRPr/>
            </a:pPr>
            <a:fld id="{2AE63E75-2DAF-4A02-BC9A-E29995093BC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Franklin Gothic Medium" panose="020B0603020102020204" pitchFamily="34" charset="0"/>
        </a:defRPr>
      </a:lvl2pPr>
      <a:lvl3pPr algn="ctr" rtl="0" eaLnBrk="0" fontAlgn="base" hangingPunct="0">
        <a:spcBef>
          <a:spcPct val="0"/>
        </a:spcBef>
        <a:spcAft>
          <a:spcPct val="0"/>
        </a:spcAft>
        <a:defRPr sz="4400">
          <a:solidFill>
            <a:schemeClr val="tx1"/>
          </a:solidFill>
          <a:latin typeface="Franklin Gothic Medium" panose="020B0603020102020204" pitchFamily="34" charset="0"/>
        </a:defRPr>
      </a:lvl3pPr>
      <a:lvl4pPr algn="ctr" rtl="0" eaLnBrk="0" fontAlgn="base" hangingPunct="0">
        <a:spcBef>
          <a:spcPct val="0"/>
        </a:spcBef>
        <a:spcAft>
          <a:spcPct val="0"/>
        </a:spcAft>
        <a:defRPr sz="4400">
          <a:solidFill>
            <a:schemeClr val="tx1"/>
          </a:solidFill>
          <a:latin typeface="Franklin Gothic Medium" panose="020B0603020102020204" pitchFamily="34" charset="0"/>
        </a:defRPr>
      </a:lvl4pPr>
      <a:lvl5pPr algn="ctr" rtl="0" eaLnBrk="0" fontAlgn="base" hangingPunct="0">
        <a:spcBef>
          <a:spcPct val="0"/>
        </a:spcBef>
        <a:spcAft>
          <a:spcPct val="0"/>
        </a:spcAft>
        <a:defRPr sz="4400">
          <a:solidFill>
            <a:schemeClr val="tx1"/>
          </a:solidFill>
          <a:latin typeface="Franklin Gothic Medium" panose="020B0603020102020204" pitchFamily="34" charset="0"/>
        </a:defRPr>
      </a:lvl5pPr>
      <a:lvl6pPr marL="457200" algn="ctr" rtl="0" fontAlgn="base">
        <a:spcBef>
          <a:spcPct val="0"/>
        </a:spcBef>
        <a:spcAft>
          <a:spcPct val="0"/>
        </a:spcAft>
        <a:defRPr sz="4400">
          <a:solidFill>
            <a:schemeClr val="tx1"/>
          </a:solidFill>
          <a:latin typeface="Franklin Gothic Medium" panose="020B0603020102020204" pitchFamily="34" charset="0"/>
        </a:defRPr>
      </a:lvl6pPr>
      <a:lvl7pPr marL="914400" algn="ctr" rtl="0" fontAlgn="base">
        <a:spcBef>
          <a:spcPct val="0"/>
        </a:spcBef>
        <a:spcAft>
          <a:spcPct val="0"/>
        </a:spcAft>
        <a:defRPr sz="4400">
          <a:solidFill>
            <a:schemeClr val="tx1"/>
          </a:solidFill>
          <a:latin typeface="Franklin Gothic Medium" panose="020B0603020102020204" pitchFamily="34" charset="0"/>
        </a:defRPr>
      </a:lvl7pPr>
      <a:lvl8pPr marL="1371600" algn="ctr" rtl="0" fontAlgn="base">
        <a:spcBef>
          <a:spcPct val="0"/>
        </a:spcBef>
        <a:spcAft>
          <a:spcPct val="0"/>
        </a:spcAft>
        <a:defRPr sz="4400">
          <a:solidFill>
            <a:schemeClr val="tx1"/>
          </a:solidFill>
          <a:latin typeface="Franklin Gothic Medium" panose="020B0603020102020204" pitchFamily="34" charset="0"/>
        </a:defRPr>
      </a:lvl8pPr>
      <a:lvl9pPr marL="1828800" algn="ctr" rtl="0" fontAlgn="base">
        <a:spcBef>
          <a:spcPct val="0"/>
        </a:spcBef>
        <a:spcAft>
          <a:spcPct val="0"/>
        </a:spcAft>
        <a:defRPr sz="4400">
          <a:solidFill>
            <a:schemeClr val="tx1"/>
          </a:solidFill>
          <a:latin typeface="Franklin Gothic Medium" panose="020B06030201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19.emf"/><Relationship Id="rId4" Type="http://schemas.openxmlformats.org/officeDocument/2006/relationships/customXml" Target="../ink/ink1.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gif"/><Relationship Id="rId7" Type="http://schemas.openxmlformats.org/officeDocument/2006/relationships/image" Target="../media/image30.emf"/><Relationship Id="rId2" Type="http://schemas.openxmlformats.org/officeDocument/2006/relationships/image" Target="../media/image27.jpeg"/><Relationship Id="rId1" Type="http://schemas.openxmlformats.org/officeDocument/2006/relationships/slideLayout" Target="../slideLayouts/slideLayout9.xml"/><Relationship Id="rId6" Type="http://schemas.openxmlformats.org/officeDocument/2006/relationships/customXml" Target="../ink/ink3.xml"/><Relationship Id="rId5" Type="http://schemas.openxmlformats.org/officeDocument/2006/relationships/image" Target="../media/image29.emf"/><Relationship Id="rId4" Type="http://schemas.openxmlformats.org/officeDocument/2006/relationships/customXml" Target="../ink/ink2.xml"/></Relationships>
</file>

<file path=ppt/slides/_rels/slide21.xml.rels><?xml version="1.0" encoding="UTF-8" standalone="yes"?>
<Relationships xmlns="http://schemas.openxmlformats.org/package/2006/relationships"><Relationship Id="rId8" Type="http://schemas.openxmlformats.org/officeDocument/2006/relationships/customXml" Target="../ink/ink6.xml"/><Relationship Id="rId13" Type="http://schemas.openxmlformats.org/officeDocument/2006/relationships/image" Target="../media/image37.emf"/><Relationship Id="rId3" Type="http://schemas.openxmlformats.org/officeDocument/2006/relationships/image" Target="../media/image32.png"/><Relationship Id="rId7" Type="http://schemas.openxmlformats.org/officeDocument/2006/relationships/image" Target="../media/image34.emf"/><Relationship Id="rId12" Type="http://schemas.openxmlformats.org/officeDocument/2006/relationships/customXml" Target="../ink/ink8.xml"/><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customXml" Target="../ink/ink5.xml"/><Relationship Id="rId11" Type="http://schemas.openxmlformats.org/officeDocument/2006/relationships/image" Target="../media/image36.emf"/><Relationship Id="rId5" Type="http://schemas.openxmlformats.org/officeDocument/2006/relationships/image" Target="../media/image33.emf"/><Relationship Id="rId15" Type="http://schemas.openxmlformats.org/officeDocument/2006/relationships/image" Target="../media/image38.emf"/><Relationship Id="rId10" Type="http://schemas.openxmlformats.org/officeDocument/2006/relationships/customXml" Target="../ink/ink7.xml"/><Relationship Id="rId4" Type="http://schemas.openxmlformats.org/officeDocument/2006/relationships/customXml" Target="../ink/ink4.xml"/><Relationship Id="rId9" Type="http://schemas.openxmlformats.org/officeDocument/2006/relationships/image" Target="../media/image35.emf"/><Relationship Id="rId14" Type="http://schemas.openxmlformats.org/officeDocument/2006/relationships/customXml" Target="../ink/ink9.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43.jpeg"/><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image" Target="../media/image49.emf"/><Relationship Id="rId3" Type="http://schemas.openxmlformats.org/officeDocument/2006/relationships/customXml" Target="../ink/ink10.xml"/><Relationship Id="rId7" Type="http://schemas.openxmlformats.org/officeDocument/2006/relationships/customXml" Target="../ink/ink12.xml"/><Relationship Id="rId2" Type="http://schemas.openxmlformats.org/officeDocument/2006/relationships/image" Target="../media/image46.jpeg"/><Relationship Id="rId1" Type="http://schemas.openxmlformats.org/officeDocument/2006/relationships/slideLayout" Target="../slideLayouts/slideLayout9.xml"/><Relationship Id="rId6" Type="http://schemas.openxmlformats.org/officeDocument/2006/relationships/image" Target="../media/image48.emf"/><Relationship Id="rId5" Type="http://schemas.openxmlformats.org/officeDocument/2006/relationships/customXml" Target="../ink/ink11.xml"/><Relationship Id="rId4" Type="http://schemas.openxmlformats.org/officeDocument/2006/relationships/image" Target="../media/image47.emf"/></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B09FCDF2-6BA5-4776-A0B7-C65F97B63E03}"/>
              </a:ext>
            </a:extLst>
          </p:cNvPr>
          <p:cNvSpPr>
            <a:spLocks noGrp="1"/>
          </p:cNvSpPr>
          <p:nvPr>
            <p:ph type="title"/>
          </p:nvPr>
        </p:nvSpPr>
        <p:spPr bwMode="auto">
          <a:xfrm>
            <a:off x="457200" y="549275"/>
            <a:ext cx="8229600" cy="1187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a:t>Life Is Cellular</a:t>
            </a:r>
          </a:p>
        </p:txBody>
      </p:sp>
      <p:pic>
        <p:nvPicPr>
          <p:cNvPr id="10243" name="Picture 1">
            <a:extLst>
              <a:ext uri="{FF2B5EF4-FFF2-40B4-BE49-F238E27FC236}">
                <a16:creationId xmlns:a16="http://schemas.microsoft.com/office/drawing/2014/main" id="{30288601-0F68-4473-8EB8-C33CF13A39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76388"/>
            <a:ext cx="8255000"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88A6E-A754-4A97-8AC5-33B7E2EE503E}"/>
              </a:ext>
            </a:extLst>
          </p:cNvPr>
          <p:cNvSpPr>
            <a:spLocks noGrp="1"/>
          </p:cNvSpPr>
          <p:nvPr>
            <p:ph type="title"/>
          </p:nvPr>
        </p:nvSpPr>
        <p:spPr>
          <a:xfrm>
            <a:off x="533400" y="0"/>
            <a:ext cx="8229600" cy="1143000"/>
          </a:xfrm>
        </p:spPr>
        <p:txBody>
          <a:bodyPr rtlCol="0">
            <a:normAutofit fontScale="90000"/>
          </a:bodyPr>
          <a:lstStyle/>
          <a:p>
            <a:pPr eaLnBrk="1" fontAlgn="auto" hangingPunct="1">
              <a:spcAft>
                <a:spcPts val="0"/>
              </a:spcAft>
              <a:defRPr/>
            </a:pPr>
            <a:r>
              <a:rPr lang="en-US" dirty="0"/>
              <a:t>Two Major Types of Cells: Prokaryotes &amp; Eukaryotes</a:t>
            </a:r>
          </a:p>
        </p:txBody>
      </p:sp>
      <p:sp>
        <p:nvSpPr>
          <p:cNvPr id="3" name="Content Placeholder 2">
            <a:extLst>
              <a:ext uri="{FF2B5EF4-FFF2-40B4-BE49-F238E27FC236}">
                <a16:creationId xmlns:a16="http://schemas.microsoft.com/office/drawing/2014/main" id="{04A7FE1C-5B76-4E1E-A7F6-12B8191D6543}"/>
              </a:ext>
            </a:extLst>
          </p:cNvPr>
          <p:cNvSpPr>
            <a:spLocks noGrp="1"/>
          </p:cNvSpPr>
          <p:nvPr>
            <p:ph sz="half" idx="1"/>
          </p:nvPr>
        </p:nvSpPr>
        <p:spPr>
          <a:xfrm>
            <a:off x="152400" y="1219200"/>
            <a:ext cx="4572000" cy="5638800"/>
          </a:xfrm>
        </p:spPr>
        <p:txBody>
          <a:bodyPr rtlCol="0">
            <a:normAutofit/>
          </a:bodyPr>
          <a:lstStyle/>
          <a:p>
            <a:pPr marL="708660" indent="-571500" eaLnBrk="1" fontAlgn="auto" hangingPunct="1">
              <a:spcAft>
                <a:spcPts val="0"/>
              </a:spcAft>
              <a:buFont typeface="+mj-lt"/>
              <a:buAutoNum type="romanUcPeriod"/>
              <a:defRPr/>
            </a:pPr>
            <a:r>
              <a:rPr lang="en-US" b="1" dirty="0">
                <a:latin typeface="+mj-lt"/>
              </a:rPr>
              <a:t>Prokaryotes</a:t>
            </a:r>
            <a:r>
              <a:rPr lang="en-US" dirty="0">
                <a:latin typeface="+mj-lt"/>
              </a:rPr>
              <a:t>:</a:t>
            </a:r>
          </a:p>
          <a:p>
            <a:pPr marL="971550" lvl="1" indent="-514350" eaLnBrk="1" fontAlgn="auto" hangingPunct="1">
              <a:spcAft>
                <a:spcPts val="0"/>
              </a:spcAft>
              <a:buFont typeface="+mj-lt"/>
              <a:buAutoNum type="alphaLcParenR"/>
              <a:defRPr/>
            </a:pPr>
            <a:r>
              <a:rPr lang="en-US" dirty="0">
                <a:latin typeface="+mj-lt"/>
              </a:rPr>
              <a:t>Smallest, most simple cell; </a:t>
            </a:r>
          </a:p>
          <a:p>
            <a:pPr marL="971550" lvl="1" indent="-514350" eaLnBrk="1" fontAlgn="auto" hangingPunct="1">
              <a:spcAft>
                <a:spcPts val="0"/>
              </a:spcAft>
              <a:buFont typeface="+mj-lt"/>
              <a:buAutoNum type="alphaLcParenR"/>
              <a:defRPr/>
            </a:pPr>
            <a:r>
              <a:rPr lang="en-US" dirty="0">
                <a:latin typeface="+mj-lt"/>
              </a:rPr>
              <a:t>early prokaryotes lived at least 3.5 billion years ago</a:t>
            </a:r>
          </a:p>
          <a:p>
            <a:pPr marL="971550" lvl="1" indent="-514350" eaLnBrk="1" fontAlgn="auto" hangingPunct="1">
              <a:spcAft>
                <a:spcPts val="0"/>
              </a:spcAft>
              <a:buFont typeface="+mj-lt"/>
              <a:buAutoNum type="alphaLcParenR"/>
              <a:defRPr/>
            </a:pPr>
            <a:r>
              <a:rPr lang="en-US" dirty="0">
                <a:latin typeface="+mj-lt"/>
              </a:rPr>
              <a:t>No nucleus &amp; no membrane-bound organelles</a:t>
            </a:r>
          </a:p>
          <a:p>
            <a:pPr marL="971550" lvl="1" indent="-514350" eaLnBrk="1" fontAlgn="auto" hangingPunct="1">
              <a:spcAft>
                <a:spcPts val="0"/>
              </a:spcAft>
              <a:buFont typeface="+mj-lt"/>
              <a:buAutoNum type="alphaLcParenR"/>
              <a:defRPr/>
            </a:pPr>
            <a:r>
              <a:rPr lang="en-US" dirty="0">
                <a:latin typeface="+mj-lt"/>
              </a:rPr>
              <a:t>Example = Bacteria and Archaea</a:t>
            </a:r>
          </a:p>
          <a:p>
            <a:pPr marL="971550" lvl="1" indent="-514350" eaLnBrk="1" fontAlgn="auto" hangingPunct="1">
              <a:spcAft>
                <a:spcPts val="0"/>
              </a:spcAft>
              <a:buFont typeface="+mj-lt"/>
              <a:buAutoNum type="alphaLcParenR"/>
              <a:defRPr/>
            </a:pPr>
            <a:r>
              <a:rPr lang="en-US" dirty="0">
                <a:latin typeface="+mj-lt"/>
              </a:rPr>
              <a:t>DNA – single, circular molecule located in the center of the cell</a:t>
            </a:r>
          </a:p>
        </p:txBody>
      </p:sp>
      <p:pic>
        <p:nvPicPr>
          <p:cNvPr id="6" name="Content Placeholder 5" descr="prokaryotes.jpg">
            <a:extLst>
              <a:ext uri="{FF2B5EF4-FFF2-40B4-BE49-F238E27FC236}">
                <a16:creationId xmlns:a16="http://schemas.microsoft.com/office/drawing/2014/main" id="{D2D18BF3-7526-427C-BD39-F00E4F05D22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4381" r="16982"/>
          <a:stretch>
            <a:fillRect/>
          </a:stretch>
        </p:blipFill>
        <p:spPr>
          <a:xfrm>
            <a:off x="4929188" y="1752600"/>
            <a:ext cx="4214812" cy="3352800"/>
          </a:xfrm>
        </p:spPr>
      </p:pic>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29F858E4-D9CA-417B-848A-0E680F2F4515}"/>
                  </a:ext>
                </a:extLst>
              </p14:cNvPr>
              <p14:cNvContentPartPr/>
              <p14:nvPr/>
            </p14:nvContentPartPr>
            <p14:xfrm>
              <a:off x="1465200" y="6285960"/>
              <a:ext cx="360" cy="360"/>
            </p14:xfrm>
          </p:contentPart>
        </mc:Choice>
        <mc:Fallback>
          <p:pic>
            <p:nvPicPr>
              <p:cNvPr id="4" name="Ink 3">
                <a:extLst>
                  <a:ext uri="{FF2B5EF4-FFF2-40B4-BE49-F238E27FC236}">
                    <a16:creationId xmlns:a16="http://schemas.microsoft.com/office/drawing/2014/main" id="{29F858E4-D9CA-417B-848A-0E680F2F4515}"/>
                  </a:ext>
                </a:extLst>
              </p:cNvPr>
              <p:cNvPicPr/>
              <p:nvPr/>
            </p:nvPicPr>
            <p:blipFill>
              <a:blip r:embed="rId5"/>
              <a:stretch>
                <a:fillRect/>
              </a:stretch>
            </p:blipFill>
            <p:spPr>
              <a:xfrm>
                <a:off x="1455840" y="6276600"/>
                <a:ext cx="19080" cy="19080"/>
              </a:xfrm>
              <a:prstGeom prst="rect">
                <a:avLst/>
              </a:prstGeom>
            </p:spPr>
          </p:pic>
        </mc:Fallback>
      </mc:AlternateContent>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0EE85-4147-441C-86A8-0B53764388BA}"/>
              </a:ext>
            </a:extLst>
          </p:cNvPr>
          <p:cNvSpPr>
            <a:spLocks noGrp="1"/>
          </p:cNvSpPr>
          <p:nvPr>
            <p:ph type="title"/>
          </p:nvPr>
        </p:nvSpPr>
        <p:spPr>
          <a:xfrm>
            <a:off x="0" y="0"/>
            <a:ext cx="9144000" cy="1143000"/>
          </a:xfrm>
        </p:spPr>
        <p:txBody>
          <a:bodyPr rtlCol="0">
            <a:normAutofit fontScale="90000"/>
          </a:bodyPr>
          <a:lstStyle/>
          <a:p>
            <a:pPr eaLnBrk="1" fontAlgn="auto" hangingPunct="1">
              <a:spcAft>
                <a:spcPts val="0"/>
              </a:spcAft>
              <a:defRPr/>
            </a:pPr>
            <a:r>
              <a:rPr lang="en-US" dirty="0"/>
              <a:t>Two Major Types of Cells: Prokaryotes vs. Eukaryotes</a:t>
            </a:r>
          </a:p>
        </p:txBody>
      </p:sp>
      <p:sp>
        <p:nvSpPr>
          <p:cNvPr id="3" name="Content Placeholder 2">
            <a:extLst>
              <a:ext uri="{FF2B5EF4-FFF2-40B4-BE49-F238E27FC236}">
                <a16:creationId xmlns:a16="http://schemas.microsoft.com/office/drawing/2014/main" id="{D18401FC-718D-4A9E-B311-F5BF9414D3D0}"/>
              </a:ext>
            </a:extLst>
          </p:cNvPr>
          <p:cNvSpPr>
            <a:spLocks noGrp="1"/>
          </p:cNvSpPr>
          <p:nvPr>
            <p:ph sz="half" idx="1"/>
          </p:nvPr>
        </p:nvSpPr>
        <p:spPr>
          <a:xfrm>
            <a:off x="0" y="1143000"/>
            <a:ext cx="4038600" cy="5867400"/>
          </a:xfrm>
        </p:spPr>
        <p:txBody>
          <a:bodyPr rtlCol="0">
            <a:normAutofit fontScale="92500" lnSpcReduction="10000"/>
          </a:bodyPr>
          <a:lstStyle/>
          <a:p>
            <a:pPr marL="708660" indent="-571500" eaLnBrk="1" fontAlgn="auto" hangingPunct="1">
              <a:spcAft>
                <a:spcPts val="0"/>
              </a:spcAft>
              <a:buFont typeface="+mj-lt"/>
              <a:buAutoNum type="romanUcPeriod" startAt="2"/>
              <a:defRPr/>
            </a:pPr>
            <a:r>
              <a:rPr lang="en-US" b="1" dirty="0">
                <a:latin typeface="+mj-lt"/>
              </a:rPr>
              <a:t>Eukaryotes</a:t>
            </a:r>
          </a:p>
          <a:p>
            <a:pPr marL="1028700" lvl="1" indent="-571500" eaLnBrk="1" fontAlgn="auto" hangingPunct="1">
              <a:spcAft>
                <a:spcPts val="0"/>
              </a:spcAft>
              <a:buFont typeface="+mj-lt"/>
              <a:buAutoNum type="alphaLcParenR"/>
              <a:defRPr/>
            </a:pPr>
            <a:r>
              <a:rPr lang="en-US" dirty="0">
                <a:latin typeface="+mj-lt"/>
              </a:rPr>
              <a:t>Larger, more complex cells</a:t>
            </a:r>
          </a:p>
          <a:p>
            <a:pPr marL="1028700" lvl="1" indent="-571500" eaLnBrk="1" fontAlgn="auto" hangingPunct="1">
              <a:spcAft>
                <a:spcPts val="0"/>
              </a:spcAft>
              <a:buFont typeface="+mj-lt"/>
              <a:buAutoNum type="alphaLcParenR"/>
              <a:defRPr/>
            </a:pPr>
            <a:r>
              <a:rPr lang="en-US" dirty="0">
                <a:latin typeface="+mj-lt"/>
              </a:rPr>
              <a:t>Early eukaryotes evolved 2.5 billion years ago</a:t>
            </a:r>
          </a:p>
          <a:p>
            <a:pPr marL="1028700" lvl="1" indent="-571500" eaLnBrk="1" fontAlgn="auto" hangingPunct="1">
              <a:spcAft>
                <a:spcPts val="0"/>
              </a:spcAft>
              <a:buFont typeface="+mj-lt"/>
              <a:buAutoNum type="alphaLcParenR"/>
              <a:defRPr/>
            </a:pPr>
            <a:r>
              <a:rPr lang="en-US" dirty="0">
                <a:latin typeface="+mj-lt"/>
              </a:rPr>
              <a:t>Cells that have a nucleus &amp; membrane-bound organelles</a:t>
            </a:r>
          </a:p>
          <a:p>
            <a:pPr marL="1428750" lvl="2" indent="-571500" eaLnBrk="1" fontAlgn="auto" hangingPunct="1">
              <a:spcAft>
                <a:spcPts val="0"/>
              </a:spcAft>
              <a:buFont typeface="+mj-lt"/>
              <a:buAutoNum type="alphaLcParenR"/>
              <a:defRPr/>
            </a:pPr>
            <a:r>
              <a:rPr lang="en-US" u="sng" dirty="0">
                <a:latin typeface="+mj-lt"/>
              </a:rPr>
              <a:t>Organelles</a:t>
            </a:r>
            <a:r>
              <a:rPr lang="en-US" dirty="0">
                <a:latin typeface="+mj-lt"/>
              </a:rPr>
              <a:t> – internal structures that carry out specific functions</a:t>
            </a:r>
          </a:p>
          <a:p>
            <a:pPr marL="1028700" lvl="1" indent="-571500" eaLnBrk="1" fontAlgn="auto" hangingPunct="1">
              <a:spcAft>
                <a:spcPts val="0"/>
              </a:spcAft>
              <a:buFont typeface="+mj-lt"/>
              <a:buAutoNum type="alphaLcParenR"/>
              <a:defRPr/>
            </a:pPr>
            <a:r>
              <a:rPr lang="en-US" dirty="0">
                <a:latin typeface="+mj-lt"/>
              </a:rPr>
              <a:t>Examples: Animal Cells (your cells); Plant Cells; Fungi Cells; Protist Cells</a:t>
            </a:r>
          </a:p>
          <a:p>
            <a:pPr marL="1028700" lvl="1" indent="-571500" eaLnBrk="1" fontAlgn="auto" hangingPunct="1">
              <a:spcAft>
                <a:spcPts val="0"/>
              </a:spcAft>
              <a:buFont typeface="+mj-lt"/>
              <a:buAutoNum type="alphaLcParenR"/>
              <a:defRPr/>
            </a:pPr>
            <a:r>
              <a:rPr lang="en-US" dirty="0">
                <a:latin typeface="+mj-lt"/>
              </a:rPr>
              <a:t>DNA – found in nucleus</a:t>
            </a:r>
          </a:p>
        </p:txBody>
      </p:sp>
      <p:pic>
        <p:nvPicPr>
          <p:cNvPr id="30724" name="Picture Placeholder 1">
            <a:extLst>
              <a:ext uri="{FF2B5EF4-FFF2-40B4-BE49-F238E27FC236}">
                <a16:creationId xmlns:a16="http://schemas.microsoft.com/office/drawing/2014/main" id="{6FD39909-CB62-4170-809A-954884B917C3}"/>
              </a:ext>
            </a:extLst>
          </p:cNvPr>
          <p:cNvPicPr>
            <a:picLocks noChangeAspect="1"/>
          </p:cNvPicPr>
          <p:nvPr/>
        </p:nvPicPr>
        <p:blipFill>
          <a:blip r:embed="rId2">
            <a:extLst>
              <a:ext uri="{28A0092B-C50C-407E-A947-70E740481C1C}">
                <a14:useLocalDpi xmlns:a14="http://schemas.microsoft.com/office/drawing/2010/main" val="0"/>
              </a:ext>
            </a:extLst>
          </a:blip>
          <a:srcRect t="2306" r="55077" b="16306"/>
          <a:stretch>
            <a:fillRect/>
          </a:stretch>
        </p:blipFill>
        <p:spPr bwMode="auto">
          <a:xfrm>
            <a:off x="4572000" y="1282700"/>
            <a:ext cx="4227513" cy="416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CB8FBB62-A6BC-4188-98D9-275072B7FA47}"/>
              </a:ext>
            </a:extLst>
          </p:cNvPr>
          <p:cNvSpPr>
            <a:spLocks noGrp="1"/>
          </p:cNvSpPr>
          <p:nvPr>
            <p:ph type="title"/>
          </p:nvPr>
        </p:nvSpPr>
        <p:spPr bwMode="auto">
          <a:xfrm>
            <a:off x="457200" y="549275"/>
            <a:ext cx="8229600" cy="1187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a:t>Cell Structure</a:t>
            </a:r>
          </a:p>
        </p:txBody>
      </p:sp>
      <p:pic>
        <p:nvPicPr>
          <p:cNvPr id="31747" name="Picture 1">
            <a:extLst>
              <a:ext uri="{FF2B5EF4-FFF2-40B4-BE49-F238E27FC236}">
                <a16:creationId xmlns:a16="http://schemas.microsoft.com/office/drawing/2014/main" id="{123A2286-1266-48FB-9652-4F210086B9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4500" y="2058988"/>
            <a:ext cx="8253413"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4ED7D757-2633-43A3-9809-29000DFD8352}"/>
              </a:ext>
            </a:extLst>
          </p:cNvPr>
          <p:cNvSpPr>
            <a:spLocks noGrp="1"/>
          </p:cNvSpPr>
          <p:nvPr>
            <p:ph type="title"/>
          </p:nvPr>
        </p:nvSpPr>
        <p:spPr bwMode="auto">
          <a:xfrm>
            <a:off x="457200" y="549275"/>
            <a:ext cx="8229600" cy="547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a:t>Learning Objectives</a:t>
            </a:r>
          </a:p>
        </p:txBody>
      </p:sp>
      <p:sp>
        <p:nvSpPr>
          <p:cNvPr id="2" name="Text Placeholder 1">
            <a:extLst>
              <a:ext uri="{FF2B5EF4-FFF2-40B4-BE49-F238E27FC236}">
                <a16:creationId xmlns:a16="http://schemas.microsoft.com/office/drawing/2014/main" id="{BD5FFC56-D569-49D8-BDC2-09A9689908C9}"/>
              </a:ext>
            </a:extLst>
          </p:cNvPr>
          <p:cNvSpPr>
            <a:spLocks noGrp="1"/>
          </p:cNvSpPr>
          <p:nvPr>
            <p:ph type="body" sz="quarter" idx="10"/>
          </p:nvPr>
        </p:nvSpPr>
        <p:spPr bwMode="auto">
          <a:xfrm>
            <a:off x="457200" y="1189038"/>
            <a:ext cx="8229600" cy="3783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buClr>
                <a:srgbClr val="A6A6A6"/>
              </a:buClr>
            </a:pPr>
            <a:r>
              <a:rPr lang="en-US" altLang="en-US"/>
              <a:t>Explain the role of the cell nucleus.</a:t>
            </a:r>
          </a:p>
          <a:p>
            <a:pPr eaLnBrk="1" hangingPunct="1">
              <a:buClr>
                <a:srgbClr val="A6A6A6"/>
              </a:buClr>
            </a:pPr>
            <a:r>
              <a:rPr lang="en-US" altLang="en-US"/>
              <a:t>Identify the cellular structures that make and transport proteins and other macromolecules.</a:t>
            </a:r>
          </a:p>
          <a:p>
            <a:pPr eaLnBrk="1" hangingPunct="1">
              <a:buClr>
                <a:srgbClr val="A6A6A6"/>
              </a:buClr>
            </a:pPr>
            <a:r>
              <a:rPr lang="en-US" altLang="en-US"/>
              <a:t>Distinguish the functions of vacuoles, lysosomes, and the cytoplasm.</a:t>
            </a:r>
          </a:p>
          <a:p>
            <a:pPr eaLnBrk="1" hangingPunct="1">
              <a:buClr>
                <a:srgbClr val="A6A6A6"/>
              </a:buClr>
            </a:pPr>
            <a:r>
              <a:rPr lang="en-US" altLang="en-US"/>
              <a:t>Compare the roles of chloroplasts and mitochondria.</a:t>
            </a:r>
          </a:p>
          <a:p>
            <a:pPr eaLnBrk="1" hangingPunct="1">
              <a:buClr>
                <a:srgbClr val="A6A6A6"/>
              </a:buClr>
            </a:pPr>
            <a:r>
              <a:rPr lang="en-US" altLang="en-US"/>
              <a:t>Describe the role of the cell membrane.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A201F62C-198B-4BA1-B8B0-FF8AD1B9E706}"/>
              </a:ext>
            </a:extLst>
          </p:cNvPr>
          <p:cNvSpPr>
            <a:spLocks noGrp="1"/>
          </p:cNvSpPr>
          <p:nvPr>
            <p:ph type="title"/>
          </p:nvPr>
        </p:nvSpPr>
        <p:spPr bwMode="auto">
          <a:xfrm>
            <a:off x="457200" y="384175"/>
            <a:ext cx="8229600"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a:t>Exploring Cell Organelles</a:t>
            </a:r>
          </a:p>
        </p:txBody>
      </p:sp>
      <p:pic>
        <p:nvPicPr>
          <p:cNvPr id="35843" name="Picture Placeholder 1">
            <a:extLst>
              <a:ext uri="{FF2B5EF4-FFF2-40B4-BE49-F238E27FC236}">
                <a16:creationId xmlns:a16="http://schemas.microsoft.com/office/drawing/2014/main" id="{0E078F98-A940-48C0-B24E-8F180C30A105}"/>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a:stretch>
            <a:fillRect/>
          </a:stretch>
        </p:blipFill>
        <p:spPr bwMode="auto">
          <a:xfrm>
            <a:off x="11113" y="1371600"/>
            <a:ext cx="8990012" cy="4884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5D545164-6B2B-4453-8837-82BB017DC8E5}"/>
              </a:ext>
            </a:extLst>
          </p:cNvPr>
          <p:cNvSpPr>
            <a:spLocks noGrp="1"/>
          </p:cNvSpPr>
          <p:nvPr>
            <p:ph type="title"/>
          </p:nvPr>
        </p:nvSpPr>
        <p:spPr bwMode="auto">
          <a:xfrm>
            <a:off x="457200" y="384175"/>
            <a:ext cx="8229600"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a:t>Nucleus</a:t>
            </a:r>
          </a:p>
        </p:txBody>
      </p:sp>
      <p:sp>
        <p:nvSpPr>
          <p:cNvPr id="37891" name="Text Placeholder 4">
            <a:extLst>
              <a:ext uri="{FF2B5EF4-FFF2-40B4-BE49-F238E27FC236}">
                <a16:creationId xmlns:a16="http://schemas.microsoft.com/office/drawing/2014/main" id="{6B0E6479-3BEA-45C8-B5CB-17B21AAA27D0}"/>
              </a:ext>
            </a:extLst>
          </p:cNvPr>
          <p:cNvSpPr>
            <a:spLocks noGrp="1"/>
          </p:cNvSpPr>
          <p:nvPr>
            <p:ph type="body" sz="quarter" idx="12"/>
          </p:nvPr>
        </p:nvSpPr>
        <p:spPr bwMode="auto">
          <a:xfrm>
            <a:off x="452438" y="1069975"/>
            <a:ext cx="8229600" cy="481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buClr>
                <a:srgbClr val="A6A6A6"/>
              </a:buClr>
            </a:pPr>
            <a:r>
              <a:rPr lang="en-US" altLang="en-US"/>
              <a:t>The nucleus controls most cell processes and contains DNA.</a:t>
            </a:r>
          </a:p>
          <a:p>
            <a:pPr eaLnBrk="1" hangingPunct="1">
              <a:buClr>
                <a:srgbClr val="A6A6A6"/>
              </a:buClr>
            </a:pPr>
            <a:r>
              <a:rPr lang="en-US" altLang="en-US"/>
              <a:t>	Note: Prokaryotic cells DO NOT have a nucleus</a:t>
            </a:r>
          </a:p>
        </p:txBody>
      </p:sp>
      <p:pic>
        <p:nvPicPr>
          <p:cNvPr id="37892" name="Picture Placeholder 3">
            <a:extLst>
              <a:ext uri="{FF2B5EF4-FFF2-40B4-BE49-F238E27FC236}">
                <a16:creationId xmlns:a16="http://schemas.microsoft.com/office/drawing/2014/main" id="{9BEF4EFB-B3CB-4F95-A4FB-3FEF0C9CDB0C}"/>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a:stretch>
            <a:fillRect/>
          </a:stretch>
        </p:blipFill>
        <p:spPr bwMode="auto">
          <a:xfrm>
            <a:off x="5454650" y="1931988"/>
            <a:ext cx="3406775" cy="4987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5">
            <a:extLst>
              <a:ext uri="{FF2B5EF4-FFF2-40B4-BE49-F238E27FC236}">
                <a16:creationId xmlns:a16="http://schemas.microsoft.com/office/drawing/2014/main" id="{DA4884EF-4AAD-4770-857B-F51D032F35F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4363" y="2346325"/>
            <a:ext cx="4641850" cy="357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
            <a:extLst>
              <a:ext uri="{FF2B5EF4-FFF2-40B4-BE49-F238E27FC236}">
                <a16:creationId xmlns:a16="http://schemas.microsoft.com/office/drawing/2014/main" id="{7CEB452F-A4B4-4828-A8D6-B9F0724C8767}"/>
              </a:ext>
            </a:extLst>
          </p:cNvPr>
          <p:cNvSpPr>
            <a:spLocks noChangeArrowheads="1"/>
          </p:cNvSpPr>
          <p:nvPr/>
        </p:nvSpPr>
        <p:spPr bwMode="auto">
          <a:xfrm rot="-2691843">
            <a:off x="503238" y="3125788"/>
            <a:ext cx="844550" cy="831850"/>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9" name="Oval 10">
            <a:extLst>
              <a:ext uri="{FF2B5EF4-FFF2-40B4-BE49-F238E27FC236}">
                <a16:creationId xmlns:a16="http://schemas.microsoft.com/office/drawing/2014/main" id="{273E8816-7322-4C94-B8BE-8F1F08A86FC8}"/>
              </a:ext>
            </a:extLst>
          </p:cNvPr>
          <p:cNvSpPr>
            <a:spLocks noChangeArrowheads="1"/>
          </p:cNvSpPr>
          <p:nvPr/>
        </p:nvSpPr>
        <p:spPr bwMode="auto">
          <a:xfrm rot="-2691843">
            <a:off x="4048125" y="4346575"/>
            <a:ext cx="1009650" cy="992188"/>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0" name="Oval 10">
            <a:extLst>
              <a:ext uri="{FF2B5EF4-FFF2-40B4-BE49-F238E27FC236}">
                <a16:creationId xmlns:a16="http://schemas.microsoft.com/office/drawing/2014/main" id="{03081E3A-F308-4E28-8757-14EA32418899}"/>
              </a:ext>
            </a:extLst>
          </p:cNvPr>
          <p:cNvSpPr>
            <a:spLocks noChangeArrowheads="1"/>
          </p:cNvSpPr>
          <p:nvPr/>
        </p:nvSpPr>
        <p:spPr bwMode="auto">
          <a:xfrm rot="-2691843">
            <a:off x="4148138" y="3059113"/>
            <a:ext cx="930275" cy="914400"/>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1" name="Oval 10">
            <a:extLst>
              <a:ext uri="{FF2B5EF4-FFF2-40B4-BE49-F238E27FC236}">
                <a16:creationId xmlns:a16="http://schemas.microsoft.com/office/drawing/2014/main" id="{856A1893-C35F-449A-8265-4BACCF67D693}"/>
              </a:ext>
            </a:extLst>
          </p:cNvPr>
          <p:cNvSpPr>
            <a:spLocks noChangeArrowheads="1"/>
          </p:cNvSpPr>
          <p:nvPr/>
        </p:nvSpPr>
        <p:spPr bwMode="auto">
          <a:xfrm rot="-2691843">
            <a:off x="4143375" y="3557588"/>
            <a:ext cx="930275" cy="914400"/>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37898" name="Rectangle 11">
            <a:extLst>
              <a:ext uri="{FF2B5EF4-FFF2-40B4-BE49-F238E27FC236}">
                <a16:creationId xmlns:a16="http://schemas.microsoft.com/office/drawing/2014/main" id="{15C8F226-79FC-4CC0-AC72-C09E760FC685}"/>
              </a:ext>
            </a:extLst>
          </p:cNvPr>
          <p:cNvSpPr>
            <a:spLocks noChangeArrowheads="1"/>
          </p:cNvSpPr>
          <p:nvPr/>
        </p:nvSpPr>
        <p:spPr bwMode="auto">
          <a:xfrm>
            <a:off x="6991350" y="2041525"/>
            <a:ext cx="1441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t>Animal Cell</a:t>
            </a:r>
          </a:p>
        </p:txBody>
      </p:sp>
      <p:sp>
        <p:nvSpPr>
          <p:cNvPr id="37899" name="Rectangle 12">
            <a:extLst>
              <a:ext uri="{FF2B5EF4-FFF2-40B4-BE49-F238E27FC236}">
                <a16:creationId xmlns:a16="http://schemas.microsoft.com/office/drawing/2014/main" id="{287504E2-E0E1-470C-9798-4F05A8B6E3A5}"/>
              </a:ext>
            </a:extLst>
          </p:cNvPr>
          <p:cNvSpPr>
            <a:spLocks noChangeArrowheads="1"/>
          </p:cNvSpPr>
          <p:nvPr/>
        </p:nvSpPr>
        <p:spPr bwMode="auto">
          <a:xfrm>
            <a:off x="6991350" y="3862388"/>
            <a:ext cx="12366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t>Plant Cell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DF5A1324-132E-4157-AFB3-77AE2C5B55F5}"/>
              </a:ext>
            </a:extLst>
          </p:cNvPr>
          <p:cNvSpPr>
            <a:spLocks noGrp="1" noChangeArrowheads="1"/>
          </p:cNvSpPr>
          <p:nvPr>
            <p:ph type="title"/>
          </p:nvPr>
        </p:nvSpPr>
        <p:spPr bwMode="auto">
          <a:xfrm>
            <a:off x="457200" y="384175"/>
            <a:ext cx="8229600"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Nucleus, continued</a:t>
            </a:r>
          </a:p>
        </p:txBody>
      </p:sp>
      <p:sp>
        <p:nvSpPr>
          <p:cNvPr id="4" name="Text Placeholder 3">
            <a:extLst>
              <a:ext uri="{FF2B5EF4-FFF2-40B4-BE49-F238E27FC236}">
                <a16:creationId xmlns:a16="http://schemas.microsoft.com/office/drawing/2014/main" id="{DA09DE82-0AB0-4CA8-A6C5-91737783E2D9}"/>
              </a:ext>
            </a:extLst>
          </p:cNvPr>
          <p:cNvSpPr>
            <a:spLocks noGrp="1"/>
          </p:cNvSpPr>
          <p:nvPr>
            <p:ph type="body" sz="quarter" idx="12"/>
          </p:nvPr>
        </p:nvSpPr>
        <p:spPr>
          <a:xfrm>
            <a:off x="452438" y="1069975"/>
            <a:ext cx="8229600" cy="2863850"/>
          </a:xfrm>
        </p:spPr>
        <p:txBody>
          <a:bodyPr/>
          <a:lstStyle/>
          <a:p>
            <a:pPr>
              <a:buFontTx/>
              <a:buChar char="•"/>
              <a:defRPr/>
            </a:pPr>
            <a:r>
              <a:rPr lang="en-US" altLang="en-US" dirty="0">
                <a:ea typeface="ヒラギノ角ゴ Pro W3" pitchFamily="-84" charset="-128"/>
              </a:rPr>
              <a:t>Nuclear envelope: a double-layered membrane barrier that protects the DNA</a:t>
            </a:r>
          </a:p>
          <a:p>
            <a:pPr>
              <a:buFontTx/>
              <a:buChar char="•"/>
              <a:defRPr/>
            </a:pPr>
            <a:r>
              <a:rPr lang="en-US" altLang="en-US" dirty="0">
                <a:ea typeface="ヒラギノ角ゴ Pro W3" pitchFamily="-84" charset="-128"/>
              </a:rPr>
              <a:t>Nuclear pores: tiny holes in the nuclear envelope that allow certain components to enter and leave the nucleus</a:t>
            </a:r>
          </a:p>
          <a:p>
            <a:pPr>
              <a:buFontTx/>
              <a:buChar char="•"/>
              <a:defRPr/>
            </a:pPr>
            <a:r>
              <a:rPr lang="en-US" altLang="en-US" dirty="0">
                <a:ea typeface="ヒラギノ角ゴ Pro W3" pitchFamily="-84" charset="-128"/>
              </a:rPr>
              <a:t>Chromatin: uncoiled DNA + proteins (the form DNA is in when it is not condensed into a chromosome)</a:t>
            </a:r>
          </a:p>
          <a:p>
            <a:pPr>
              <a:buFontTx/>
              <a:buChar char="•"/>
              <a:defRPr/>
            </a:pPr>
            <a:r>
              <a:rPr lang="en-US" altLang="en-US" dirty="0">
                <a:ea typeface="ヒラギノ角ゴ Pro W3" pitchFamily="-84" charset="-128"/>
              </a:rPr>
              <a:t>Nucleolus: a specific area in the nucleus where ribosome assembly initiates</a:t>
            </a:r>
          </a:p>
          <a:p>
            <a:pPr>
              <a:defRPr/>
            </a:pPr>
            <a:endParaRPr lang="en-US" dirty="0">
              <a:ea typeface="MS PGothic" panose="020B0600070205080204" pitchFamily="34" charset="-128"/>
            </a:endParaRPr>
          </a:p>
        </p:txBody>
      </p:sp>
      <p:pic>
        <p:nvPicPr>
          <p:cNvPr id="39940" name="Picture 5">
            <a:extLst>
              <a:ext uri="{FF2B5EF4-FFF2-40B4-BE49-F238E27FC236}">
                <a16:creationId xmlns:a16="http://schemas.microsoft.com/office/drawing/2014/main" id="{277AA2A8-FBC7-4021-A7AD-D3AF38F914F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29213" y="3933825"/>
            <a:ext cx="3789362"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6F4BD047-6C32-4D72-BBC1-1F94C98D3197}"/>
              </a:ext>
            </a:extLst>
          </p:cNvPr>
          <p:cNvSpPr>
            <a:spLocks noGrp="1"/>
          </p:cNvSpPr>
          <p:nvPr>
            <p:ph type="title"/>
          </p:nvPr>
        </p:nvSpPr>
        <p:spPr bwMode="auto">
          <a:xfrm>
            <a:off x="457200" y="384175"/>
            <a:ext cx="8229600"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a:t>Organelles That Build Proteins</a:t>
            </a:r>
          </a:p>
        </p:txBody>
      </p:sp>
      <p:pic>
        <p:nvPicPr>
          <p:cNvPr id="40963" name="Picture Placeholder 2">
            <a:extLst>
              <a:ext uri="{FF2B5EF4-FFF2-40B4-BE49-F238E27FC236}">
                <a16:creationId xmlns:a16="http://schemas.microsoft.com/office/drawing/2014/main" id="{DC0FC37A-D0A8-4824-BB6C-1F487EB496BB}"/>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a:stretch>
            <a:fillRect/>
          </a:stretch>
        </p:blipFill>
        <p:spPr bwMode="auto">
          <a:xfrm>
            <a:off x="461963" y="2293938"/>
            <a:ext cx="8210550" cy="3540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11">
            <a:extLst>
              <a:ext uri="{FF2B5EF4-FFF2-40B4-BE49-F238E27FC236}">
                <a16:creationId xmlns:a16="http://schemas.microsoft.com/office/drawing/2014/main" id="{B75FA550-CA16-45BE-B52E-249D99F24429}"/>
              </a:ext>
            </a:extLst>
          </p:cNvPr>
          <p:cNvSpPr>
            <a:spLocks noChangeArrowheads="1"/>
          </p:cNvSpPr>
          <p:nvPr/>
        </p:nvSpPr>
        <p:spPr bwMode="auto">
          <a:xfrm>
            <a:off x="542925" y="2041525"/>
            <a:ext cx="9826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Nucleus</a:t>
            </a:r>
          </a:p>
        </p:txBody>
      </p:sp>
      <p:sp>
        <p:nvSpPr>
          <p:cNvPr id="40965" name="Rectangle 11">
            <a:extLst>
              <a:ext uri="{FF2B5EF4-FFF2-40B4-BE49-F238E27FC236}">
                <a16:creationId xmlns:a16="http://schemas.microsoft.com/office/drawing/2014/main" id="{D368C7F2-BB07-4E44-A92B-D0F3CCEB4225}"/>
              </a:ext>
            </a:extLst>
          </p:cNvPr>
          <p:cNvSpPr>
            <a:spLocks noChangeArrowheads="1"/>
          </p:cNvSpPr>
          <p:nvPr/>
        </p:nvSpPr>
        <p:spPr bwMode="auto">
          <a:xfrm>
            <a:off x="1454150" y="1555750"/>
            <a:ext cx="164941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Rough endoplasmic reticulum</a:t>
            </a:r>
          </a:p>
        </p:txBody>
      </p:sp>
      <p:sp>
        <p:nvSpPr>
          <p:cNvPr id="40966" name="Rectangle 11">
            <a:extLst>
              <a:ext uri="{FF2B5EF4-FFF2-40B4-BE49-F238E27FC236}">
                <a16:creationId xmlns:a16="http://schemas.microsoft.com/office/drawing/2014/main" id="{7FF737FA-E381-4F28-8755-7F48163130A6}"/>
              </a:ext>
            </a:extLst>
          </p:cNvPr>
          <p:cNvSpPr>
            <a:spLocks noChangeArrowheads="1"/>
          </p:cNvSpPr>
          <p:nvPr/>
        </p:nvSpPr>
        <p:spPr bwMode="auto">
          <a:xfrm>
            <a:off x="2824163" y="2079625"/>
            <a:ext cx="1176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Ribosome</a:t>
            </a:r>
          </a:p>
        </p:txBody>
      </p:sp>
      <p:sp>
        <p:nvSpPr>
          <p:cNvPr id="40967" name="Rectangle 11">
            <a:extLst>
              <a:ext uri="{FF2B5EF4-FFF2-40B4-BE49-F238E27FC236}">
                <a16:creationId xmlns:a16="http://schemas.microsoft.com/office/drawing/2014/main" id="{6E140297-4A5B-4ACF-ACF3-3292892547B6}"/>
              </a:ext>
            </a:extLst>
          </p:cNvPr>
          <p:cNvSpPr>
            <a:spLocks noChangeArrowheads="1"/>
          </p:cNvSpPr>
          <p:nvPr/>
        </p:nvSpPr>
        <p:spPr bwMode="auto">
          <a:xfrm>
            <a:off x="7689850" y="3044825"/>
            <a:ext cx="892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Protein</a:t>
            </a:r>
          </a:p>
        </p:txBody>
      </p:sp>
      <p:sp>
        <p:nvSpPr>
          <p:cNvPr id="40968" name="Rectangle 11">
            <a:extLst>
              <a:ext uri="{FF2B5EF4-FFF2-40B4-BE49-F238E27FC236}">
                <a16:creationId xmlns:a16="http://schemas.microsoft.com/office/drawing/2014/main" id="{BF70FD30-4895-4D2F-B612-3B2362BDE82B}"/>
              </a:ext>
            </a:extLst>
          </p:cNvPr>
          <p:cNvSpPr>
            <a:spLocks noChangeArrowheads="1"/>
          </p:cNvSpPr>
          <p:nvPr/>
        </p:nvSpPr>
        <p:spPr bwMode="auto">
          <a:xfrm>
            <a:off x="2773363" y="5735638"/>
            <a:ext cx="14605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Smooth endoplasmic reticulum</a:t>
            </a:r>
          </a:p>
        </p:txBody>
      </p:sp>
      <p:sp>
        <p:nvSpPr>
          <p:cNvPr id="40969" name="Rectangle 11">
            <a:extLst>
              <a:ext uri="{FF2B5EF4-FFF2-40B4-BE49-F238E27FC236}">
                <a16:creationId xmlns:a16="http://schemas.microsoft.com/office/drawing/2014/main" id="{5F1B789E-F059-4514-9901-5D73D007D66B}"/>
              </a:ext>
            </a:extLst>
          </p:cNvPr>
          <p:cNvSpPr>
            <a:spLocks noChangeArrowheads="1"/>
          </p:cNvSpPr>
          <p:nvPr/>
        </p:nvSpPr>
        <p:spPr bwMode="auto">
          <a:xfrm>
            <a:off x="3617913" y="3054350"/>
            <a:ext cx="12334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Cytoplasm</a:t>
            </a:r>
          </a:p>
        </p:txBody>
      </p:sp>
      <p:sp>
        <p:nvSpPr>
          <p:cNvPr id="40970" name="Rectangle 11">
            <a:extLst>
              <a:ext uri="{FF2B5EF4-FFF2-40B4-BE49-F238E27FC236}">
                <a16:creationId xmlns:a16="http://schemas.microsoft.com/office/drawing/2014/main" id="{7C1E6946-660E-4B27-AB95-B42DF9EA4249}"/>
              </a:ext>
            </a:extLst>
          </p:cNvPr>
          <p:cNvSpPr>
            <a:spLocks noChangeArrowheads="1"/>
          </p:cNvSpPr>
          <p:nvPr/>
        </p:nvSpPr>
        <p:spPr bwMode="auto">
          <a:xfrm>
            <a:off x="6119813" y="2255838"/>
            <a:ext cx="17097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Cell membrane</a:t>
            </a:r>
          </a:p>
        </p:txBody>
      </p:sp>
      <p:sp>
        <p:nvSpPr>
          <p:cNvPr id="40971" name="Rectangle 11">
            <a:extLst>
              <a:ext uri="{FF2B5EF4-FFF2-40B4-BE49-F238E27FC236}">
                <a16:creationId xmlns:a16="http://schemas.microsoft.com/office/drawing/2014/main" id="{B8147CE5-C7ED-47E8-A7EB-002E1381AC05}"/>
              </a:ext>
            </a:extLst>
          </p:cNvPr>
          <p:cNvSpPr>
            <a:spLocks noChangeArrowheads="1"/>
          </p:cNvSpPr>
          <p:nvPr/>
        </p:nvSpPr>
        <p:spPr bwMode="auto">
          <a:xfrm>
            <a:off x="4456113" y="5735638"/>
            <a:ext cx="8937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Vesicle</a:t>
            </a:r>
          </a:p>
        </p:txBody>
      </p:sp>
      <p:sp>
        <p:nvSpPr>
          <p:cNvPr id="40972" name="Rectangle 11">
            <a:extLst>
              <a:ext uri="{FF2B5EF4-FFF2-40B4-BE49-F238E27FC236}">
                <a16:creationId xmlns:a16="http://schemas.microsoft.com/office/drawing/2014/main" id="{5B9390F3-0697-4A9C-AE93-518854258DC7}"/>
              </a:ext>
            </a:extLst>
          </p:cNvPr>
          <p:cNvSpPr>
            <a:spLocks noChangeArrowheads="1"/>
          </p:cNvSpPr>
          <p:nvPr/>
        </p:nvSpPr>
        <p:spPr bwMode="auto">
          <a:xfrm>
            <a:off x="6005513" y="5735638"/>
            <a:ext cx="11858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Golgi apparatus</a:t>
            </a:r>
          </a:p>
        </p:txBody>
      </p:sp>
      <p:cxnSp>
        <p:nvCxnSpPr>
          <p:cNvPr id="52" name="Straight Arrow Connector 51">
            <a:extLst>
              <a:ext uri="{FF2B5EF4-FFF2-40B4-BE49-F238E27FC236}">
                <a16:creationId xmlns:a16="http://schemas.microsoft.com/office/drawing/2014/main" id="{E907FC65-6B15-43A4-89D4-9548B313D748}"/>
              </a:ext>
            </a:extLst>
          </p:cNvPr>
          <p:cNvCxnSpPr/>
          <p:nvPr/>
        </p:nvCxnSpPr>
        <p:spPr>
          <a:xfrm>
            <a:off x="820738" y="2379663"/>
            <a:ext cx="0" cy="1298575"/>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33086E19-9F3D-4B85-984B-92A9F5B38A63}"/>
              </a:ext>
            </a:extLst>
          </p:cNvPr>
          <p:cNvCxnSpPr/>
          <p:nvPr/>
        </p:nvCxnSpPr>
        <p:spPr>
          <a:xfrm>
            <a:off x="1919288" y="2393950"/>
            <a:ext cx="0" cy="1627188"/>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811E3E63-B2B5-43A3-9767-B71299ECEE09}"/>
              </a:ext>
            </a:extLst>
          </p:cNvPr>
          <p:cNvCxnSpPr/>
          <p:nvPr/>
        </p:nvCxnSpPr>
        <p:spPr>
          <a:xfrm flipH="1">
            <a:off x="2182813" y="2393950"/>
            <a:ext cx="1014412" cy="1149350"/>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3E17B493-04B2-43FF-96F1-124E42F31D21}"/>
              </a:ext>
            </a:extLst>
          </p:cNvPr>
          <p:cNvCxnSpPr/>
          <p:nvPr/>
        </p:nvCxnSpPr>
        <p:spPr>
          <a:xfrm flipH="1">
            <a:off x="6510338" y="2547938"/>
            <a:ext cx="400050" cy="506412"/>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6CCD735F-8F2A-4194-8945-FA39E0831AC4}"/>
              </a:ext>
            </a:extLst>
          </p:cNvPr>
          <p:cNvCxnSpPr/>
          <p:nvPr/>
        </p:nvCxnSpPr>
        <p:spPr>
          <a:xfrm>
            <a:off x="8085138" y="3349625"/>
            <a:ext cx="130175" cy="328613"/>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6361EE61-A2DC-4518-8342-5110EEF11FDF}"/>
              </a:ext>
            </a:extLst>
          </p:cNvPr>
          <p:cNvCxnSpPr/>
          <p:nvPr/>
        </p:nvCxnSpPr>
        <p:spPr>
          <a:xfrm flipV="1">
            <a:off x="3319463" y="5284788"/>
            <a:ext cx="0" cy="460375"/>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970A12F6-4A88-49C2-A734-A472E152E3D4}"/>
              </a:ext>
            </a:extLst>
          </p:cNvPr>
          <p:cNvCxnSpPr/>
          <p:nvPr/>
        </p:nvCxnSpPr>
        <p:spPr>
          <a:xfrm flipH="1" flipV="1">
            <a:off x="3994150" y="4724400"/>
            <a:ext cx="800100" cy="1030288"/>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74EBD4B8-3293-4D11-B18F-D6D1AA644798}"/>
              </a:ext>
            </a:extLst>
          </p:cNvPr>
          <p:cNvCxnSpPr/>
          <p:nvPr/>
        </p:nvCxnSpPr>
        <p:spPr>
          <a:xfrm flipH="1" flipV="1">
            <a:off x="6172200" y="5226050"/>
            <a:ext cx="90488" cy="528638"/>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9D967E19-A6D7-4F71-857F-86B4E5A0C4D4}"/>
              </a:ext>
            </a:extLst>
          </p:cNvPr>
          <p:cNvSpPr>
            <a:spLocks noGrp="1"/>
          </p:cNvSpPr>
          <p:nvPr>
            <p:ph type="title"/>
          </p:nvPr>
        </p:nvSpPr>
        <p:spPr bwMode="auto">
          <a:xfrm>
            <a:off x="457200" y="384175"/>
            <a:ext cx="8229600"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a:t>Organelles That Build Proteins</a:t>
            </a:r>
          </a:p>
        </p:txBody>
      </p:sp>
      <p:pic>
        <p:nvPicPr>
          <p:cNvPr id="43011" name="Picture Placeholder 1">
            <a:extLst>
              <a:ext uri="{FF2B5EF4-FFF2-40B4-BE49-F238E27FC236}">
                <a16:creationId xmlns:a16="http://schemas.microsoft.com/office/drawing/2014/main" id="{4C8C5EEB-A531-4A7B-B77D-FE74A7727A0C}"/>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a:stretch>
            <a:fillRect/>
          </a:stretch>
        </p:blipFill>
        <p:spPr bwMode="auto">
          <a:xfrm>
            <a:off x="388938" y="1008063"/>
            <a:ext cx="7737475" cy="5524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9">
            <a:extLst>
              <a:ext uri="{FF2B5EF4-FFF2-40B4-BE49-F238E27FC236}">
                <a16:creationId xmlns:a16="http://schemas.microsoft.com/office/drawing/2014/main" id="{3A06640D-2C9A-427D-B2F8-8A67263AC830}"/>
              </a:ext>
            </a:extLst>
          </p:cNvPr>
          <p:cNvSpPr txBox="1">
            <a:spLocks noChangeArrowheads="1"/>
          </p:cNvSpPr>
          <p:nvPr/>
        </p:nvSpPr>
        <p:spPr bwMode="auto">
          <a:xfrm>
            <a:off x="3384550" y="1192213"/>
            <a:ext cx="2802908" cy="646331"/>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eaLnBrk="1" hangingPunct="1">
              <a:spcBef>
                <a:spcPct val="50000"/>
              </a:spcBef>
              <a:defRPr/>
            </a:pPr>
            <a:r>
              <a:rPr lang="en-US" dirty="0">
                <a:solidFill>
                  <a:srgbClr val="000000"/>
                </a:solidFill>
                <a:ea typeface="ヒラギノ角ゴ Pro W3" charset="-128"/>
                <a:cs typeface="Arial" pitchFamily="34" charset="0"/>
              </a:rPr>
              <a:t>1. Proteins are assembled on ribosomes.</a:t>
            </a:r>
          </a:p>
        </p:txBody>
      </p:sp>
      <p:sp>
        <p:nvSpPr>
          <p:cNvPr id="7" name="Text Box 29">
            <a:extLst>
              <a:ext uri="{FF2B5EF4-FFF2-40B4-BE49-F238E27FC236}">
                <a16:creationId xmlns:a16="http://schemas.microsoft.com/office/drawing/2014/main" id="{98B7BAEF-45C1-470B-852E-413271D866B4}"/>
              </a:ext>
            </a:extLst>
          </p:cNvPr>
          <p:cNvSpPr txBox="1">
            <a:spLocks noChangeArrowheads="1"/>
          </p:cNvSpPr>
          <p:nvPr/>
        </p:nvSpPr>
        <p:spPr bwMode="auto">
          <a:xfrm>
            <a:off x="4657902" y="2185116"/>
            <a:ext cx="3059112" cy="92333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eaLnBrk="1" hangingPunct="1">
              <a:spcBef>
                <a:spcPct val="50000"/>
              </a:spcBef>
              <a:defRPr/>
            </a:pPr>
            <a:r>
              <a:rPr lang="en-US" dirty="0">
                <a:solidFill>
                  <a:srgbClr val="000000"/>
                </a:solidFill>
                <a:ea typeface="ヒラギノ角ゴ Pro W3" charset="-128"/>
                <a:cs typeface="Arial" pitchFamily="34" charset="0"/>
              </a:rPr>
              <a:t>2. Some proteins complete their assembly on the rough endoplasmic reticulum.</a:t>
            </a:r>
          </a:p>
        </p:txBody>
      </p:sp>
      <p:sp>
        <p:nvSpPr>
          <p:cNvPr id="8" name="Text Box 29">
            <a:extLst>
              <a:ext uri="{FF2B5EF4-FFF2-40B4-BE49-F238E27FC236}">
                <a16:creationId xmlns:a16="http://schemas.microsoft.com/office/drawing/2014/main" id="{479E22B2-BDFC-468E-ADF4-9B5B3F25324F}"/>
              </a:ext>
            </a:extLst>
          </p:cNvPr>
          <p:cNvSpPr txBox="1">
            <a:spLocks noChangeArrowheads="1"/>
          </p:cNvSpPr>
          <p:nvPr/>
        </p:nvSpPr>
        <p:spPr bwMode="auto">
          <a:xfrm>
            <a:off x="5734050" y="3185061"/>
            <a:ext cx="2662466" cy="91598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eaLnBrk="1" hangingPunct="1">
              <a:spcBef>
                <a:spcPct val="50000"/>
              </a:spcBef>
              <a:defRPr/>
            </a:pPr>
            <a:r>
              <a:rPr lang="en-US" dirty="0">
                <a:solidFill>
                  <a:srgbClr val="000000"/>
                </a:solidFill>
                <a:ea typeface="ヒラギノ角ゴ Pro W3" charset="-128"/>
                <a:cs typeface="Arial" pitchFamily="34" charset="0"/>
              </a:rPr>
              <a:t>3. Proteins are carried to the Golgi apparatus in vesicles.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Placeholder 1">
            <a:extLst>
              <a:ext uri="{FF2B5EF4-FFF2-40B4-BE49-F238E27FC236}">
                <a16:creationId xmlns:a16="http://schemas.microsoft.com/office/drawing/2014/main" id="{2723A273-32DC-49BC-AB2C-BBFB2462B83E}"/>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a:stretch>
            <a:fillRect/>
          </a:stretch>
        </p:blipFill>
        <p:spPr bwMode="auto">
          <a:xfrm>
            <a:off x="409575" y="954088"/>
            <a:ext cx="8335963" cy="5494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itle 1">
            <a:extLst>
              <a:ext uri="{FF2B5EF4-FFF2-40B4-BE49-F238E27FC236}">
                <a16:creationId xmlns:a16="http://schemas.microsoft.com/office/drawing/2014/main" id="{89AD255A-4927-4DF4-89D6-6212CE7680B2}"/>
              </a:ext>
            </a:extLst>
          </p:cNvPr>
          <p:cNvSpPr>
            <a:spLocks noGrp="1"/>
          </p:cNvSpPr>
          <p:nvPr>
            <p:ph type="title"/>
          </p:nvPr>
        </p:nvSpPr>
        <p:spPr bwMode="auto">
          <a:xfrm>
            <a:off x="457200" y="336550"/>
            <a:ext cx="8229600" cy="438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a:t>Organelles That Build Proteins</a:t>
            </a:r>
          </a:p>
        </p:txBody>
      </p:sp>
      <p:sp>
        <p:nvSpPr>
          <p:cNvPr id="7" name="Text Box 29">
            <a:extLst>
              <a:ext uri="{FF2B5EF4-FFF2-40B4-BE49-F238E27FC236}">
                <a16:creationId xmlns:a16="http://schemas.microsoft.com/office/drawing/2014/main" id="{D9819A42-2E94-4F65-AA18-A96494F59711}"/>
              </a:ext>
            </a:extLst>
          </p:cNvPr>
          <p:cNvSpPr txBox="1">
            <a:spLocks noChangeArrowheads="1"/>
          </p:cNvSpPr>
          <p:nvPr/>
        </p:nvSpPr>
        <p:spPr bwMode="auto">
          <a:xfrm>
            <a:off x="711200" y="1992313"/>
            <a:ext cx="2668588" cy="915987"/>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sz="2400">
                <a:solidFill>
                  <a:schemeClr val="tx1"/>
                </a:solidFill>
                <a:latin typeface="Arial" pitchFamily="34" charset="0"/>
                <a:cs typeface="Arial" pitchFamily="34" charset="0"/>
              </a:defRPr>
            </a:lvl1pPr>
            <a:lvl2pPr marL="37931725" indent="-37474525"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0"/>
              </a:spcBef>
              <a:spcAft>
                <a:spcPct val="0"/>
              </a:spcAft>
              <a:defRPr sz="2400">
                <a:solidFill>
                  <a:schemeClr val="tx1"/>
                </a:solidFill>
                <a:latin typeface="Arial" pitchFamily="34" charset="0"/>
                <a:cs typeface="Arial" pitchFamily="34" charset="0"/>
              </a:defRPr>
            </a:lvl6pPr>
            <a:lvl7pPr marL="914400" eaLnBrk="0" fontAlgn="base" hangingPunct="0">
              <a:spcBef>
                <a:spcPct val="0"/>
              </a:spcBef>
              <a:spcAft>
                <a:spcPct val="0"/>
              </a:spcAft>
              <a:defRPr sz="2400">
                <a:solidFill>
                  <a:schemeClr val="tx1"/>
                </a:solidFill>
                <a:latin typeface="Arial" pitchFamily="34" charset="0"/>
                <a:cs typeface="Arial" pitchFamily="34" charset="0"/>
              </a:defRPr>
            </a:lvl7pPr>
            <a:lvl8pPr marL="1371600" eaLnBrk="0" fontAlgn="base" hangingPunct="0">
              <a:spcBef>
                <a:spcPct val="0"/>
              </a:spcBef>
              <a:spcAft>
                <a:spcPct val="0"/>
              </a:spcAft>
              <a:defRPr sz="2400">
                <a:solidFill>
                  <a:schemeClr val="tx1"/>
                </a:solidFill>
                <a:latin typeface="Arial" pitchFamily="34" charset="0"/>
                <a:cs typeface="Arial" pitchFamily="34" charset="0"/>
              </a:defRPr>
            </a:lvl8pPr>
            <a:lvl9pPr marL="18288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spcBef>
                <a:spcPct val="50000"/>
              </a:spcBef>
              <a:defRPr/>
            </a:pPr>
            <a:r>
              <a:rPr lang="en-US" sz="1800" dirty="0">
                <a:solidFill>
                  <a:srgbClr val="000000"/>
                </a:solidFill>
                <a:ea typeface="ヒラギノ角ゴ Pro W3" charset="-128"/>
              </a:rPr>
              <a:t>4. The Golgi apparatus sorts and packages proteins.</a:t>
            </a:r>
          </a:p>
        </p:txBody>
      </p:sp>
      <p:sp>
        <p:nvSpPr>
          <p:cNvPr id="8" name="Text Box 29">
            <a:extLst>
              <a:ext uri="{FF2B5EF4-FFF2-40B4-BE49-F238E27FC236}">
                <a16:creationId xmlns:a16="http://schemas.microsoft.com/office/drawing/2014/main" id="{2EC70969-C84E-4AA6-A3DA-ACB186305F6B}"/>
              </a:ext>
            </a:extLst>
          </p:cNvPr>
          <p:cNvSpPr txBox="1">
            <a:spLocks noChangeArrowheads="1"/>
          </p:cNvSpPr>
          <p:nvPr/>
        </p:nvSpPr>
        <p:spPr bwMode="auto">
          <a:xfrm>
            <a:off x="6005513" y="1344613"/>
            <a:ext cx="2668587" cy="646331"/>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sz="2400">
                <a:solidFill>
                  <a:schemeClr val="tx1"/>
                </a:solidFill>
                <a:latin typeface="Arial" pitchFamily="34" charset="0"/>
                <a:cs typeface="Arial" pitchFamily="34" charset="0"/>
              </a:defRPr>
            </a:lvl1pPr>
            <a:lvl2pPr marL="37931725" indent="-37474525"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0"/>
              </a:spcBef>
              <a:spcAft>
                <a:spcPct val="0"/>
              </a:spcAft>
              <a:defRPr sz="2400">
                <a:solidFill>
                  <a:schemeClr val="tx1"/>
                </a:solidFill>
                <a:latin typeface="Arial" pitchFamily="34" charset="0"/>
                <a:cs typeface="Arial" pitchFamily="34" charset="0"/>
              </a:defRPr>
            </a:lvl6pPr>
            <a:lvl7pPr marL="914400" eaLnBrk="0" fontAlgn="base" hangingPunct="0">
              <a:spcBef>
                <a:spcPct val="0"/>
              </a:spcBef>
              <a:spcAft>
                <a:spcPct val="0"/>
              </a:spcAft>
              <a:defRPr sz="2400">
                <a:solidFill>
                  <a:schemeClr val="tx1"/>
                </a:solidFill>
                <a:latin typeface="Arial" pitchFamily="34" charset="0"/>
                <a:cs typeface="Arial" pitchFamily="34" charset="0"/>
              </a:defRPr>
            </a:lvl7pPr>
            <a:lvl8pPr marL="1371600" eaLnBrk="0" fontAlgn="base" hangingPunct="0">
              <a:spcBef>
                <a:spcPct val="0"/>
              </a:spcBef>
              <a:spcAft>
                <a:spcPct val="0"/>
              </a:spcAft>
              <a:defRPr sz="2400">
                <a:solidFill>
                  <a:schemeClr val="tx1"/>
                </a:solidFill>
                <a:latin typeface="Arial" pitchFamily="34" charset="0"/>
                <a:cs typeface="Arial" pitchFamily="34" charset="0"/>
              </a:defRPr>
            </a:lvl8pPr>
            <a:lvl9pPr marL="18288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spcBef>
                <a:spcPct val="50000"/>
              </a:spcBef>
              <a:defRPr/>
            </a:pPr>
            <a:r>
              <a:rPr lang="en-US" sz="1800" dirty="0">
                <a:solidFill>
                  <a:srgbClr val="000000"/>
                </a:solidFill>
                <a:ea typeface="ヒラギノ角ゴ Pro W3" charset="-128"/>
              </a:rPr>
              <a:t>5. Vesicles are shipped to their final destination.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C6582D57-1C29-4B64-8A5E-9D33F48C131E}"/>
              </a:ext>
            </a:extLst>
          </p:cNvPr>
          <p:cNvSpPr>
            <a:spLocks noGrp="1"/>
          </p:cNvSpPr>
          <p:nvPr>
            <p:ph type="title"/>
          </p:nvPr>
        </p:nvSpPr>
        <p:spPr bwMode="auto">
          <a:xfrm>
            <a:off x="457200" y="549275"/>
            <a:ext cx="8229600" cy="547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a:t>Learning Objectives</a:t>
            </a:r>
          </a:p>
        </p:txBody>
      </p:sp>
      <p:sp>
        <p:nvSpPr>
          <p:cNvPr id="2" name="Text Placeholder 1">
            <a:extLst>
              <a:ext uri="{FF2B5EF4-FFF2-40B4-BE49-F238E27FC236}">
                <a16:creationId xmlns:a16="http://schemas.microsoft.com/office/drawing/2014/main" id="{6E2100EF-B07F-4E04-ADC5-670070676B59}"/>
              </a:ext>
            </a:extLst>
          </p:cNvPr>
          <p:cNvSpPr>
            <a:spLocks noGrp="1"/>
          </p:cNvSpPr>
          <p:nvPr>
            <p:ph type="body" sz="quarter" idx="10"/>
          </p:nvPr>
        </p:nvSpPr>
        <p:spPr bwMode="auto">
          <a:xfrm>
            <a:off x="457200" y="1189038"/>
            <a:ext cx="8229600" cy="1952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buClr>
                <a:srgbClr val="A6A6A6"/>
              </a:buClr>
            </a:pPr>
            <a:r>
              <a:rPr lang="en-US" altLang="en-US"/>
              <a:t>Explain the main points of the cell theory.</a:t>
            </a:r>
          </a:p>
          <a:p>
            <a:pPr eaLnBrk="1" hangingPunct="1">
              <a:buClr>
                <a:srgbClr val="A6A6A6"/>
              </a:buClr>
            </a:pPr>
            <a:r>
              <a:rPr lang="en-US" altLang="en-US"/>
              <a:t>Explain how microscopes work.</a:t>
            </a:r>
          </a:p>
          <a:p>
            <a:pPr eaLnBrk="1" hangingPunct="1">
              <a:buClr>
                <a:srgbClr val="A6A6A6"/>
              </a:buClr>
            </a:pPr>
            <a:r>
              <a:rPr lang="en-US" altLang="en-US"/>
              <a:t>Compare prokaryotic and eukaryotic cells.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2174FA-B0EB-4CCA-8ADB-D5F6C5B9EA6A}"/>
              </a:ext>
            </a:extLst>
          </p:cNvPr>
          <p:cNvSpPr>
            <a:spLocks noGrp="1"/>
          </p:cNvSpPr>
          <p:nvPr>
            <p:ph sz="half" idx="1"/>
          </p:nvPr>
        </p:nvSpPr>
        <p:spPr>
          <a:xfrm>
            <a:off x="0" y="990600"/>
            <a:ext cx="5334000" cy="5867400"/>
          </a:xfrm>
        </p:spPr>
        <p:txBody>
          <a:bodyPr rtlCol="0">
            <a:normAutofit fontScale="92500" lnSpcReduction="10000"/>
          </a:bodyPr>
          <a:lstStyle/>
          <a:p>
            <a:pPr marL="708660" indent="-571500" eaLnBrk="1" fontAlgn="auto" hangingPunct="1">
              <a:spcAft>
                <a:spcPts val="0"/>
              </a:spcAft>
              <a:buFont typeface="+mj-lt"/>
              <a:buAutoNum type="romanUcPeriod" startAt="2"/>
              <a:defRPr/>
            </a:pPr>
            <a:r>
              <a:rPr lang="en-US" b="1" dirty="0" err="1">
                <a:latin typeface="+mj-lt"/>
              </a:rPr>
              <a:t>Ribosomes</a:t>
            </a:r>
            <a:endParaRPr lang="en-US" b="1" dirty="0">
              <a:latin typeface="+mj-lt"/>
            </a:endParaRPr>
          </a:p>
          <a:p>
            <a:pPr marL="1028700" lvl="1" indent="-571500" eaLnBrk="1" fontAlgn="auto" hangingPunct="1">
              <a:spcAft>
                <a:spcPts val="0"/>
              </a:spcAft>
              <a:defRPr/>
            </a:pPr>
            <a:r>
              <a:rPr lang="en-US" dirty="0">
                <a:latin typeface="+mj-lt"/>
              </a:rPr>
              <a:t>Prokaryotic &amp; Eukaryotic</a:t>
            </a:r>
          </a:p>
          <a:p>
            <a:pPr marL="1028700" lvl="1" indent="-571500" eaLnBrk="1" fontAlgn="auto" hangingPunct="1">
              <a:spcAft>
                <a:spcPts val="0"/>
              </a:spcAft>
              <a:defRPr/>
            </a:pPr>
            <a:r>
              <a:rPr lang="en-US" dirty="0">
                <a:latin typeface="+mj-lt"/>
              </a:rPr>
              <a:t>can be “free” (floating  in cytoplasm) or attached to ER</a:t>
            </a:r>
          </a:p>
          <a:p>
            <a:pPr marL="1028700" lvl="1" indent="-571500" eaLnBrk="1" fontAlgn="auto" hangingPunct="1">
              <a:spcAft>
                <a:spcPts val="0"/>
              </a:spcAft>
              <a:defRPr/>
            </a:pPr>
            <a:r>
              <a:rPr lang="en-US" dirty="0">
                <a:latin typeface="+mj-lt"/>
              </a:rPr>
              <a:t>They make proteins</a:t>
            </a:r>
          </a:p>
          <a:p>
            <a:pPr marL="708660" indent="-571500" eaLnBrk="1" fontAlgn="auto" hangingPunct="1">
              <a:spcAft>
                <a:spcPts val="0"/>
              </a:spcAft>
              <a:buFont typeface="+mj-lt"/>
              <a:buAutoNum type="romanUcPeriod" startAt="2"/>
              <a:defRPr/>
            </a:pPr>
            <a:r>
              <a:rPr lang="en-US" b="1" dirty="0">
                <a:latin typeface="+mj-lt"/>
              </a:rPr>
              <a:t>Endoplasmic Reticulum (E.R.)</a:t>
            </a:r>
          </a:p>
          <a:p>
            <a:pPr marL="1028700" lvl="1" indent="-571500" eaLnBrk="1" fontAlgn="auto" hangingPunct="1">
              <a:spcAft>
                <a:spcPts val="0"/>
              </a:spcAft>
              <a:defRPr/>
            </a:pPr>
            <a:r>
              <a:rPr lang="en-US" dirty="0">
                <a:latin typeface="+mj-lt"/>
              </a:rPr>
              <a:t>Location: Eukaryotic only</a:t>
            </a:r>
          </a:p>
          <a:p>
            <a:pPr marL="1028700" lvl="1" indent="-571500" eaLnBrk="1" fontAlgn="auto" hangingPunct="1">
              <a:spcAft>
                <a:spcPts val="0"/>
              </a:spcAft>
              <a:defRPr/>
            </a:pPr>
            <a:r>
              <a:rPr lang="en-US" u="sng" dirty="0">
                <a:latin typeface="+mj-lt"/>
              </a:rPr>
              <a:t>Rough ER</a:t>
            </a:r>
          </a:p>
          <a:p>
            <a:pPr marL="1428750" lvl="2" indent="-571500" eaLnBrk="1" fontAlgn="auto" hangingPunct="1">
              <a:spcAft>
                <a:spcPts val="0"/>
              </a:spcAft>
              <a:defRPr/>
            </a:pPr>
            <a:r>
              <a:rPr lang="en-US" dirty="0">
                <a:latin typeface="+mj-lt"/>
              </a:rPr>
              <a:t>Network of tubes; ribosomes sprinkled on surface</a:t>
            </a:r>
          </a:p>
          <a:p>
            <a:pPr marL="1428750" lvl="2" indent="-571500" eaLnBrk="1" fontAlgn="auto" hangingPunct="1">
              <a:spcAft>
                <a:spcPts val="0"/>
              </a:spcAft>
              <a:defRPr/>
            </a:pPr>
            <a:r>
              <a:rPr lang="en-US" dirty="0">
                <a:latin typeface="+mj-lt"/>
              </a:rPr>
              <a:t>Move proteins made by attached ribosomes into the </a:t>
            </a:r>
            <a:r>
              <a:rPr lang="en-US" dirty="0" err="1">
                <a:latin typeface="+mj-lt"/>
              </a:rPr>
              <a:t>ER</a:t>
            </a:r>
            <a:r>
              <a:rPr lang="en-US" dirty="0" err="1">
                <a:solidFill>
                  <a:schemeClr val="bg1"/>
                </a:solidFill>
                <a:latin typeface="+mj-lt"/>
              </a:rPr>
              <a:t>into</a:t>
            </a:r>
            <a:r>
              <a:rPr lang="en-US" dirty="0">
                <a:solidFill>
                  <a:schemeClr val="bg1"/>
                </a:solidFill>
                <a:latin typeface="+mj-lt"/>
              </a:rPr>
              <a:t> vesicles) </a:t>
            </a:r>
          </a:p>
          <a:p>
            <a:pPr marL="1028700" lvl="1" indent="-571500" eaLnBrk="1" fontAlgn="auto" hangingPunct="1">
              <a:spcAft>
                <a:spcPts val="0"/>
              </a:spcAft>
              <a:defRPr/>
            </a:pPr>
            <a:r>
              <a:rPr lang="en-US" u="sng" dirty="0">
                <a:latin typeface="+mj-lt"/>
              </a:rPr>
              <a:t>Smooth E.R. </a:t>
            </a:r>
            <a:endParaRPr lang="en-US" dirty="0">
              <a:latin typeface="+mj-lt"/>
            </a:endParaRPr>
          </a:p>
          <a:p>
            <a:pPr marL="1428750" lvl="2" indent="-571500" eaLnBrk="1" fontAlgn="auto" hangingPunct="1">
              <a:spcAft>
                <a:spcPts val="0"/>
              </a:spcAft>
              <a:defRPr/>
            </a:pPr>
            <a:r>
              <a:rPr lang="en-US" dirty="0">
                <a:latin typeface="+mj-lt"/>
              </a:rPr>
              <a:t>Smooth surface; network of tubes with no ribosomes attached</a:t>
            </a:r>
          </a:p>
          <a:p>
            <a:pPr marL="1428750" lvl="2" indent="-571500" eaLnBrk="1" fontAlgn="auto" hangingPunct="1">
              <a:spcAft>
                <a:spcPts val="0"/>
              </a:spcAft>
              <a:defRPr/>
            </a:pPr>
            <a:r>
              <a:rPr lang="en-US" dirty="0">
                <a:latin typeface="+mj-lt"/>
              </a:rPr>
              <a:t>Makes lipids &amp; breaks down toxins</a:t>
            </a:r>
          </a:p>
        </p:txBody>
      </p:sp>
      <p:pic>
        <p:nvPicPr>
          <p:cNvPr id="6" name="Content Placeholder 5" descr="er.jpg">
            <a:extLst>
              <a:ext uri="{FF2B5EF4-FFF2-40B4-BE49-F238E27FC236}">
                <a16:creationId xmlns:a16="http://schemas.microsoft.com/office/drawing/2014/main" id="{200F710F-48F4-4D64-A869-2E3F473A479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57800" y="3810000"/>
            <a:ext cx="4038600" cy="2647950"/>
          </a:xfrm>
        </p:spPr>
      </p:pic>
      <p:pic>
        <p:nvPicPr>
          <p:cNvPr id="7" name="Picture 6" descr="ribosomes.gif">
            <a:extLst>
              <a:ext uri="{FF2B5EF4-FFF2-40B4-BE49-F238E27FC236}">
                <a16:creationId xmlns:a16="http://schemas.microsoft.com/office/drawing/2014/main" id="{B804484C-AE2E-4819-867C-DB6CC9DE6A80}"/>
              </a:ext>
            </a:extLst>
          </p:cNvPr>
          <p:cNvPicPr>
            <a:picLocks noChangeAspect="1"/>
          </p:cNvPicPr>
          <p:nvPr/>
        </p:nvPicPr>
        <p:blipFill>
          <a:blip r:embed="rId3" cstate="print"/>
          <a:srcRect l="28000"/>
          <a:stretch>
            <a:fillRect/>
          </a:stretch>
        </p:blipFill>
        <p:spPr>
          <a:xfrm>
            <a:off x="6248400" y="1752600"/>
            <a:ext cx="2743200" cy="19748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mc:AlternateContent xmlns:mc="http://schemas.openxmlformats.org/markup-compatibility/2006">
        <mc:Choice xmlns:p14="http://schemas.microsoft.com/office/powerpoint/2010/main" Requires="p14">
          <p:contentPart p14:bwMode="auto" r:id="rId4">
            <p14:nvContentPartPr>
              <p14:cNvPr id="43010" name="Ink 2">
                <a:extLst>
                  <a:ext uri="{FF2B5EF4-FFF2-40B4-BE49-F238E27FC236}">
                    <a16:creationId xmlns:a16="http://schemas.microsoft.com/office/drawing/2014/main" id="{406153CF-DABC-4132-82B2-70256DDFC7FD}"/>
                  </a:ext>
                </a:extLst>
              </p14:cNvPr>
              <p14:cNvContentPartPr>
                <a14:cpLocks xmlns:a14="http://schemas.microsoft.com/office/drawing/2010/main" noRot="1" noChangeAspect="1" noEditPoints="1" noChangeArrowheads="1" noChangeShapeType="1"/>
              </p14:cNvContentPartPr>
              <p14:nvPr/>
            </p14:nvContentPartPr>
            <p14:xfrm>
              <a:off x="6456363" y="2424113"/>
              <a:ext cx="606425" cy="233362"/>
            </p14:xfrm>
          </p:contentPart>
        </mc:Choice>
        <mc:Fallback>
          <p:pic>
            <p:nvPicPr>
              <p:cNvPr id="43010" name="Ink 2">
                <a:extLst>
                  <a:ext uri="{FF2B5EF4-FFF2-40B4-BE49-F238E27FC236}">
                    <a16:creationId xmlns:a16="http://schemas.microsoft.com/office/drawing/2014/main" id="{406153CF-DABC-4132-82B2-70256DDFC7FD}"/>
                  </a:ext>
                </a:extLst>
              </p:cNvPr>
              <p:cNvPicPr>
                <a:picLocks noRot="1" noChangeAspect="1" noEditPoints="1" noChangeArrowheads="1" noChangeShapeType="1"/>
              </p:cNvPicPr>
              <p:nvPr/>
            </p:nvPicPr>
            <p:blipFill>
              <a:blip r:embed="rId5"/>
              <a:stretch>
                <a:fillRect/>
              </a:stretch>
            </p:blipFill>
            <p:spPr>
              <a:xfrm>
                <a:off x="6440518" y="2361504"/>
                <a:ext cx="637755" cy="358581"/>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3011" name="Ink 3">
                <a:extLst>
                  <a:ext uri="{FF2B5EF4-FFF2-40B4-BE49-F238E27FC236}">
                    <a16:creationId xmlns:a16="http://schemas.microsoft.com/office/drawing/2014/main" id="{A6E28CD9-5503-4D68-B6A4-C813FE69F5FF}"/>
                  </a:ext>
                </a:extLst>
              </p14:cNvPr>
              <p14:cNvContentPartPr>
                <a14:cpLocks xmlns:a14="http://schemas.microsoft.com/office/drawing/2010/main" noRot="1" noChangeAspect="1" noEditPoints="1" noChangeArrowheads="1" noChangeShapeType="1"/>
              </p14:cNvContentPartPr>
              <p14:nvPr/>
            </p14:nvContentPartPr>
            <p14:xfrm>
              <a:off x="6819900" y="2343150"/>
              <a:ext cx="174625" cy="60325"/>
            </p14:xfrm>
          </p:contentPart>
        </mc:Choice>
        <mc:Fallback>
          <p:pic>
            <p:nvPicPr>
              <p:cNvPr id="43011" name="Ink 3">
                <a:extLst>
                  <a:ext uri="{FF2B5EF4-FFF2-40B4-BE49-F238E27FC236}">
                    <a16:creationId xmlns:a16="http://schemas.microsoft.com/office/drawing/2014/main" id="{A6E28CD9-5503-4D68-B6A4-C813FE69F5FF}"/>
                  </a:ext>
                </a:extLst>
              </p:cNvPr>
              <p:cNvPicPr>
                <a:picLocks noRot="1" noChangeAspect="1" noEditPoints="1" noChangeArrowheads="1" noChangeShapeType="1"/>
              </p:cNvPicPr>
              <p:nvPr/>
            </p:nvPicPr>
            <p:blipFill>
              <a:blip r:embed="rId7"/>
              <a:stretch>
                <a:fillRect/>
              </a:stretch>
            </p:blipFill>
            <p:spPr>
              <a:xfrm>
                <a:off x="6803992" y="2280696"/>
                <a:ext cx="206079" cy="185233"/>
              </a:xfrm>
              <a:prstGeom prst="rect">
                <a:avLst/>
              </a:prstGeom>
            </p:spPr>
          </p:pic>
        </mc:Fallback>
      </mc:AlternateContent>
      <p:sp>
        <p:nvSpPr>
          <p:cNvPr id="10" name="Title 1">
            <a:extLst>
              <a:ext uri="{FF2B5EF4-FFF2-40B4-BE49-F238E27FC236}">
                <a16:creationId xmlns:a16="http://schemas.microsoft.com/office/drawing/2014/main" id="{23AFA35D-EEB7-45D4-9AD8-1C3D9A1989CE}"/>
              </a:ext>
            </a:extLst>
          </p:cNvPr>
          <p:cNvSpPr txBox="1">
            <a:spLocks/>
          </p:cNvSpPr>
          <p:nvPr/>
        </p:nvSpPr>
        <p:spPr bwMode="auto">
          <a:xfrm>
            <a:off x="457200" y="336550"/>
            <a:ext cx="8229600" cy="438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altLang="en-US" dirty="0">
                <a:solidFill>
                  <a:srgbClr val="0072BC"/>
                </a:solidFill>
              </a:rPr>
              <a:t>Organelles That Build Proteins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348D2A-16B6-4FD6-8CBA-7ADE8AEF6815}"/>
              </a:ext>
            </a:extLst>
          </p:cNvPr>
          <p:cNvSpPr>
            <a:spLocks noGrp="1"/>
          </p:cNvSpPr>
          <p:nvPr>
            <p:ph idx="1"/>
          </p:nvPr>
        </p:nvSpPr>
        <p:spPr>
          <a:xfrm>
            <a:off x="457200" y="1258888"/>
            <a:ext cx="8229600" cy="3048000"/>
          </a:xfrm>
        </p:spPr>
        <p:txBody>
          <a:bodyPr rtlCol="0">
            <a:normAutofit/>
          </a:bodyPr>
          <a:lstStyle/>
          <a:p>
            <a:pPr marL="708660" indent="-571500" eaLnBrk="1" fontAlgn="auto" hangingPunct="1">
              <a:spcAft>
                <a:spcPts val="0"/>
              </a:spcAft>
              <a:buFont typeface="+mj-lt"/>
              <a:buAutoNum type="romanUcPeriod" startAt="4"/>
              <a:defRPr/>
            </a:pPr>
            <a:r>
              <a:rPr lang="en-US" sz="2500" b="1" dirty="0">
                <a:latin typeface="+mj-lt"/>
              </a:rPr>
              <a:t>Golgi Apparatus –Packaging &amp; Distribution </a:t>
            </a:r>
            <a:endParaRPr lang="en-US" sz="2100" b="1" dirty="0">
              <a:latin typeface="+mj-lt"/>
            </a:endParaRPr>
          </a:p>
          <a:p>
            <a:pPr marL="1028700" lvl="1" indent="-571500" eaLnBrk="1" fontAlgn="auto" hangingPunct="1">
              <a:spcAft>
                <a:spcPts val="0"/>
              </a:spcAft>
              <a:defRPr/>
            </a:pPr>
            <a:r>
              <a:rPr lang="en-US" sz="2500" dirty="0">
                <a:latin typeface="+mj-lt"/>
              </a:rPr>
              <a:t>Location: Eukaryotic</a:t>
            </a:r>
          </a:p>
          <a:p>
            <a:pPr marL="1028700" lvl="1" indent="-571500" eaLnBrk="1" fontAlgn="auto" hangingPunct="1">
              <a:spcAft>
                <a:spcPts val="0"/>
              </a:spcAft>
              <a:defRPr/>
            </a:pPr>
            <a:r>
              <a:rPr lang="en-US" sz="2500" dirty="0">
                <a:latin typeface="+mj-lt"/>
              </a:rPr>
              <a:t>flattened sacs; look like a stack of pancakes</a:t>
            </a:r>
          </a:p>
          <a:p>
            <a:pPr marL="1028700" lvl="1" indent="-571500" eaLnBrk="1" fontAlgn="auto" hangingPunct="1">
              <a:spcAft>
                <a:spcPts val="0"/>
              </a:spcAft>
              <a:defRPr/>
            </a:pPr>
            <a:r>
              <a:rPr lang="en-US" sz="2500" dirty="0">
                <a:latin typeface="+mj-lt"/>
              </a:rPr>
              <a:t>Modifies &amp; Re-packages proteins into new vesicles &amp; sends them to the cell membrane to be released outside of the cell</a:t>
            </a:r>
          </a:p>
        </p:txBody>
      </p:sp>
      <p:pic>
        <p:nvPicPr>
          <p:cNvPr id="7" name="Content Placeholder 6" descr="animal cell.jpg">
            <a:extLst>
              <a:ext uri="{FF2B5EF4-FFF2-40B4-BE49-F238E27FC236}">
                <a16:creationId xmlns:a16="http://schemas.microsoft.com/office/drawing/2014/main" id="{929816DF-0829-49F2-92A0-F1C36F49AB39}"/>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t="53546" r="7048" b="8278"/>
          <a:stretch>
            <a:fillRect/>
          </a:stretch>
        </p:blipFill>
        <p:spPr>
          <a:xfrm>
            <a:off x="0" y="4724400"/>
            <a:ext cx="5659438" cy="2133600"/>
          </a:xfrm>
        </p:spPr>
      </p:pic>
      <p:pic>
        <p:nvPicPr>
          <p:cNvPr id="8" name="Picture 7" descr="golgi.gif">
            <a:extLst>
              <a:ext uri="{FF2B5EF4-FFF2-40B4-BE49-F238E27FC236}">
                <a16:creationId xmlns:a16="http://schemas.microsoft.com/office/drawing/2014/main" id="{BCAB5689-BF3B-4285-9BDE-D98400F212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146" t="23549"/>
          <a:stretch>
            <a:fillRect/>
          </a:stretch>
        </p:blipFill>
        <p:spPr bwMode="auto">
          <a:xfrm>
            <a:off x="5791200" y="4724400"/>
            <a:ext cx="3352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4">
            <p14:nvContentPartPr>
              <p14:cNvPr id="24581" name="Ink 5">
                <a:extLst>
                  <a:ext uri="{FF2B5EF4-FFF2-40B4-BE49-F238E27FC236}">
                    <a16:creationId xmlns:a16="http://schemas.microsoft.com/office/drawing/2014/main" id="{C5D3BF46-8E4F-427E-88C8-63FAC04B98F1}"/>
                  </a:ext>
                </a:extLst>
              </p14:cNvPr>
              <p14:cNvContentPartPr>
                <a14:cpLocks xmlns:a14="http://schemas.microsoft.com/office/drawing/2010/main" noRot="1" noChangeAspect="1" noEditPoints="1" noChangeArrowheads="1" noChangeShapeType="1"/>
              </p14:cNvContentPartPr>
              <p14:nvPr/>
            </p14:nvContentPartPr>
            <p14:xfrm>
              <a:off x="165100" y="6319838"/>
              <a:ext cx="744538" cy="30162"/>
            </p14:xfrm>
          </p:contentPart>
        </mc:Choice>
        <mc:Fallback>
          <p:pic>
            <p:nvPicPr>
              <p:cNvPr id="24581" name="Ink 5">
                <a:extLst>
                  <a:ext uri="{FF2B5EF4-FFF2-40B4-BE49-F238E27FC236}">
                    <a16:creationId xmlns:a16="http://schemas.microsoft.com/office/drawing/2014/main" id="{C5D3BF46-8E4F-427E-88C8-63FAC04B98F1}"/>
                  </a:ext>
                </a:extLst>
              </p:cNvPr>
              <p:cNvPicPr>
                <a:picLocks noRot="1" noChangeAspect="1" noEditPoints="1" noChangeArrowheads="1" noChangeShapeType="1"/>
              </p:cNvPicPr>
              <p:nvPr/>
            </p:nvPicPr>
            <p:blipFill>
              <a:blip r:embed="rId5"/>
              <a:stretch>
                <a:fillRect/>
              </a:stretch>
            </p:blipFill>
            <p:spPr>
              <a:xfrm>
                <a:off x="149266" y="6258111"/>
                <a:ext cx="775845" cy="153616"/>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4592" name="Ink 16">
                <a:extLst>
                  <a:ext uri="{FF2B5EF4-FFF2-40B4-BE49-F238E27FC236}">
                    <a16:creationId xmlns:a16="http://schemas.microsoft.com/office/drawing/2014/main" id="{91B48FDA-A2F2-4BD9-AFA1-0F78FF8DF4AA}"/>
                  </a:ext>
                </a:extLst>
              </p14:cNvPr>
              <p14:cNvContentPartPr>
                <a14:cpLocks xmlns:a14="http://schemas.microsoft.com/office/drawing/2010/main" noRot="1" noChangeAspect="1" noEditPoints="1" noChangeArrowheads="1" noChangeShapeType="1"/>
              </p14:cNvContentPartPr>
              <p14:nvPr/>
            </p14:nvContentPartPr>
            <p14:xfrm>
              <a:off x="1790700" y="4975225"/>
              <a:ext cx="709613" cy="266700"/>
            </p14:xfrm>
          </p:contentPart>
        </mc:Choice>
        <mc:Fallback>
          <p:pic>
            <p:nvPicPr>
              <p:cNvPr id="24592" name="Ink 16">
                <a:extLst>
                  <a:ext uri="{FF2B5EF4-FFF2-40B4-BE49-F238E27FC236}">
                    <a16:creationId xmlns:a16="http://schemas.microsoft.com/office/drawing/2014/main" id="{91B48FDA-A2F2-4BD9-AFA1-0F78FF8DF4AA}"/>
                  </a:ext>
                </a:extLst>
              </p:cNvPr>
              <p:cNvPicPr>
                <a:picLocks noRot="1" noChangeAspect="1" noEditPoints="1" noChangeArrowheads="1" noChangeShapeType="1"/>
              </p:cNvPicPr>
              <p:nvPr/>
            </p:nvPicPr>
            <p:blipFill>
              <a:blip r:embed="rId7"/>
              <a:stretch>
                <a:fillRect/>
              </a:stretch>
            </p:blipFill>
            <p:spPr>
              <a:xfrm>
                <a:off x="1784236" y="4968676"/>
                <a:ext cx="721823" cy="279071"/>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4594" name="Ink 18">
                <a:extLst>
                  <a:ext uri="{FF2B5EF4-FFF2-40B4-BE49-F238E27FC236}">
                    <a16:creationId xmlns:a16="http://schemas.microsoft.com/office/drawing/2014/main" id="{91F88535-24C6-40FA-B242-E9D81F622B00}"/>
                  </a:ext>
                </a:extLst>
              </p14:cNvPr>
              <p14:cNvContentPartPr>
                <a14:cpLocks xmlns:a14="http://schemas.microsoft.com/office/drawing/2010/main" noRot="1" noChangeAspect="1" noEditPoints="1" noChangeArrowheads="1" noChangeShapeType="1"/>
              </p14:cNvContentPartPr>
              <p14:nvPr/>
            </p14:nvContentPartPr>
            <p14:xfrm>
              <a:off x="5141913" y="5648325"/>
              <a:ext cx="561975" cy="46038"/>
            </p14:xfrm>
          </p:contentPart>
        </mc:Choice>
        <mc:Fallback>
          <p:pic>
            <p:nvPicPr>
              <p:cNvPr id="24594" name="Ink 18">
                <a:extLst>
                  <a:ext uri="{FF2B5EF4-FFF2-40B4-BE49-F238E27FC236}">
                    <a16:creationId xmlns:a16="http://schemas.microsoft.com/office/drawing/2014/main" id="{91F88535-24C6-40FA-B242-E9D81F622B00}"/>
                  </a:ext>
                </a:extLst>
              </p:cNvPr>
              <p:cNvPicPr>
                <a:picLocks noRot="1" noChangeAspect="1" noEditPoints="1" noChangeArrowheads="1" noChangeShapeType="1"/>
              </p:cNvPicPr>
              <p:nvPr/>
            </p:nvPicPr>
            <p:blipFill>
              <a:blip r:embed="rId9"/>
              <a:stretch>
                <a:fillRect/>
              </a:stretch>
            </p:blipFill>
            <p:spPr>
              <a:xfrm>
                <a:off x="5126103" y="5583503"/>
                <a:ext cx="593236" cy="175681"/>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4595" name="Ink 19">
                <a:extLst>
                  <a:ext uri="{FF2B5EF4-FFF2-40B4-BE49-F238E27FC236}">
                    <a16:creationId xmlns:a16="http://schemas.microsoft.com/office/drawing/2014/main" id="{BD5B2DFA-3280-4B10-A239-D29F5BA54FEF}"/>
                  </a:ext>
                </a:extLst>
              </p14:cNvPr>
              <p14:cNvContentPartPr>
                <a14:cpLocks xmlns:a14="http://schemas.microsoft.com/office/drawing/2010/main" noRot="1" noChangeAspect="1" noEditPoints="1" noChangeArrowheads="1" noChangeShapeType="1"/>
              </p14:cNvContentPartPr>
              <p14:nvPr/>
            </p14:nvContentPartPr>
            <p14:xfrm>
              <a:off x="4776788" y="5764213"/>
              <a:ext cx="946150" cy="296862"/>
            </p14:xfrm>
          </p:contentPart>
        </mc:Choice>
        <mc:Fallback>
          <p:pic>
            <p:nvPicPr>
              <p:cNvPr id="24595" name="Ink 19">
                <a:extLst>
                  <a:ext uri="{FF2B5EF4-FFF2-40B4-BE49-F238E27FC236}">
                    <a16:creationId xmlns:a16="http://schemas.microsoft.com/office/drawing/2014/main" id="{BD5B2DFA-3280-4B10-A239-D29F5BA54FEF}"/>
                  </a:ext>
                </a:extLst>
              </p:cNvPr>
              <p:cNvPicPr>
                <a:picLocks noRot="1" noChangeAspect="1" noEditPoints="1" noChangeArrowheads="1" noChangeShapeType="1"/>
              </p:cNvPicPr>
              <p:nvPr/>
            </p:nvPicPr>
            <p:blipFill>
              <a:blip r:embed="rId11"/>
              <a:stretch>
                <a:fillRect/>
              </a:stretch>
            </p:blipFill>
            <p:spPr>
              <a:xfrm>
                <a:off x="4760941" y="5700729"/>
                <a:ext cx="977484" cy="423831"/>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4596" name="Ink 20">
                <a:extLst>
                  <a:ext uri="{FF2B5EF4-FFF2-40B4-BE49-F238E27FC236}">
                    <a16:creationId xmlns:a16="http://schemas.microsoft.com/office/drawing/2014/main" id="{0C07BF4D-E133-41C2-B91C-C7670C5DE834}"/>
                  </a:ext>
                </a:extLst>
              </p14:cNvPr>
              <p14:cNvContentPartPr>
                <a14:cpLocks xmlns:a14="http://schemas.microsoft.com/office/drawing/2010/main" noRot="1" noChangeAspect="1" noEditPoints="1" noChangeArrowheads="1" noChangeShapeType="1"/>
              </p14:cNvContentPartPr>
              <p14:nvPr/>
            </p14:nvContentPartPr>
            <p14:xfrm>
              <a:off x="0" y="6400800"/>
              <a:ext cx="914400" cy="296863"/>
            </p14:xfrm>
          </p:contentPart>
        </mc:Choice>
        <mc:Fallback>
          <p:pic>
            <p:nvPicPr>
              <p:cNvPr id="24596" name="Ink 20">
                <a:extLst>
                  <a:ext uri="{FF2B5EF4-FFF2-40B4-BE49-F238E27FC236}">
                    <a16:creationId xmlns:a16="http://schemas.microsoft.com/office/drawing/2014/main" id="{0C07BF4D-E133-41C2-B91C-C7670C5DE834}"/>
                  </a:ext>
                </a:extLst>
              </p:cNvPr>
              <p:cNvPicPr>
                <a:picLocks noRot="1" noChangeAspect="1" noEditPoints="1" noChangeArrowheads="1" noChangeShapeType="1"/>
              </p:cNvPicPr>
              <p:nvPr/>
            </p:nvPicPr>
            <p:blipFill>
              <a:blip r:embed="rId13"/>
              <a:stretch>
                <a:fillRect/>
              </a:stretch>
            </p:blipFill>
            <p:spPr>
              <a:xfrm>
                <a:off x="-15834" y="6338002"/>
                <a:ext cx="945708" cy="422459"/>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4597" name="Ink 21">
                <a:extLst>
                  <a:ext uri="{FF2B5EF4-FFF2-40B4-BE49-F238E27FC236}">
                    <a16:creationId xmlns:a16="http://schemas.microsoft.com/office/drawing/2014/main" id="{5D9B206F-70D5-4BF5-A001-2E0955A6A88A}"/>
                  </a:ext>
                </a:extLst>
              </p14:cNvPr>
              <p14:cNvContentPartPr>
                <a14:cpLocks xmlns:a14="http://schemas.microsoft.com/office/drawing/2010/main" noRot="1" noChangeAspect="1" noEditPoints="1" noChangeArrowheads="1" noChangeShapeType="1"/>
              </p14:cNvContentPartPr>
              <p14:nvPr/>
            </p14:nvContentPartPr>
            <p14:xfrm>
              <a:off x="4949825" y="6057900"/>
              <a:ext cx="785813" cy="76200"/>
            </p14:xfrm>
          </p:contentPart>
        </mc:Choice>
        <mc:Fallback>
          <p:pic>
            <p:nvPicPr>
              <p:cNvPr id="24597" name="Ink 21">
                <a:extLst>
                  <a:ext uri="{FF2B5EF4-FFF2-40B4-BE49-F238E27FC236}">
                    <a16:creationId xmlns:a16="http://schemas.microsoft.com/office/drawing/2014/main" id="{5D9B206F-70D5-4BF5-A001-2E0955A6A88A}"/>
                  </a:ext>
                </a:extLst>
              </p:cNvPr>
              <p:cNvPicPr>
                <a:picLocks noRot="1" noChangeAspect="1" noEditPoints="1" noChangeArrowheads="1" noChangeShapeType="1"/>
              </p:cNvPicPr>
              <p:nvPr/>
            </p:nvPicPr>
            <p:blipFill>
              <a:blip r:embed="rId15"/>
              <a:stretch>
                <a:fillRect/>
              </a:stretch>
            </p:blipFill>
            <p:spPr>
              <a:xfrm>
                <a:off x="4933972" y="5994640"/>
                <a:ext cx="817159" cy="202721"/>
              </a:xfrm>
              <a:prstGeom prst="rect">
                <a:avLst/>
              </a:prstGeom>
            </p:spPr>
          </p:pic>
        </mc:Fallback>
      </mc:AlternateContent>
      <p:sp>
        <p:nvSpPr>
          <p:cNvPr id="12" name="Title 1">
            <a:extLst>
              <a:ext uri="{FF2B5EF4-FFF2-40B4-BE49-F238E27FC236}">
                <a16:creationId xmlns:a16="http://schemas.microsoft.com/office/drawing/2014/main" id="{1C4A5EC8-0260-48A2-BE6C-8211CAA783C8}"/>
              </a:ext>
            </a:extLst>
          </p:cNvPr>
          <p:cNvSpPr txBox="1">
            <a:spLocks/>
          </p:cNvSpPr>
          <p:nvPr/>
        </p:nvSpPr>
        <p:spPr bwMode="auto">
          <a:xfrm>
            <a:off x="457200" y="336550"/>
            <a:ext cx="8229600" cy="438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altLang="en-US" dirty="0">
                <a:solidFill>
                  <a:srgbClr val="0072BC"/>
                </a:solidFill>
              </a:rPr>
              <a:t>Organelles That Build Proteins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40AEB744-57A9-4156-AA39-05C8E1CC330D}"/>
              </a:ext>
            </a:extLst>
          </p:cNvPr>
          <p:cNvSpPr>
            <a:spLocks noGrp="1"/>
          </p:cNvSpPr>
          <p:nvPr>
            <p:ph type="title"/>
          </p:nvPr>
        </p:nvSpPr>
        <p:spPr bwMode="auto">
          <a:xfrm>
            <a:off x="457200" y="384175"/>
            <a:ext cx="8229600"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a:t>Mitochondria</a:t>
            </a:r>
          </a:p>
        </p:txBody>
      </p:sp>
      <p:pic>
        <p:nvPicPr>
          <p:cNvPr id="49155" name="Picture Placeholder 1">
            <a:extLst>
              <a:ext uri="{FF2B5EF4-FFF2-40B4-BE49-F238E27FC236}">
                <a16:creationId xmlns:a16="http://schemas.microsoft.com/office/drawing/2014/main" id="{E8DDBBD6-F31A-4540-AA9F-02C96ACC26E2}"/>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a:stretch>
            <a:fillRect/>
          </a:stretch>
        </p:blipFill>
        <p:spPr bwMode="auto">
          <a:xfrm>
            <a:off x="666750" y="3148013"/>
            <a:ext cx="7162800" cy="350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4">
            <a:extLst>
              <a:ext uri="{FF2B5EF4-FFF2-40B4-BE49-F238E27FC236}">
                <a16:creationId xmlns:a16="http://schemas.microsoft.com/office/drawing/2014/main" id="{68FA7C18-96D6-4D8D-9942-EFF239D3A78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81763" y="396875"/>
            <a:ext cx="22606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 Box 5">
            <a:extLst>
              <a:ext uri="{FF2B5EF4-FFF2-40B4-BE49-F238E27FC236}">
                <a16:creationId xmlns:a16="http://schemas.microsoft.com/office/drawing/2014/main" id="{010205B3-2C3C-4535-835B-5D10A201141C}"/>
              </a:ext>
            </a:extLst>
          </p:cNvPr>
          <p:cNvSpPr txBox="1">
            <a:spLocks noChangeArrowheads="1"/>
          </p:cNvSpPr>
          <p:nvPr/>
        </p:nvSpPr>
        <p:spPr bwMode="auto">
          <a:xfrm>
            <a:off x="431800" y="1103313"/>
            <a:ext cx="6049963"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200">
                <a:solidFill>
                  <a:srgbClr val="000000"/>
                </a:solidFill>
              </a:rPr>
              <a:t>Mitochondria convert chemical energy </a:t>
            </a:r>
          </a:p>
          <a:p>
            <a:pPr eaLnBrk="1" hangingPunct="1"/>
            <a:r>
              <a:rPr lang="en-US" altLang="en-US" sz="2200">
                <a:solidFill>
                  <a:srgbClr val="000000"/>
                </a:solidFill>
              </a:rPr>
              <a:t>from food into compounds the cell can use. </a:t>
            </a:r>
          </a:p>
          <a:p>
            <a:pPr eaLnBrk="1" hangingPunct="1"/>
            <a:endParaRPr lang="en-US" altLang="en-US" sz="2200">
              <a:solidFill>
                <a:srgbClr val="000000"/>
              </a:solidFill>
            </a:endParaRPr>
          </a:p>
          <a:p>
            <a:pPr eaLnBrk="1" hangingPunct="1"/>
            <a:r>
              <a:rPr lang="en-US" altLang="en-US" sz="2200">
                <a:solidFill>
                  <a:srgbClr val="000000"/>
                </a:solidFill>
              </a:rPr>
              <a:t>This process is called cellular respiration. </a:t>
            </a:r>
            <a:endParaRPr lang="en-US" altLang="en-US">
              <a:solidFill>
                <a:srgbClr val="000000"/>
              </a:solidFill>
            </a:endParaRPr>
          </a:p>
        </p:txBody>
      </p:sp>
      <p:cxnSp>
        <p:nvCxnSpPr>
          <p:cNvPr id="6" name="Straight Arrow Connector 5">
            <a:extLst>
              <a:ext uri="{FF2B5EF4-FFF2-40B4-BE49-F238E27FC236}">
                <a16:creationId xmlns:a16="http://schemas.microsoft.com/office/drawing/2014/main" id="{46538299-1B6E-4EC4-AEA2-7CBBFE5353FA}"/>
              </a:ext>
            </a:extLst>
          </p:cNvPr>
          <p:cNvCxnSpPr/>
          <p:nvPr/>
        </p:nvCxnSpPr>
        <p:spPr>
          <a:xfrm flipV="1">
            <a:off x="6267450" y="2989263"/>
            <a:ext cx="1471613" cy="49053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527A800-0D11-481D-9715-2BC86FD7162F}"/>
              </a:ext>
            </a:extLst>
          </p:cNvPr>
          <p:cNvCxnSpPr/>
          <p:nvPr/>
        </p:nvCxnSpPr>
        <p:spPr>
          <a:xfrm flipV="1">
            <a:off x="6267450" y="1638300"/>
            <a:ext cx="1398588" cy="18415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11F4BD0A-9547-4ED4-844A-87A0F1112806}"/>
              </a:ext>
            </a:extLst>
          </p:cNvPr>
          <p:cNvSpPr>
            <a:spLocks noGrp="1"/>
          </p:cNvSpPr>
          <p:nvPr>
            <p:ph type="title"/>
          </p:nvPr>
        </p:nvSpPr>
        <p:spPr bwMode="auto">
          <a:xfrm>
            <a:off x="457200" y="384175"/>
            <a:ext cx="8229600"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a:t>Vacuoles, Vesicles, and Lysosomes </a:t>
            </a:r>
          </a:p>
        </p:txBody>
      </p:sp>
      <p:pic>
        <p:nvPicPr>
          <p:cNvPr id="51203" name="Picture Placeholder 1">
            <a:extLst>
              <a:ext uri="{FF2B5EF4-FFF2-40B4-BE49-F238E27FC236}">
                <a16:creationId xmlns:a16="http://schemas.microsoft.com/office/drawing/2014/main" id="{793AF39A-F511-4D94-8342-75ACD7892F5B}"/>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a:stretch>
            <a:fillRect/>
          </a:stretch>
        </p:blipFill>
        <p:spPr bwMode="auto">
          <a:xfrm>
            <a:off x="4797425" y="1089025"/>
            <a:ext cx="3990975" cy="5526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2">
            <a:extLst>
              <a:ext uri="{FF2B5EF4-FFF2-40B4-BE49-F238E27FC236}">
                <a16:creationId xmlns:a16="http://schemas.microsoft.com/office/drawing/2014/main" id="{D69100D7-578A-431E-8310-E7413031212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8450" y="3563938"/>
            <a:ext cx="4092575"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6">
            <a:extLst>
              <a:ext uri="{FF2B5EF4-FFF2-40B4-BE49-F238E27FC236}">
                <a16:creationId xmlns:a16="http://schemas.microsoft.com/office/drawing/2014/main" id="{884A70A0-39AD-4D92-A0F5-0303EDF92D3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 y="987425"/>
            <a:ext cx="3930650"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
            <a:extLst>
              <a:ext uri="{FF2B5EF4-FFF2-40B4-BE49-F238E27FC236}">
                <a16:creationId xmlns:a16="http://schemas.microsoft.com/office/drawing/2014/main" id="{E8B195EA-9C3B-4F02-91ED-E8ECAC235060}"/>
              </a:ext>
            </a:extLst>
          </p:cNvPr>
          <p:cNvSpPr>
            <a:spLocks noChangeArrowheads="1"/>
          </p:cNvSpPr>
          <p:nvPr/>
        </p:nvSpPr>
        <p:spPr bwMode="auto">
          <a:xfrm rot="-2691843">
            <a:off x="1539875" y="4427538"/>
            <a:ext cx="1095375" cy="1076325"/>
          </a:xfrm>
          <a:prstGeom prst="ellipse">
            <a:avLst/>
          </a:prstGeom>
          <a:noFill/>
          <a:ln w="50800">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cs typeface="Arial" panose="020B0604020202020204" pitchFamily="34" charset="0"/>
            </a:endParaRPr>
          </a:p>
        </p:txBody>
      </p:sp>
      <p:sp>
        <p:nvSpPr>
          <p:cNvPr id="9" name="Oval 10">
            <a:extLst>
              <a:ext uri="{FF2B5EF4-FFF2-40B4-BE49-F238E27FC236}">
                <a16:creationId xmlns:a16="http://schemas.microsoft.com/office/drawing/2014/main" id="{6E10CB5F-B58D-49A1-8678-DF0997F0E912}"/>
              </a:ext>
            </a:extLst>
          </p:cNvPr>
          <p:cNvSpPr>
            <a:spLocks noChangeArrowheads="1"/>
          </p:cNvSpPr>
          <p:nvPr/>
        </p:nvSpPr>
        <p:spPr bwMode="auto">
          <a:xfrm rot="-2691843">
            <a:off x="1504950" y="1643063"/>
            <a:ext cx="1519238" cy="1114425"/>
          </a:xfrm>
          <a:prstGeom prst="ellipse">
            <a:avLst/>
          </a:prstGeom>
          <a:noFill/>
          <a:ln w="50800">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cs typeface="Arial" panose="020B0604020202020204" pitchFamily="34" charset="0"/>
            </a:endParaRPr>
          </a:p>
        </p:txBody>
      </p:sp>
      <p:sp>
        <p:nvSpPr>
          <p:cNvPr id="51208" name="Rectangle 11">
            <a:extLst>
              <a:ext uri="{FF2B5EF4-FFF2-40B4-BE49-F238E27FC236}">
                <a16:creationId xmlns:a16="http://schemas.microsoft.com/office/drawing/2014/main" id="{0163DFED-57C5-4851-84E3-56F2EA44EBF9}"/>
              </a:ext>
            </a:extLst>
          </p:cNvPr>
          <p:cNvSpPr>
            <a:spLocks noChangeArrowheads="1"/>
          </p:cNvSpPr>
          <p:nvPr/>
        </p:nvSpPr>
        <p:spPr bwMode="auto">
          <a:xfrm>
            <a:off x="7134225" y="1057275"/>
            <a:ext cx="1441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t>Animal Cell</a:t>
            </a:r>
          </a:p>
        </p:txBody>
      </p:sp>
      <p:sp>
        <p:nvSpPr>
          <p:cNvPr id="51209" name="Rectangle 12">
            <a:extLst>
              <a:ext uri="{FF2B5EF4-FFF2-40B4-BE49-F238E27FC236}">
                <a16:creationId xmlns:a16="http://schemas.microsoft.com/office/drawing/2014/main" id="{8858FEA6-A050-48B9-8A85-B8B5951FAB07}"/>
              </a:ext>
            </a:extLst>
          </p:cNvPr>
          <p:cNvSpPr>
            <a:spLocks noChangeArrowheads="1"/>
          </p:cNvSpPr>
          <p:nvPr/>
        </p:nvSpPr>
        <p:spPr bwMode="auto">
          <a:xfrm>
            <a:off x="7237413" y="3592513"/>
            <a:ext cx="12366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t>Plant Cell</a:t>
            </a:r>
          </a:p>
        </p:txBody>
      </p:sp>
      <p:cxnSp>
        <p:nvCxnSpPr>
          <p:cNvPr id="3" name="Straight Arrow Connector 2">
            <a:extLst>
              <a:ext uri="{FF2B5EF4-FFF2-40B4-BE49-F238E27FC236}">
                <a16:creationId xmlns:a16="http://schemas.microsoft.com/office/drawing/2014/main" id="{66A09281-3418-4A62-BEA2-B69D13747585}"/>
              </a:ext>
            </a:extLst>
          </p:cNvPr>
          <p:cNvCxnSpPr/>
          <p:nvPr/>
        </p:nvCxnSpPr>
        <p:spPr>
          <a:xfrm>
            <a:off x="2855913" y="2200275"/>
            <a:ext cx="4024312" cy="777875"/>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D97E176-D90E-4E30-96DA-455D394874B2}"/>
              </a:ext>
            </a:extLst>
          </p:cNvPr>
          <p:cNvCxnSpPr/>
          <p:nvPr/>
        </p:nvCxnSpPr>
        <p:spPr>
          <a:xfrm>
            <a:off x="2640013" y="4989513"/>
            <a:ext cx="4024312" cy="250825"/>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3"/>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1363CF79-AE04-4F15-9464-07C0813F6E92}"/>
              </a:ext>
            </a:extLst>
          </p:cNvPr>
          <p:cNvSpPr>
            <a:spLocks noGrp="1"/>
          </p:cNvSpPr>
          <p:nvPr>
            <p:ph type="title"/>
          </p:nvPr>
        </p:nvSpPr>
        <p:spPr bwMode="auto">
          <a:xfrm>
            <a:off x="457200" y="384175"/>
            <a:ext cx="8229600"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a:t>Vacuoles, Vesicles, and Lysosomes </a:t>
            </a:r>
          </a:p>
        </p:txBody>
      </p:sp>
      <p:sp>
        <p:nvSpPr>
          <p:cNvPr id="5" name="TextBox 4">
            <a:extLst>
              <a:ext uri="{FF2B5EF4-FFF2-40B4-BE49-F238E27FC236}">
                <a16:creationId xmlns:a16="http://schemas.microsoft.com/office/drawing/2014/main" id="{FB46F34E-ACF1-4496-9FE3-621F5083E5E7}"/>
              </a:ext>
            </a:extLst>
          </p:cNvPr>
          <p:cNvSpPr txBox="1"/>
          <p:nvPr/>
        </p:nvSpPr>
        <p:spPr>
          <a:xfrm>
            <a:off x="317500" y="1219200"/>
            <a:ext cx="8509000" cy="3046413"/>
          </a:xfrm>
          <a:prstGeom prst="rect">
            <a:avLst/>
          </a:prstGeom>
          <a:noFill/>
        </p:spPr>
        <p:txBody>
          <a:bodyPr>
            <a:spAutoFit/>
          </a:bodyPr>
          <a:lstStyle/>
          <a:p>
            <a:pPr>
              <a:defRPr/>
            </a:pPr>
            <a:r>
              <a:rPr lang="en-US" altLang="en-US" sz="2400" dirty="0">
                <a:ea typeface="ヒラギノ角ゴ Pro W3" pitchFamily="-84" charset="-128"/>
              </a:rPr>
              <a:t>Lysosomes: break down lipids, carbohydrates, and proteins into small molecules that can be used by the rest of the cell. </a:t>
            </a:r>
          </a:p>
          <a:p>
            <a:pPr marL="342900" indent="-342900">
              <a:buFont typeface="Arial" panose="020B0604020202020204" pitchFamily="34" charset="0"/>
              <a:buChar char="•"/>
              <a:defRPr/>
            </a:pPr>
            <a:r>
              <a:rPr lang="en-US" altLang="en-US" sz="2400" dirty="0">
                <a:ea typeface="ヒラギノ角ゴ Pro W3" pitchFamily="-84" charset="-128"/>
              </a:rPr>
              <a:t>They are also involved in breaking down organelles that have outlived their usefulness.</a:t>
            </a:r>
          </a:p>
          <a:p>
            <a:pPr>
              <a:defRPr/>
            </a:pPr>
            <a:endParaRPr lang="en-US" altLang="en-US" sz="2400" dirty="0">
              <a:ea typeface="ヒラギノ角ゴ Pro W3" pitchFamily="-84" charset="-128"/>
            </a:endParaRPr>
          </a:p>
          <a:p>
            <a:pPr>
              <a:defRPr/>
            </a:pPr>
            <a:r>
              <a:rPr lang="en-US" altLang="en-US" sz="2400" dirty="0">
                <a:ea typeface="ヒラギノ角ゴ Pro W3" pitchFamily="-84" charset="-128"/>
              </a:rPr>
              <a:t>Vesicles: small pods that transport substances around the cell.</a:t>
            </a:r>
          </a:p>
          <a:p>
            <a:pPr>
              <a:defRPr/>
            </a:pPr>
            <a:endParaRPr lang="en-US" sz="2400" dirty="0">
              <a:solidFill>
                <a:srgbClr val="000000"/>
              </a:solidFill>
              <a:ea typeface="MS PGothic" panose="020B0600070205080204" pitchFamily="34"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90EDB20A-6E01-4B2B-ADFD-E076B7265E04}"/>
              </a:ext>
            </a:extLst>
          </p:cNvPr>
          <p:cNvSpPr>
            <a:spLocks noGrp="1"/>
          </p:cNvSpPr>
          <p:nvPr>
            <p:ph type="title"/>
          </p:nvPr>
        </p:nvSpPr>
        <p:spPr bwMode="auto">
          <a:xfrm>
            <a:off x="457200" y="384175"/>
            <a:ext cx="8229600"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a:t>Cytoskeleton</a:t>
            </a:r>
          </a:p>
        </p:txBody>
      </p:sp>
      <p:pic>
        <p:nvPicPr>
          <p:cNvPr id="55299" name="Picture Placeholder 1">
            <a:extLst>
              <a:ext uri="{FF2B5EF4-FFF2-40B4-BE49-F238E27FC236}">
                <a16:creationId xmlns:a16="http://schemas.microsoft.com/office/drawing/2014/main" id="{C7CDE3E9-A2D2-41D3-AFDB-7266B0E02AD6}"/>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a:stretch>
            <a:fillRect/>
          </a:stretch>
        </p:blipFill>
        <p:spPr bwMode="auto">
          <a:xfrm>
            <a:off x="457200" y="1019175"/>
            <a:ext cx="8097838" cy="5535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CB536F8D-48E3-4716-8E8B-21005F4CFF1D}"/>
              </a:ext>
            </a:extLst>
          </p:cNvPr>
          <p:cNvSpPr>
            <a:spLocks noGrp="1"/>
          </p:cNvSpPr>
          <p:nvPr>
            <p:ph type="title"/>
          </p:nvPr>
        </p:nvSpPr>
        <p:spPr bwMode="auto">
          <a:xfrm>
            <a:off x="457200" y="384175"/>
            <a:ext cx="8229600"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a:t>Cytoskeleton</a:t>
            </a:r>
          </a:p>
        </p:txBody>
      </p:sp>
      <p:pic>
        <p:nvPicPr>
          <p:cNvPr id="57347" name="Picture Placeholder 1">
            <a:extLst>
              <a:ext uri="{FF2B5EF4-FFF2-40B4-BE49-F238E27FC236}">
                <a16:creationId xmlns:a16="http://schemas.microsoft.com/office/drawing/2014/main" id="{F13DA3B5-4983-4BA5-84FC-7206EB9D5937}"/>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a:stretch>
            <a:fillRect/>
          </a:stretch>
        </p:blipFill>
        <p:spPr bwMode="auto">
          <a:xfrm>
            <a:off x="4918075" y="4068763"/>
            <a:ext cx="3636963" cy="2486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TextBox 1">
            <a:extLst>
              <a:ext uri="{FF2B5EF4-FFF2-40B4-BE49-F238E27FC236}">
                <a16:creationId xmlns:a16="http://schemas.microsoft.com/office/drawing/2014/main" id="{00C79398-C08D-4FDA-A54C-4AE84ADE8F7E}"/>
              </a:ext>
            </a:extLst>
          </p:cNvPr>
          <p:cNvSpPr txBox="1">
            <a:spLocks noChangeArrowheads="1"/>
          </p:cNvSpPr>
          <p:nvPr/>
        </p:nvSpPr>
        <p:spPr bwMode="auto">
          <a:xfrm>
            <a:off x="325438" y="941388"/>
            <a:ext cx="8361362" cy="637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400">
                <a:ea typeface="ヒラギノ角ゴ Pro W3" pitchFamily="-84" charset="-128"/>
              </a:rPr>
              <a:t>Cytoskeleton: an extensive network of filaments in the cytoplasm called the cytoskeleton.</a:t>
            </a:r>
          </a:p>
          <a:p>
            <a:endParaRPr lang="en-US" altLang="en-US" sz="2400">
              <a:ea typeface="ヒラギノ角ゴ Pro W3" pitchFamily="-84" charset="-128"/>
            </a:endParaRPr>
          </a:p>
          <a:p>
            <a:r>
              <a:rPr lang="en-US" altLang="en-US" sz="2400">
                <a:ea typeface="ヒラギノ角ゴ Pro W3" pitchFamily="-84" charset="-128"/>
              </a:rPr>
              <a:t>Microfilaments (pale purple) and microtubules (yellow) are two of the principal protein filaments that make up the cytoskeleton.</a:t>
            </a:r>
          </a:p>
          <a:p>
            <a:endParaRPr lang="en-US" altLang="en-US" sz="2400">
              <a:ea typeface="ヒラギノ角ゴ Pro W3" pitchFamily="-84" charset="-128"/>
            </a:endParaRPr>
          </a:p>
          <a:p>
            <a:r>
              <a:rPr lang="en-US" altLang="en-US" sz="2400">
                <a:ea typeface="ヒラギノ角ゴ Pro W3" pitchFamily="-84" charset="-128"/>
              </a:rPr>
              <a:t>Microfilaments are threadlike </a:t>
            </a:r>
          </a:p>
          <a:p>
            <a:r>
              <a:rPr lang="en-US" altLang="en-US" sz="2400">
                <a:ea typeface="ヒラギノ角ゴ Pro W3" pitchFamily="-84" charset="-128"/>
              </a:rPr>
              <a:t>structures made up of a protein </a:t>
            </a:r>
          </a:p>
          <a:p>
            <a:r>
              <a:rPr lang="en-US" altLang="en-US" sz="2400">
                <a:ea typeface="ヒラギノ角ゴ Pro W3" pitchFamily="-84" charset="-128"/>
              </a:rPr>
              <a:t>called actin. </a:t>
            </a:r>
          </a:p>
          <a:p>
            <a:endParaRPr lang="en-US" altLang="en-US" sz="2400">
              <a:ea typeface="ヒラギノ角ゴ Pro W3" pitchFamily="-84" charset="-128"/>
            </a:endParaRPr>
          </a:p>
          <a:p>
            <a:r>
              <a:rPr lang="en-US" altLang="en-US" sz="2400">
                <a:ea typeface="ヒラギノ角ゴ Pro W3" pitchFamily="-84" charset="-128"/>
              </a:rPr>
              <a:t>They form extensive networks in </a:t>
            </a:r>
          </a:p>
          <a:p>
            <a:r>
              <a:rPr lang="en-US" altLang="en-US" sz="2400">
                <a:ea typeface="ヒラギノ角ゴ Pro W3" pitchFamily="-84" charset="-128"/>
              </a:rPr>
              <a:t>some cells and produce a tough, </a:t>
            </a:r>
          </a:p>
          <a:p>
            <a:r>
              <a:rPr lang="en-US" altLang="en-US" sz="2400">
                <a:ea typeface="ヒラギノ角ゴ Pro W3" pitchFamily="-84" charset="-128"/>
              </a:rPr>
              <a:t>flexible framework that supports </a:t>
            </a:r>
          </a:p>
          <a:p>
            <a:r>
              <a:rPr lang="en-US" altLang="en-US" sz="2400">
                <a:ea typeface="ヒラギノ角ゴ Pro W3" pitchFamily="-84" charset="-128"/>
              </a:rPr>
              <a:t>the cell. Microfilaments also help </a:t>
            </a:r>
          </a:p>
          <a:p>
            <a:r>
              <a:rPr lang="en-US" altLang="en-US" sz="2400">
                <a:ea typeface="ヒラギノ角ゴ Pro W3" pitchFamily="-84" charset="-128"/>
              </a:rPr>
              <a:t>cells move.  </a:t>
            </a:r>
          </a:p>
          <a:p>
            <a:endParaRPr lang="en-US" altLang="en-US" sz="2400">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Placeholder 8">
            <a:extLst>
              <a:ext uri="{FF2B5EF4-FFF2-40B4-BE49-F238E27FC236}">
                <a16:creationId xmlns:a16="http://schemas.microsoft.com/office/drawing/2014/main" id="{8B6DC665-B980-4E2A-BC6E-F30039AB5FA3}"/>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a:stretch>
            <a:fillRect/>
          </a:stretch>
        </p:blipFill>
        <p:spPr bwMode="auto">
          <a:xfrm>
            <a:off x="5778500" y="4133850"/>
            <a:ext cx="3179763" cy="2667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itle 1">
            <a:extLst>
              <a:ext uri="{FF2B5EF4-FFF2-40B4-BE49-F238E27FC236}">
                <a16:creationId xmlns:a16="http://schemas.microsoft.com/office/drawing/2014/main" id="{D0F2B010-ACF8-4956-A123-85BE897EFCB8}"/>
              </a:ext>
            </a:extLst>
          </p:cNvPr>
          <p:cNvSpPr>
            <a:spLocks noGrp="1"/>
          </p:cNvSpPr>
          <p:nvPr>
            <p:ph type="title"/>
          </p:nvPr>
        </p:nvSpPr>
        <p:spPr bwMode="auto">
          <a:xfrm>
            <a:off x="457200" y="384175"/>
            <a:ext cx="8229600"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a:t>Microtubules</a:t>
            </a:r>
          </a:p>
        </p:txBody>
      </p:sp>
      <p:sp>
        <p:nvSpPr>
          <p:cNvPr id="6" name="Oval 10">
            <a:extLst>
              <a:ext uri="{FF2B5EF4-FFF2-40B4-BE49-F238E27FC236}">
                <a16:creationId xmlns:a16="http://schemas.microsoft.com/office/drawing/2014/main" id="{21C6DDA6-0220-4609-8929-7136ED96C289}"/>
              </a:ext>
            </a:extLst>
          </p:cNvPr>
          <p:cNvSpPr>
            <a:spLocks noChangeArrowheads="1"/>
          </p:cNvSpPr>
          <p:nvPr/>
        </p:nvSpPr>
        <p:spPr bwMode="auto">
          <a:xfrm rot="-2691843">
            <a:off x="6627813" y="4835525"/>
            <a:ext cx="1233487" cy="1263650"/>
          </a:xfrm>
          <a:prstGeom prst="ellipse">
            <a:avLst/>
          </a:prstGeom>
          <a:noFill/>
          <a:ln w="63500">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 name="TextBox 1">
            <a:extLst>
              <a:ext uri="{FF2B5EF4-FFF2-40B4-BE49-F238E27FC236}">
                <a16:creationId xmlns:a16="http://schemas.microsoft.com/office/drawing/2014/main" id="{E0E3C53E-3B68-432B-8FB9-D01C39C8C755}"/>
              </a:ext>
            </a:extLst>
          </p:cNvPr>
          <p:cNvSpPr txBox="1"/>
          <p:nvPr/>
        </p:nvSpPr>
        <p:spPr>
          <a:xfrm>
            <a:off x="317500" y="933450"/>
            <a:ext cx="8369300" cy="3416300"/>
          </a:xfrm>
          <a:prstGeom prst="rect">
            <a:avLst/>
          </a:prstGeom>
          <a:noFill/>
        </p:spPr>
        <p:txBody>
          <a:bodyPr>
            <a:spAutoFit/>
          </a:bodyPr>
          <a:lstStyle/>
          <a:p>
            <a:pPr>
              <a:defRPr/>
            </a:pPr>
            <a:r>
              <a:rPr lang="en-US" altLang="en-US" sz="2400" dirty="0">
                <a:ea typeface="ヒラギノ角ゴ Pro W3" pitchFamily="-84" charset="-128"/>
              </a:rPr>
              <a:t>Microtubules: hollow structures made up of proteins known as tubulins. </a:t>
            </a:r>
          </a:p>
          <a:p>
            <a:pPr marL="342900" indent="-342900">
              <a:buFont typeface="Arial" panose="020B0604020202020204" pitchFamily="34" charset="0"/>
              <a:buChar char="•"/>
              <a:defRPr/>
            </a:pPr>
            <a:r>
              <a:rPr lang="en-US" altLang="en-US" sz="2400" dirty="0">
                <a:ea typeface="ヒラギノ角ゴ Pro W3" pitchFamily="-84" charset="-128"/>
              </a:rPr>
              <a:t>play critical roles in maintaining cell shape. In animal cells, centrioles are also formed from tubulins. Centrioles are not found in plant cells. </a:t>
            </a:r>
          </a:p>
          <a:p>
            <a:pPr marL="342900" indent="-342900">
              <a:buFont typeface="Arial" panose="020B0604020202020204" pitchFamily="34" charset="0"/>
              <a:buChar char="•"/>
              <a:defRPr/>
            </a:pPr>
            <a:r>
              <a:rPr lang="en-US" altLang="en-US" sz="2400" dirty="0">
                <a:ea typeface="ヒラギノ角ゴ Pro W3" pitchFamily="-84" charset="-128"/>
              </a:rPr>
              <a:t>Microtubules also help build projections from the cell surface, known as cilia and flagella (help with cell movement). </a:t>
            </a:r>
          </a:p>
          <a:p>
            <a:pPr>
              <a:defRPr/>
            </a:pPr>
            <a:endParaRPr lang="en-US" sz="2400" dirty="0" err="1">
              <a:solidFill>
                <a:srgbClr val="000000"/>
              </a:solidFill>
              <a:ea typeface="MS PGothic"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C0420792-0195-4133-9C97-C5EB96730D44}"/>
              </a:ext>
            </a:extLst>
          </p:cNvPr>
          <p:cNvSpPr>
            <a:spLocks noGrp="1" noChangeArrowheads="1"/>
          </p:cNvSpPr>
          <p:nvPr>
            <p:ph type="title"/>
          </p:nvPr>
        </p:nvSpPr>
        <p:spPr>
          <a:xfrm>
            <a:off x="381000" y="-152400"/>
            <a:ext cx="8229600" cy="1143000"/>
          </a:xfrm>
        </p:spPr>
        <p:txBody>
          <a:bodyPr/>
          <a:lstStyle/>
          <a:p>
            <a:pPr eaLnBrk="1" hangingPunct="1"/>
            <a:r>
              <a:rPr lang="en-US" altLang="en-US"/>
              <a:t>Structures of Plant Cells</a:t>
            </a:r>
          </a:p>
        </p:txBody>
      </p:sp>
      <p:sp>
        <p:nvSpPr>
          <p:cNvPr id="3" name="Content Placeholder 2">
            <a:extLst>
              <a:ext uri="{FF2B5EF4-FFF2-40B4-BE49-F238E27FC236}">
                <a16:creationId xmlns:a16="http://schemas.microsoft.com/office/drawing/2014/main" id="{44FCC59F-202C-4D56-BF68-EAF74AEC46BD}"/>
              </a:ext>
            </a:extLst>
          </p:cNvPr>
          <p:cNvSpPr>
            <a:spLocks noGrp="1"/>
          </p:cNvSpPr>
          <p:nvPr>
            <p:ph sz="half" idx="1"/>
          </p:nvPr>
        </p:nvSpPr>
        <p:spPr>
          <a:xfrm>
            <a:off x="0" y="457200"/>
            <a:ext cx="5240338" cy="6400800"/>
          </a:xfrm>
        </p:spPr>
        <p:txBody>
          <a:bodyPr rtlCol="0">
            <a:noAutofit/>
          </a:bodyPr>
          <a:lstStyle/>
          <a:p>
            <a:pPr eaLnBrk="1" fontAlgn="auto" hangingPunct="1">
              <a:spcAft>
                <a:spcPts val="0"/>
              </a:spcAft>
              <a:buFont typeface="Arial" panose="020B0604020202020204" pitchFamily="34" charset="0"/>
              <a:buNone/>
              <a:defRPr/>
            </a:pPr>
            <a:endParaRPr lang="en-US" sz="2100" b="1" dirty="0">
              <a:latin typeface="Comic Sans MS" pitchFamily="66" charset="0"/>
            </a:endParaRPr>
          </a:p>
          <a:p>
            <a:pPr eaLnBrk="1" fontAlgn="auto" hangingPunct="1">
              <a:spcAft>
                <a:spcPts val="0"/>
              </a:spcAft>
              <a:defRPr/>
            </a:pPr>
            <a:r>
              <a:rPr lang="en-US" sz="2100" b="1" dirty="0">
                <a:latin typeface="+mj-lt"/>
              </a:rPr>
              <a:t>Plant cells</a:t>
            </a:r>
            <a:r>
              <a:rPr lang="en-US" sz="2100" dirty="0">
                <a:latin typeface="+mj-lt"/>
              </a:rPr>
              <a:t> are also </a:t>
            </a:r>
            <a:r>
              <a:rPr lang="en-US" sz="2100" cap="all" dirty="0">
                <a:latin typeface="+mj-lt"/>
              </a:rPr>
              <a:t>eukaryotic</a:t>
            </a:r>
            <a:r>
              <a:rPr lang="en-US" sz="2100" dirty="0">
                <a:latin typeface="+mj-lt"/>
              </a:rPr>
              <a:t> cells; they  have 3 additional structures that are NOT found in animal cells</a:t>
            </a:r>
          </a:p>
          <a:p>
            <a:pPr marL="651510" indent="-514350" eaLnBrk="1" fontAlgn="auto" hangingPunct="1">
              <a:spcAft>
                <a:spcPts val="0"/>
              </a:spcAft>
              <a:buFont typeface="+mj-lt"/>
              <a:buAutoNum type="arabicPeriod"/>
              <a:defRPr/>
            </a:pPr>
            <a:r>
              <a:rPr lang="en-US" sz="2000" u="sng" dirty="0">
                <a:latin typeface="+mj-lt"/>
              </a:rPr>
              <a:t>Cell wall</a:t>
            </a:r>
            <a:r>
              <a:rPr lang="en-US" sz="2000" dirty="0">
                <a:latin typeface="+mj-lt"/>
              </a:rPr>
              <a:t> – Location: Plant cells ONLY</a:t>
            </a:r>
          </a:p>
          <a:p>
            <a:pPr marL="1051560" lvl="1" indent="-514350" eaLnBrk="1" fontAlgn="auto" hangingPunct="1">
              <a:spcAft>
                <a:spcPts val="0"/>
              </a:spcAft>
              <a:buFont typeface="+mj-lt"/>
              <a:buAutoNum type="arabicPeriod"/>
              <a:defRPr/>
            </a:pPr>
            <a:r>
              <a:rPr lang="en-US" sz="1600" dirty="0">
                <a:latin typeface="+mj-lt"/>
              </a:rPr>
              <a:t>S: thick wall that surrounds the cell membrane; make of cellulose</a:t>
            </a:r>
          </a:p>
          <a:p>
            <a:pPr marL="1051560" lvl="1" indent="-514350" eaLnBrk="1" fontAlgn="auto" hangingPunct="1">
              <a:spcAft>
                <a:spcPts val="0"/>
              </a:spcAft>
              <a:buFont typeface="+mj-lt"/>
              <a:buAutoNum type="arabicPeriod"/>
              <a:defRPr/>
            </a:pPr>
            <a:r>
              <a:rPr lang="en-US" sz="1600" dirty="0">
                <a:latin typeface="+mj-lt"/>
              </a:rPr>
              <a:t>F: helps support the shape of a plant cell, protects the cell from damage, &amp; connects it with neighboring cells</a:t>
            </a:r>
          </a:p>
          <a:p>
            <a:pPr marL="651510" indent="-514350" eaLnBrk="1" fontAlgn="auto" hangingPunct="1">
              <a:spcAft>
                <a:spcPts val="0"/>
              </a:spcAft>
              <a:buFont typeface="+mj-lt"/>
              <a:buAutoNum type="arabicPeriod"/>
              <a:defRPr/>
            </a:pPr>
            <a:r>
              <a:rPr lang="en-US" sz="2000" u="sng" dirty="0">
                <a:latin typeface="+mj-lt"/>
              </a:rPr>
              <a:t>Chloroplasts</a:t>
            </a:r>
            <a:r>
              <a:rPr lang="en-US" sz="2000" dirty="0">
                <a:latin typeface="+mj-lt"/>
              </a:rPr>
              <a:t> – </a:t>
            </a:r>
            <a:r>
              <a:rPr lang="en-US" sz="1600" dirty="0"/>
              <a:t>Location: Plant cells ONLY</a:t>
            </a:r>
            <a:endParaRPr lang="en-US" sz="1600" dirty="0">
              <a:latin typeface="+mj-lt"/>
            </a:endParaRPr>
          </a:p>
          <a:p>
            <a:pPr marL="1051560" lvl="1" indent="-514350" eaLnBrk="1" fontAlgn="auto" hangingPunct="1">
              <a:spcAft>
                <a:spcPts val="0"/>
              </a:spcAft>
              <a:buFont typeface="+mj-lt"/>
              <a:buAutoNum type="arabicPeriod"/>
              <a:defRPr/>
            </a:pPr>
            <a:r>
              <a:rPr lang="en-US" sz="1600" dirty="0">
                <a:latin typeface="+mj-lt"/>
              </a:rPr>
              <a:t>S: Green pods containing stacks of </a:t>
            </a:r>
            <a:r>
              <a:rPr lang="en-US" sz="1600" dirty="0" err="1">
                <a:latin typeface="+mj-lt"/>
              </a:rPr>
              <a:t>thylakoids</a:t>
            </a:r>
            <a:endParaRPr lang="en-US" sz="1600" dirty="0">
              <a:latin typeface="+mj-lt"/>
            </a:endParaRPr>
          </a:p>
          <a:p>
            <a:pPr marL="1051560" lvl="1" indent="-514350" eaLnBrk="1" fontAlgn="auto" hangingPunct="1">
              <a:spcAft>
                <a:spcPts val="0"/>
              </a:spcAft>
              <a:buFont typeface="+mj-lt"/>
              <a:buAutoNum type="arabicPeriod"/>
              <a:defRPr/>
            </a:pPr>
            <a:r>
              <a:rPr lang="en-US" sz="1600" dirty="0">
                <a:latin typeface="+mj-lt"/>
              </a:rPr>
              <a:t>F: use sunlight to make carbohydrates from carbon dioxide (CO</a:t>
            </a:r>
            <a:r>
              <a:rPr lang="en-US" sz="1600" baseline="-25000" dirty="0">
                <a:latin typeface="+mj-lt"/>
              </a:rPr>
              <a:t>2</a:t>
            </a:r>
            <a:r>
              <a:rPr lang="en-US" sz="1600" dirty="0">
                <a:latin typeface="+mj-lt"/>
              </a:rPr>
              <a:t>) and water (H</a:t>
            </a:r>
            <a:r>
              <a:rPr lang="en-US" sz="1600" baseline="-25000" dirty="0">
                <a:latin typeface="+mj-lt"/>
              </a:rPr>
              <a:t>2</a:t>
            </a:r>
            <a:r>
              <a:rPr lang="en-US" sz="1600" dirty="0">
                <a:latin typeface="+mj-lt"/>
              </a:rPr>
              <a:t>O)</a:t>
            </a:r>
          </a:p>
          <a:p>
            <a:pPr marL="651510" indent="-514350" eaLnBrk="1" fontAlgn="auto" hangingPunct="1">
              <a:spcAft>
                <a:spcPts val="0"/>
              </a:spcAft>
              <a:buFont typeface="+mj-lt"/>
              <a:buAutoNum type="arabicPeriod"/>
              <a:defRPr/>
            </a:pPr>
            <a:r>
              <a:rPr lang="en-US" sz="2000" u="sng" dirty="0">
                <a:latin typeface="+mj-lt"/>
              </a:rPr>
              <a:t>Central Vacuole</a:t>
            </a:r>
            <a:r>
              <a:rPr lang="en-US" sz="2000" dirty="0">
                <a:latin typeface="+mj-lt"/>
              </a:rPr>
              <a:t> – </a:t>
            </a:r>
            <a:r>
              <a:rPr lang="en-US" sz="1700" dirty="0"/>
              <a:t>Location: Plant cells ONLY</a:t>
            </a:r>
            <a:endParaRPr lang="en-US" sz="2000" dirty="0">
              <a:latin typeface="+mj-lt"/>
            </a:endParaRPr>
          </a:p>
          <a:p>
            <a:pPr marL="1051560" lvl="1" indent="-514350" eaLnBrk="1" fontAlgn="auto" hangingPunct="1">
              <a:spcAft>
                <a:spcPts val="0"/>
              </a:spcAft>
              <a:buFont typeface="+mj-lt"/>
              <a:buAutoNum type="arabicPeriod"/>
              <a:defRPr/>
            </a:pPr>
            <a:r>
              <a:rPr lang="en-US" sz="1600" dirty="0">
                <a:latin typeface="+mj-lt"/>
              </a:rPr>
              <a:t>S: large, membrane-bound sac that takes up most of the cell’s space</a:t>
            </a:r>
          </a:p>
          <a:p>
            <a:pPr marL="1051560" lvl="1" indent="-514350" eaLnBrk="1" fontAlgn="auto" hangingPunct="1">
              <a:spcAft>
                <a:spcPts val="0"/>
              </a:spcAft>
              <a:buFont typeface="+mj-lt"/>
              <a:buAutoNum type="arabicPeriod"/>
              <a:defRPr/>
            </a:pPr>
            <a:r>
              <a:rPr lang="en-US" sz="1600" dirty="0">
                <a:latin typeface="+mj-lt"/>
              </a:rPr>
              <a:t>F: stores water, nutrients, ions, and wastes</a:t>
            </a:r>
          </a:p>
        </p:txBody>
      </p:sp>
      <p:pic>
        <p:nvPicPr>
          <p:cNvPr id="12" name="Picture 11" descr="plant cell3.jpg">
            <a:extLst>
              <a:ext uri="{FF2B5EF4-FFF2-40B4-BE49-F238E27FC236}">
                <a16:creationId xmlns:a16="http://schemas.microsoft.com/office/drawing/2014/main" id="{DB1404D2-4D48-4528-BD19-94045F9813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34" t="5000" r="3085"/>
          <a:stretch>
            <a:fillRect/>
          </a:stretch>
        </p:blipFill>
        <p:spPr bwMode="auto">
          <a:xfrm>
            <a:off x="5240338" y="2133600"/>
            <a:ext cx="3903662"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3">
            <p14:nvContentPartPr>
              <p14:cNvPr id="18453" name="Ink 21">
                <a:extLst>
                  <a:ext uri="{FF2B5EF4-FFF2-40B4-BE49-F238E27FC236}">
                    <a16:creationId xmlns:a16="http://schemas.microsoft.com/office/drawing/2014/main" id="{8962B329-E865-465B-A959-72F75FC5163A}"/>
                  </a:ext>
                </a:extLst>
              </p14:cNvPr>
              <p14:cNvContentPartPr>
                <a14:cpLocks xmlns:a14="http://schemas.microsoft.com/office/drawing/2010/main" noRot="1" noChangeAspect="1" noEditPoints="1" noChangeArrowheads="1" noChangeShapeType="1"/>
              </p14:cNvContentPartPr>
              <p14:nvPr/>
            </p14:nvContentPartPr>
            <p14:xfrm>
              <a:off x="6038850" y="5229225"/>
              <a:ext cx="298450" cy="53975"/>
            </p14:xfrm>
          </p:contentPart>
        </mc:Choice>
        <mc:Fallback>
          <p:pic>
            <p:nvPicPr>
              <p:cNvPr id="18453" name="Ink 21">
                <a:extLst>
                  <a:ext uri="{FF2B5EF4-FFF2-40B4-BE49-F238E27FC236}">
                    <a16:creationId xmlns:a16="http://schemas.microsoft.com/office/drawing/2014/main" id="{8962B329-E865-465B-A959-72F75FC5163A}"/>
                  </a:ext>
                </a:extLst>
              </p:cNvPr>
              <p:cNvPicPr>
                <a:picLocks noRot="1" noChangeAspect="1" noEditPoints="1" noChangeArrowheads="1" noChangeShapeType="1"/>
              </p:cNvPicPr>
              <p:nvPr/>
            </p:nvPicPr>
            <p:blipFill>
              <a:blip r:embed="rId4"/>
              <a:stretch>
                <a:fillRect/>
              </a:stretch>
            </p:blipFill>
            <p:spPr>
              <a:xfrm>
                <a:off x="6022990" y="5165039"/>
                <a:ext cx="329809" cy="182348"/>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8454" name="Ink 22">
                <a:extLst>
                  <a:ext uri="{FF2B5EF4-FFF2-40B4-BE49-F238E27FC236}">
                    <a16:creationId xmlns:a16="http://schemas.microsoft.com/office/drawing/2014/main" id="{C80A7959-1E1C-4BA2-B0F5-0EDA5BDA1835}"/>
                  </a:ext>
                </a:extLst>
              </p14:cNvPr>
              <p14:cNvContentPartPr>
                <a14:cpLocks xmlns:a14="http://schemas.microsoft.com/office/drawing/2010/main" noRot="1" noChangeAspect="1" noEditPoints="1" noChangeArrowheads="1" noChangeShapeType="1"/>
              </p14:cNvContentPartPr>
              <p14:nvPr/>
            </p14:nvContentPartPr>
            <p14:xfrm>
              <a:off x="7902575" y="3432175"/>
              <a:ext cx="677863" cy="20638"/>
            </p14:xfrm>
          </p:contentPart>
        </mc:Choice>
        <mc:Fallback>
          <p:pic>
            <p:nvPicPr>
              <p:cNvPr id="18454" name="Ink 22">
                <a:extLst>
                  <a:ext uri="{FF2B5EF4-FFF2-40B4-BE49-F238E27FC236}">
                    <a16:creationId xmlns:a16="http://schemas.microsoft.com/office/drawing/2014/main" id="{C80A7959-1E1C-4BA2-B0F5-0EDA5BDA1835}"/>
                  </a:ext>
                </a:extLst>
              </p:cNvPr>
              <p:cNvPicPr>
                <a:picLocks noRot="1" noChangeAspect="1" noEditPoints="1" noChangeArrowheads="1" noChangeShapeType="1"/>
              </p:cNvPicPr>
              <p:nvPr/>
            </p:nvPicPr>
            <p:blipFill>
              <a:blip r:embed="rId6"/>
              <a:stretch>
                <a:fillRect/>
              </a:stretch>
            </p:blipFill>
            <p:spPr>
              <a:xfrm>
                <a:off x="7886719" y="3371637"/>
                <a:ext cx="709216" cy="141714"/>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8455" name="Ink 23">
                <a:extLst>
                  <a:ext uri="{FF2B5EF4-FFF2-40B4-BE49-F238E27FC236}">
                    <a16:creationId xmlns:a16="http://schemas.microsoft.com/office/drawing/2014/main" id="{427DC531-46B2-4C61-9DDA-F4EBFB34124A}"/>
                  </a:ext>
                </a:extLst>
              </p14:cNvPr>
              <p14:cNvContentPartPr>
                <a14:cpLocks xmlns:a14="http://schemas.microsoft.com/office/drawing/2010/main" noRot="1" noChangeAspect="1" noEditPoints="1" noChangeArrowheads="1" noChangeShapeType="1"/>
              </p14:cNvContentPartPr>
              <p14:nvPr/>
            </p14:nvContentPartPr>
            <p14:xfrm>
              <a:off x="7862888" y="5040313"/>
              <a:ext cx="482600" cy="25400"/>
            </p14:xfrm>
          </p:contentPart>
        </mc:Choice>
        <mc:Fallback>
          <p:pic>
            <p:nvPicPr>
              <p:cNvPr id="18455" name="Ink 23">
                <a:extLst>
                  <a:ext uri="{FF2B5EF4-FFF2-40B4-BE49-F238E27FC236}">
                    <a16:creationId xmlns:a16="http://schemas.microsoft.com/office/drawing/2014/main" id="{427DC531-46B2-4C61-9DDA-F4EBFB34124A}"/>
                  </a:ext>
                </a:extLst>
              </p:cNvPr>
              <p:cNvPicPr>
                <a:picLocks noRot="1" noChangeAspect="1" noEditPoints="1" noChangeArrowheads="1" noChangeShapeType="1"/>
              </p:cNvPicPr>
              <p:nvPr/>
            </p:nvPicPr>
            <p:blipFill>
              <a:blip r:embed="rId8"/>
              <a:stretch>
                <a:fillRect/>
              </a:stretch>
            </p:blipFill>
            <p:spPr>
              <a:xfrm>
                <a:off x="7847065" y="4978224"/>
                <a:ext cx="513886" cy="149578"/>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8B5017AF-FDB0-4C8E-BB18-14CBD7BD2D00}"/>
              </a:ext>
            </a:extLst>
          </p:cNvPr>
          <p:cNvSpPr>
            <a:spLocks noGrp="1"/>
          </p:cNvSpPr>
          <p:nvPr>
            <p:ph type="title"/>
          </p:nvPr>
        </p:nvSpPr>
        <p:spPr bwMode="auto">
          <a:xfrm>
            <a:off x="457200" y="384175"/>
            <a:ext cx="8229600"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a:t>Cellular Boundaries</a:t>
            </a:r>
          </a:p>
        </p:txBody>
      </p:sp>
      <p:pic>
        <p:nvPicPr>
          <p:cNvPr id="62467" name="Picture Placeholder 1">
            <a:extLst>
              <a:ext uri="{FF2B5EF4-FFF2-40B4-BE49-F238E27FC236}">
                <a16:creationId xmlns:a16="http://schemas.microsoft.com/office/drawing/2014/main" id="{A7B2958D-0665-4D6B-8BE0-E7048F939386}"/>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a:stretch>
            <a:fillRect/>
          </a:stretch>
        </p:blipFill>
        <p:spPr bwMode="auto">
          <a:xfrm>
            <a:off x="522288" y="1087438"/>
            <a:ext cx="8121650" cy="5581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9">
            <a:extLst>
              <a:ext uri="{FF2B5EF4-FFF2-40B4-BE49-F238E27FC236}">
                <a16:creationId xmlns:a16="http://schemas.microsoft.com/office/drawing/2014/main" id="{4F6E4326-C122-4A3F-BE7C-9D38F53815FD}"/>
              </a:ext>
            </a:extLst>
          </p:cNvPr>
          <p:cNvSpPr txBox="1">
            <a:spLocks noChangeArrowheads="1"/>
          </p:cNvSpPr>
          <p:nvPr/>
        </p:nvSpPr>
        <p:spPr bwMode="auto">
          <a:xfrm>
            <a:off x="1592263" y="4611688"/>
            <a:ext cx="22050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b="1">
                <a:solidFill>
                  <a:srgbClr val="000000"/>
                </a:solidFill>
                <a:ea typeface="ヒラギノ角ゴ Pro W3" pitchFamily="-84" charset="-128"/>
              </a:rPr>
              <a:t>Cell Membranes</a:t>
            </a:r>
          </a:p>
        </p:txBody>
      </p:sp>
      <p:cxnSp>
        <p:nvCxnSpPr>
          <p:cNvPr id="4" name="Straight Arrow Connector 3">
            <a:extLst>
              <a:ext uri="{FF2B5EF4-FFF2-40B4-BE49-F238E27FC236}">
                <a16:creationId xmlns:a16="http://schemas.microsoft.com/office/drawing/2014/main" id="{0A977A7D-ED91-4CF3-BA46-83C7994652D1}"/>
              </a:ext>
            </a:extLst>
          </p:cNvPr>
          <p:cNvCxnSpPr/>
          <p:nvPr/>
        </p:nvCxnSpPr>
        <p:spPr>
          <a:xfrm flipH="1" flipV="1">
            <a:off x="3640138" y="4170363"/>
            <a:ext cx="931862" cy="48736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F01D72D-FAA9-4C86-9B67-91CB07E84C78}"/>
              </a:ext>
            </a:extLst>
          </p:cNvPr>
          <p:cNvCxnSpPr/>
          <p:nvPr/>
        </p:nvCxnSpPr>
        <p:spPr>
          <a:xfrm flipV="1">
            <a:off x="4572000" y="3962400"/>
            <a:ext cx="728663" cy="69532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3DD3CC9-0FCD-4A51-B0CF-34C0F1EF5E8D}"/>
              </a:ext>
            </a:extLst>
          </p:cNvPr>
          <p:cNvCxnSpPr/>
          <p:nvPr/>
        </p:nvCxnSpPr>
        <p:spPr>
          <a:xfrm flipH="1">
            <a:off x="3989388" y="4657725"/>
            <a:ext cx="582612" cy="63023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 Box 29">
            <a:extLst>
              <a:ext uri="{FF2B5EF4-FFF2-40B4-BE49-F238E27FC236}">
                <a16:creationId xmlns:a16="http://schemas.microsoft.com/office/drawing/2014/main" id="{F97CE636-CD83-4884-AA40-6A68C7115E6C}"/>
              </a:ext>
            </a:extLst>
          </p:cNvPr>
          <p:cNvSpPr txBox="1">
            <a:spLocks noChangeArrowheads="1"/>
          </p:cNvSpPr>
          <p:nvPr/>
        </p:nvSpPr>
        <p:spPr bwMode="auto">
          <a:xfrm>
            <a:off x="6151563" y="5194300"/>
            <a:ext cx="1520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b="1">
                <a:solidFill>
                  <a:srgbClr val="000000"/>
                </a:solidFill>
                <a:ea typeface="ヒラギノ角ゴ Pro W3" pitchFamily="-84" charset="-128"/>
              </a:rPr>
              <a:t>Cell Walls</a:t>
            </a:r>
          </a:p>
        </p:txBody>
      </p:sp>
      <p:cxnSp>
        <p:nvCxnSpPr>
          <p:cNvPr id="18" name="Straight Arrow Connector 17">
            <a:extLst>
              <a:ext uri="{FF2B5EF4-FFF2-40B4-BE49-F238E27FC236}">
                <a16:creationId xmlns:a16="http://schemas.microsoft.com/office/drawing/2014/main" id="{5BAFAF49-3677-4A94-84E1-11CAD5C18189}"/>
              </a:ext>
            </a:extLst>
          </p:cNvPr>
          <p:cNvCxnSpPr>
            <a:stCxn id="17" idx="1"/>
          </p:cNvCxnSpPr>
          <p:nvPr/>
        </p:nvCxnSpPr>
        <p:spPr>
          <a:xfrm flipV="1">
            <a:off x="6151563" y="4441825"/>
            <a:ext cx="0" cy="93662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00001A9-B8E3-4BFC-877B-BD50722E1601}"/>
              </a:ext>
            </a:extLst>
          </p:cNvPr>
          <p:cNvCxnSpPr>
            <a:stCxn id="17" idx="1"/>
          </p:cNvCxnSpPr>
          <p:nvPr/>
        </p:nvCxnSpPr>
        <p:spPr>
          <a:xfrm flipH="1">
            <a:off x="5459413" y="5378450"/>
            <a:ext cx="69215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72FD90DB-0FC8-44A5-8239-4FF08EDC2C2A}"/>
              </a:ext>
            </a:extLst>
          </p:cNvPr>
          <p:cNvSpPr>
            <a:spLocks noGrp="1"/>
          </p:cNvSpPr>
          <p:nvPr>
            <p:ph type="title"/>
          </p:nvPr>
        </p:nvSpPr>
        <p:spPr bwMode="auto">
          <a:xfrm>
            <a:off x="457200" y="384175"/>
            <a:ext cx="8229600"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a:t>The Discovery of the Cell</a:t>
            </a:r>
          </a:p>
        </p:txBody>
      </p:sp>
      <p:pic>
        <p:nvPicPr>
          <p:cNvPr id="14339" name="Picture Placeholder 1">
            <a:extLst>
              <a:ext uri="{FF2B5EF4-FFF2-40B4-BE49-F238E27FC236}">
                <a16:creationId xmlns:a16="http://schemas.microsoft.com/office/drawing/2014/main" id="{6240C854-9D9A-4661-9BB7-304C4397A322}"/>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a:stretch>
            <a:fillRect/>
          </a:stretch>
        </p:blipFill>
        <p:spPr bwMode="auto">
          <a:xfrm>
            <a:off x="2105025" y="1633538"/>
            <a:ext cx="4833938" cy="4389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Placeholder 4">
            <a:extLst>
              <a:ext uri="{FF2B5EF4-FFF2-40B4-BE49-F238E27FC236}">
                <a16:creationId xmlns:a16="http://schemas.microsoft.com/office/drawing/2014/main" id="{B8F084AD-2700-4A55-BCF3-09B335ACE88C}"/>
              </a:ext>
            </a:extLst>
          </p:cNvPr>
          <p:cNvSpPr>
            <a:spLocks noGrp="1"/>
          </p:cNvSpPr>
          <p:nvPr>
            <p:ph type="body" sz="quarter" idx="12"/>
          </p:nvPr>
        </p:nvSpPr>
        <p:spPr bwMode="auto">
          <a:xfrm>
            <a:off x="536575" y="1096963"/>
            <a:ext cx="8143875" cy="823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buClr>
                <a:srgbClr val="A6A6A6"/>
              </a:buClr>
            </a:pPr>
            <a:r>
              <a:rPr lang="en-US" altLang="en-US" sz="2000"/>
              <a:t>Anton van Leeuwenhoek was the first to observe living microorganisms.</a:t>
            </a:r>
          </a:p>
        </p:txBody>
      </p:sp>
      <p:sp>
        <p:nvSpPr>
          <p:cNvPr id="10" name="Oval 1">
            <a:extLst>
              <a:ext uri="{FF2B5EF4-FFF2-40B4-BE49-F238E27FC236}">
                <a16:creationId xmlns:a16="http://schemas.microsoft.com/office/drawing/2014/main" id="{CF971E3E-5D9C-4150-B481-9327D99FC768}"/>
              </a:ext>
            </a:extLst>
          </p:cNvPr>
          <p:cNvSpPr>
            <a:spLocks noChangeArrowheads="1"/>
          </p:cNvSpPr>
          <p:nvPr/>
        </p:nvSpPr>
        <p:spPr bwMode="auto">
          <a:xfrm>
            <a:off x="4638675" y="3324225"/>
            <a:ext cx="1249363" cy="156527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Placeholder 9">
            <a:extLst>
              <a:ext uri="{FF2B5EF4-FFF2-40B4-BE49-F238E27FC236}">
                <a16:creationId xmlns:a16="http://schemas.microsoft.com/office/drawing/2014/main" id="{8CB7A421-5B58-4358-A3E7-CC1E95B22265}"/>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308" r="308"/>
          <a:stretch>
            <a:fillRect/>
          </a:stretch>
        </p:blipFill>
        <p:spPr bwMode="auto">
          <a:xfrm>
            <a:off x="452438" y="933450"/>
            <a:ext cx="8229600" cy="573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itle 1">
            <a:extLst>
              <a:ext uri="{FF2B5EF4-FFF2-40B4-BE49-F238E27FC236}">
                <a16:creationId xmlns:a16="http://schemas.microsoft.com/office/drawing/2014/main" id="{C3401DC8-85DF-442F-9F8A-42B6702CBB00}"/>
              </a:ext>
            </a:extLst>
          </p:cNvPr>
          <p:cNvSpPr>
            <a:spLocks noGrp="1"/>
          </p:cNvSpPr>
          <p:nvPr>
            <p:ph type="title"/>
          </p:nvPr>
        </p:nvSpPr>
        <p:spPr bwMode="auto">
          <a:xfrm>
            <a:off x="457200" y="384175"/>
            <a:ext cx="8229600"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a:t>Cell Membranes</a:t>
            </a:r>
          </a:p>
        </p:txBody>
      </p:sp>
      <p:sp>
        <p:nvSpPr>
          <p:cNvPr id="6" name="Oval 10">
            <a:extLst>
              <a:ext uri="{FF2B5EF4-FFF2-40B4-BE49-F238E27FC236}">
                <a16:creationId xmlns:a16="http://schemas.microsoft.com/office/drawing/2014/main" id="{84BCA2EA-D648-4380-B7F1-A7B86137DC42}"/>
              </a:ext>
            </a:extLst>
          </p:cNvPr>
          <p:cNvSpPr>
            <a:spLocks noChangeArrowheads="1"/>
          </p:cNvSpPr>
          <p:nvPr/>
        </p:nvSpPr>
        <p:spPr bwMode="auto">
          <a:xfrm rot="-2691843">
            <a:off x="4343400" y="2413000"/>
            <a:ext cx="1247775" cy="122555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srgbClr val="002663"/>
              </a:solidFill>
            </a:endParaRPr>
          </a:p>
        </p:txBody>
      </p:sp>
      <p:sp>
        <p:nvSpPr>
          <p:cNvPr id="7" name="Oval 10">
            <a:extLst>
              <a:ext uri="{FF2B5EF4-FFF2-40B4-BE49-F238E27FC236}">
                <a16:creationId xmlns:a16="http://schemas.microsoft.com/office/drawing/2014/main" id="{960EC98F-5891-447C-BC3D-61B5C27B6F4C}"/>
              </a:ext>
            </a:extLst>
          </p:cNvPr>
          <p:cNvSpPr>
            <a:spLocks noChangeArrowheads="1"/>
          </p:cNvSpPr>
          <p:nvPr/>
        </p:nvSpPr>
        <p:spPr bwMode="auto">
          <a:xfrm>
            <a:off x="4344988" y="2389188"/>
            <a:ext cx="2890837" cy="113665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srgbClr val="002663"/>
              </a:solidFill>
            </a:endParaRPr>
          </a:p>
        </p:txBody>
      </p:sp>
      <p:sp>
        <p:nvSpPr>
          <p:cNvPr id="11" name="Oval 10">
            <a:extLst>
              <a:ext uri="{FF2B5EF4-FFF2-40B4-BE49-F238E27FC236}">
                <a16:creationId xmlns:a16="http://schemas.microsoft.com/office/drawing/2014/main" id="{698D9DC5-06DE-47B8-A191-96D3EB365000}"/>
              </a:ext>
            </a:extLst>
          </p:cNvPr>
          <p:cNvSpPr>
            <a:spLocks noChangeArrowheads="1"/>
          </p:cNvSpPr>
          <p:nvPr/>
        </p:nvSpPr>
        <p:spPr bwMode="auto">
          <a:xfrm>
            <a:off x="4279900" y="4024313"/>
            <a:ext cx="1468438" cy="1858962"/>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srgbClr val="002663"/>
              </a:solidFill>
            </a:endParaRPr>
          </a:p>
        </p:txBody>
      </p:sp>
      <p:sp>
        <p:nvSpPr>
          <p:cNvPr id="12" name="Oval 11">
            <a:extLst>
              <a:ext uri="{FF2B5EF4-FFF2-40B4-BE49-F238E27FC236}">
                <a16:creationId xmlns:a16="http://schemas.microsoft.com/office/drawing/2014/main" id="{3472241F-7EBC-40AB-BFA5-DE9D791ED67F}"/>
              </a:ext>
            </a:extLst>
          </p:cNvPr>
          <p:cNvSpPr>
            <a:spLocks noChangeArrowheads="1"/>
          </p:cNvSpPr>
          <p:nvPr/>
        </p:nvSpPr>
        <p:spPr bwMode="auto">
          <a:xfrm>
            <a:off x="5907088" y="3475038"/>
            <a:ext cx="1882775" cy="122872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srgbClr val="002663"/>
              </a:solidFill>
            </a:endParaRPr>
          </a:p>
        </p:txBody>
      </p:sp>
      <p:sp>
        <p:nvSpPr>
          <p:cNvPr id="13" name="Oval 12">
            <a:extLst>
              <a:ext uri="{FF2B5EF4-FFF2-40B4-BE49-F238E27FC236}">
                <a16:creationId xmlns:a16="http://schemas.microsoft.com/office/drawing/2014/main" id="{9FC340C3-983A-4E91-8F04-54994356BB95}"/>
              </a:ext>
            </a:extLst>
          </p:cNvPr>
          <p:cNvSpPr>
            <a:spLocks noChangeArrowheads="1"/>
          </p:cNvSpPr>
          <p:nvPr/>
        </p:nvSpPr>
        <p:spPr bwMode="auto">
          <a:xfrm>
            <a:off x="3100388" y="3325813"/>
            <a:ext cx="1098550" cy="614362"/>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srgbClr val="002663"/>
              </a:solidFill>
            </a:endParaRPr>
          </a:p>
        </p:txBody>
      </p:sp>
      <p:sp>
        <p:nvSpPr>
          <p:cNvPr id="14" name="Oval 13">
            <a:extLst>
              <a:ext uri="{FF2B5EF4-FFF2-40B4-BE49-F238E27FC236}">
                <a16:creationId xmlns:a16="http://schemas.microsoft.com/office/drawing/2014/main" id="{70444457-5005-46AC-B120-7413B6EB378F}"/>
              </a:ext>
            </a:extLst>
          </p:cNvPr>
          <p:cNvSpPr>
            <a:spLocks noChangeArrowheads="1"/>
          </p:cNvSpPr>
          <p:nvPr/>
        </p:nvSpPr>
        <p:spPr bwMode="auto">
          <a:xfrm>
            <a:off x="2033588" y="5300663"/>
            <a:ext cx="1571625" cy="715962"/>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srgbClr val="002663"/>
              </a:solidFill>
            </a:endParaRPr>
          </a:p>
        </p:txBody>
      </p:sp>
      <p:sp>
        <p:nvSpPr>
          <p:cNvPr id="15" name="Oval 10">
            <a:extLst>
              <a:ext uri="{FF2B5EF4-FFF2-40B4-BE49-F238E27FC236}">
                <a16:creationId xmlns:a16="http://schemas.microsoft.com/office/drawing/2014/main" id="{26ABF66C-3B3C-4521-81FB-9D52A7ED1ACF}"/>
              </a:ext>
            </a:extLst>
          </p:cNvPr>
          <p:cNvSpPr>
            <a:spLocks noChangeArrowheads="1"/>
          </p:cNvSpPr>
          <p:nvPr/>
        </p:nvSpPr>
        <p:spPr bwMode="auto">
          <a:xfrm rot="-2691843">
            <a:off x="2841625" y="4313238"/>
            <a:ext cx="601663" cy="592137"/>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srgbClr val="002663"/>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4"/>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5"/>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7"/>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1"/>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11" grpId="0" animBg="1"/>
      <p:bldP spid="11" grpId="1" animBg="1"/>
      <p:bldP spid="12" grpId="0" animBg="1"/>
      <p:bldP spid="13" grpId="0" animBg="1"/>
      <p:bldP spid="13" grpId="1" animBg="1"/>
      <p:bldP spid="14" grpId="0" animBg="1"/>
      <p:bldP spid="14" grpId="1" animBg="1"/>
      <p:bldP spid="15" grpId="0" animBg="1"/>
      <p:bldP spid="1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C200D138-91B0-4522-BB4D-7D6E84636F4D}"/>
              </a:ext>
            </a:extLst>
          </p:cNvPr>
          <p:cNvSpPr>
            <a:spLocks noGrp="1"/>
          </p:cNvSpPr>
          <p:nvPr>
            <p:ph type="title"/>
          </p:nvPr>
        </p:nvSpPr>
        <p:spPr bwMode="auto">
          <a:xfrm>
            <a:off x="457200" y="384175"/>
            <a:ext cx="8229600"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a:t>The Cell Theory</a:t>
            </a:r>
          </a:p>
        </p:txBody>
      </p:sp>
      <p:pic>
        <p:nvPicPr>
          <p:cNvPr id="3" name="Picture Placeholder 2">
            <a:extLst>
              <a:ext uri="{FF2B5EF4-FFF2-40B4-BE49-F238E27FC236}">
                <a16:creationId xmlns:a16="http://schemas.microsoft.com/office/drawing/2014/main" id="{859EC9B3-A325-469D-B6F3-E8287EEB284E}"/>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bwMode="auto">
          <a:xfrm>
            <a:off x="2576827" y="2756451"/>
            <a:ext cx="3884622" cy="3808453"/>
          </a:xfrm>
          <a:prstGeom prst="ellipse">
            <a:avLst/>
          </a:prstGeom>
          <a:extLst/>
        </p:spPr>
      </p:pic>
      <p:sp>
        <p:nvSpPr>
          <p:cNvPr id="11" name="Text Placeholder 4">
            <a:extLst>
              <a:ext uri="{FF2B5EF4-FFF2-40B4-BE49-F238E27FC236}">
                <a16:creationId xmlns:a16="http://schemas.microsoft.com/office/drawing/2014/main" id="{300BAB4D-0B02-4698-B022-3904F7C5A546}"/>
              </a:ext>
            </a:extLst>
          </p:cNvPr>
          <p:cNvSpPr>
            <a:spLocks noGrp="1"/>
          </p:cNvSpPr>
          <p:nvPr>
            <p:ph type="body" sz="quarter" idx="12"/>
          </p:nvPr>
        </p:nvSpPr>
        <p:spPr bwMode="auto">
          <a:xfrm>
            <a:off x="439738" y="1084263"/>
            <a:ext cx="7921625" cy="2865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342900" indent="-342900" eaLnBrk="1" hangingPunct="1">
              <a:buClr>
                <a:srgbClr val="000000"/>
              </a:buClr>
              <a:buFont typeface="Arial" panose="020B0604020202020204" pitchFamily="34" charset="0"/>
              <a:buChar char="•"/>
            </a:pPr>
            <a:r>
              <a:rPr lang="en-US" altLang="en-US"/>
              <a:t>All living things are made up of cells.</a:t>
            </a:r>
          </a:p>
          <a:p>
            <a:pPr marL="342900" indent="-342900" eaLnBrk="1" hangingPunct="1">
              <a:buClr>
                <a:srgbClr val="000000"/>
              </a:buClr>
              <a:buFont typeface="Arial" panose="020B0604020202020204" pitchFamily="34" charset="0"/>
              <a:buChar char="•"/>
            </a:pPr>
            <a:r>
              <a:rPr lang="en-US" altLang="en-US"/>
              <a:t>Cells are the basic units of structure and function in living things.</a:t>
            </a:r>
          </a:p>
          <a:p>
            <a:pPr marL="342900" indent="-342900" eaLnBrk="1" hangingPunct="1">
              <a:buClr>
                <a:srgbClr val="000000"/>
              </a:buClr>
              <a:buFont typeface="Arial" panose="020B0604020202020204" pitchFamily="34" charset="0"/>
              <a:buChar char="•"/>
            </a:pPr>
            <a:r>
              <a:rPr lang="en-US" altLang="en-US"/>
              <a:t>New cells are produced from existing cells.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A0EC90A4-75B7-45A4-AA0F-FB15CFF0B4F0}"/>
              </a:ext>
            </a:extLst>
          </p:cNvPr>
          <p:cNvSpPr>
            <a:spLocks noGrp="1"/>
          </p:cNvSpPr>
          <p:nvPr>
            <p:ph type="title"/>
          </p:nvPr>
        </p:nvSpPr>
        <p:spPr bwMode="auto">
          <a:xfrm>
            <a:off x="457200" y="384175"/>
            <a:ext cx="8229600"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a:t>Exploring the Cell</a:t>
            </a:r>
          </a:p>
        </p:txBody>
      </p:sp>
      <p:pic>
        <p:nvPicPr>
          <p:cNvPr id="18435" name="Picture Placeholder 2">
            <a:extLst>
              <a:ext uri="{FF2B5EF4-FFF2-40B4-BE49-F238E27FC236}">
                <a16:creationId xmlns:a16="http://schemas.microsoft.com/office/drawing/2014/main" id="{BA4C01F4-984A-4DAD-A5C8-875A9B4B8A3F}"/>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a:stretch>
            <a:fillRect/>
          </a:stretch>
        </p:blipFill>
        <p:spPr bwMode="auto">
          <a:xfrm>
            <a:off x="5578475" y="503238"/>
            <a:ext cx="2717800" cy="5927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Placeholder 4">
            <a:extLst>
              <a:ext uri="{FF2B5EF4-FFF2-40B4-BE49-F238E27FC236}">
                <a16:creationId xmlns:a16="http://schemas.microsoft.com/office/drawing/2014/main" id="{BF562EC5-5482-49DE-B5B2-22C235623398}"/>
              </a:ext>
            </a:extLst>
          </p:cNvPr>
          <p:cNvSpPr>
            <a:spLocks noGrp="1"/>
          </p:cNvSpPr>
          <p:nvPr>
            <p:ph type="body" sz="quarter" idx="12"/>
          </p:nvPr>
        </p:nvSpPr>
        <p:spPr bwMode="auto">
          <a:xfrm>
            <a:off x="452438" y="1096963"/>
            <a:ext cx="4765675" cy="3054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buClr>
                <a:srgbClr val="A6A6A6"/>
              </a:buClr>
            </a:pPr>
            <a:r>
              <a:rPr lang="en-US" altLang="en-US"/>
              <a:t>Most microscopes use lenses to magnify the image of an object by focusing light or electrons.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29540377-3E4E-488C-A711-7AB8902D2E1B}"/>
              </a:ext>
            </a:extLst>
          </p:cNvPr>
          <p:cNvSpPr>
            <a:spLocks noGrp="1"/>
          </p:cNvSpPr>
          <p:nvPr>
            <p:ph type="title"/>
          </p:nvPr>
        </p:nvSpPr>
        <p:spPr bwMode="auto">
          <a:xfrm>
            <a:off x="457200" y="384175"/>
            <a:ext cx="8229600"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a:t>Electron Microscopes</a:t>
            </a:r>
          </a:p>
        </p:txBody>
      </p:sp>
      <p:sp>
        <p:nvSpPr>
          <p:cNvPr id="12292" name="Text Box 4">
            <a:extLst>
              <a:ext uri="{FF2B5EF4-FFF2-40B4-BE49-F238E27FC236}">
                <a16:creationId xmlns:a16="http://schemas.microsoft.com/office/drawing/2014/main" id="{2535E976-A96D-4CBF-A382-DE79BE07A70E}"/>
              </a:ext>
            </a:extLst>
          </p:cNvPr>
          <p:cNvSpPr txBox="1">
            <a:spLocks noChangeArrowheads="1"/>
          </p:cNvSpPr>
          <p:nvPr/>
        </p:nvSpPr>
        <p:spPr bwMode="auto">
          <a:xfrm>
            <a:off x="458788" y="1298575"/>
            <a:ext cx="7389812" cy="1570038"/>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2400" dirty="0">
                <a:solidFill>
                  <a:srgbClr val="000000"/>
                </a:solidFill>
                <a:ea typeface="+mn-ea"/>
              </a:rPr>
              <a:t>Two types of electron microscopes: </a:t>
            </a:r>
          </a:p>
          <a:p>
            <a:pPr marL="342900" indent="-342900" eaLnBrk="1" hangingPunct="1">
              <a:spcBef>
                <a:spcPct val="50000"/>
              </a:spcBef>
              <a:buFont typeface="Arial" pitchFamily="34" charset="0"/>
              <a:buChar char="•"/>
              <a:defRPr/>
            </a:pPr>
            <a:r>
              <a:rPr lang="en-US" sz="2400" dirty="0">
                <a:solidFill>
                  <a:srgbClr val="000000"/>
                </a:solidFill>
                <a:ea typeface="+mn-ea"/>
              </a:rPr>
              <a:t>transmission </a:t>
            </a:r>
          </a:p>
          <a:p>
            <a:pPr marL="342900" indent="-342900" eaLnBrk="1" hangingPunct="1">
              <a:spcBef>
                <a:spcPct val="50000"/>
              </a:spcBef>
              <a:buFont typeface="Arial" pitchFamily="34" charset="0"/>
              <a:buChar char="•"/>
              <a:defRPr/>
            </a:pPr>
            <a:r>
              <a:rPr lang="en-US" sz="2400" dirty="0">
                <a:solidFill>
                  <a:srgbClr val="000000"/>
                </a:solidFill>
                <a:ea typeface="+mn-ea"/>
              </a:rPr>
              <a:t>scanning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4C045BD5-86DF-40A8-8301-0EDC206BE19F}"/>
              </a:ext>
            </a:extLst>
          </p:cNvPr>
          <p:cNvSpPr>
            <a:spLocks noGrp="1"/>
          </p:cNvSpPr>
          <p:nvPr>
            <p:ph type="title"/>
          </p:nvPr>
        </p:nvSpPr>
        <p:spPr bwMode="auto">
          <a:xfrm>
            <a:off x="457200" y="384175"/>
            <a:ext cx="8229600"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a:t>Micrographs</a:t>
            </a:r>
          </a:p>
        </p:txBody>
      </p:sp>
      <p:pic>
        <p:nvPicPr>
          <p:cNvPr id="22531" name="Picture Placeholder 1">
            <a:extLst>
              <a:ext uri="{FF2B5EF4-FFF2-40B4-BE49-F238E27FC236}">
                <a16:creationId xmlns:a16="http://schemas.microsoft.com/office/drawing/2014/main" id="{B2090E9A-2979-4B35-8885-1084864B7665}"/>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a:stretch>
            <a:fillRect/>
          </a:stretch>
        </p:blipFill>
        <p:spPr bwMode="auto">
          <a:xfrm>
            <a:off x="342900" y="1838325"/>
            <a:ext cx="8491538" cy="320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Placeholder 4">
            <a:extLst>
              <a:ext uri="{FF2B5EF4-FFF2-40B4-BE49-F238E27FC236}">
                <a16:creationId xmlns:a16="http://schemas.microsoft.com/office/drawing/2014/main" id="{986DAA14-7AB5-4C01-823A-BCA16B4D45E2}"/>
              </a:ext>
            </a:extLst>
          </p:cNvPr>
          <p:cNvSpPr>
            <a:spLocks noGrp="1"/>
          </p:cNvSpPr>
          <p:nvPr>
            <p:ph type="body" sz="quarter" idx="12"/>
          </p:nvPr>
        </p:nvSpPr>
        <p:spPr bwMode="auto">
          <a:xfrm>
            <a:off x="452438" y="1096963"/>
            <a:ext cx="6826250" cy="1023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buClr>
                <a:srgbClr val="A6A6A6"/>
              </a:buClr>
            </a:pPr>
            <a:r>
              <a:rPr lang="en-US" altLang="en-US"/>
              <a:t>A micrograph is a photo of an object seen through a microscope.</a:t>
            </a:r>
          </a:p>
        </p:txBody>
      </p:sp>
      <p:sp>
        <p:nvSpPr>
          <p:cNvPr id="11" name="Oval 10">
            <a:extLst>
              <a:ext uri="{FF2B5EF4-FFF2-40B4-BE49-F238E27FC236}">
                <a16:creationId xmlns:a16="http://schemas.microsoft.com/office/drawing/2014/main" id="{C0E57F91-4493-4136-A30E-F604184ABFDA}"/>
              </a:ext>
            </a:extLst>
          </p:cNvPr>
          <p:cNvSpPr/>
          <p:nvPr/>
        </p:nvSpPr>
        <p:spPr>
          <a:xfrm>
            <a:off x="577850" y="2459038"/>
            <a:ext cx="598488" cy="561975"/>
          </a:xfrm>
          <a:prstGeom prst="ellipse">
            <a:avLst/>
          </a:prstGeom>
          <a:solidFill>
            <a:schemeClr val="accent3">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tIns="91440"/>
          <a:lstStyle/>
          <a:p>
            <a:pPr eaLnBrk="1" hangingPunct="1">
              <a:defRPr/>
            </a:pPr>
            <a:endParaRPr lang="en-US" sz="1200" dirty="0">
              <a:solidFill>
                <a:schemeClr val="tx2"/>
              </a:solidFill>
              <a:ea typeface="ＭＳ Ｐゴシック" charset="0"/>
              <a:cs typeface="ＭＳ Ｐゴシック" charset="0"/>
            </a:endParaRPr>
          </a:p>
        </p:txBody>
      </p:sp>
      <p:sp>
        <p:nvSpPr>
          <p:cNvPr id="22534" name="Line 35">
            <a:extLst>
              <a:ext uri="{FF2B5EF4-FFF2-40B4-BE49-F238E27FC236}">
                <a16:creationId xmlns:a16="http://schemas.microsoft.com/office/drawing/2014/main" id="{C538317C-A05F-41C2-BA5F-905503698DF4}"/>
              </a:ext>
            </a:extLst>
          </p:cNvPr>
          <p:cNvSpPr>
            <a:spLocks noChangeShapeType="1"/>
          </p:cNvSpPr>
          <p:nvPr/>
        </p:nvSpPr>
        <p:spPr bwMode="auto">
          <a:xfrm>
            <a:off x="577850" y="6118225"/>
            <a:ext cx="2438400" cy="0"/>
          </a:xfrm>
          <a:prstGeom prst="line">
            <a:avLst/>
          </a:prstGeom>
          <a:noFill/>
          <a:ln w="9525">
            <a:solidFill>
              <a:srgbClr val="0072B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5" name="Line 35">
            <a:extLst>
              <a:ext uri="{FF2B5EF4-FFF2-40B4-BE49-F238E27FC236}">
                <a16:creationId xmlns:a16="http://schemas.microsoft.com/office/drawing/2014/main" id="{6786C545-1C83-4CBF-9523-A61C4DD6212C}"/>
              </a:ext>
            </a:extLst>
          </p:cNvPr>
          <p:cNvSpPr>
            <a:spLocks noChangeShapeType="1"/>
          </p:cNvSpPr>
          <p:nvPr/>
        </p:nvSpPr>
        <p:spPr bwMode="auto">
          <a:xfrm>
            <a:off x="3413125" y="6099175"/>
            <a:ext cx="2438400" cy="0"/>
          </a:xfrm>
          <a:prstGeom prst="line">
            <a:avLst/>
          </a:prstGeom>
          <a:noFill/>
          <a:ln w="9525">
            <a:solidFill>
              <a:srgbClr val="0072B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6" name="Line 35">
            <a:extLst>
              <a:ext uri="{FF2B5EF4-FFF2-40B4-BE49-F238E27FC236}">
                <a16:creationId xmlns:a16="http://schemas.microsoft.com/office/drawing/2014/main" id="{2C6996E3-D52A-4CA0-BB05-82ABB7A65A36}"/>
              </a:ext>
            </a:extLst>
          </p:cNvPr>
          <p:cNvSpPr>
            <a:spLocks noChangeShapeType="1"/>
          </p:cNvSpPr>
          <p:nvPr/>
        </p:nvSpPr>
        <p:spPr bwMode="auto">
          <a:xfrm>
            <a:off x="6278563" y="6094413"/>
            <a:ext cx="2438400" cy="0"/>
          </a:xfrm>
          <a:prstGeom prst="line">
            <a:avLst/>
          </a:prstGeom>
          <a:noFill/>
          <a:ln w="9525">
            <a:solidFill>
              <a:srgbClr val="0072B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Text Box 29">
            <a:extLst>
              <a:ext uri="{FF2B5EF4-FFF2-40B4-BE49-F238E27FC236}">
                <a16:creationId xmlns:a16="http://schemas.microsoft.com/office/drawing/2014/main" id="{C40C522C-9673-43EA-ADFD-945E975534B9}"/>
              </a:ext>
            </a:extLst>
          </p:cNvPr>
          <p:cNvSpPr txBox="1">
            <a:spLocks noChangeArrowheads="1"/>
          </p:cNvSpPr>
          <p:nvPr/>
        </p:nvSpPr>
        <p:spPr bwMode="auto">
          <a:xfrm>
            <a:off x="877888" y="5257800"/>
            <a:ext cx="1949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a:solidFill>
                  <a:srgbClr val="FF0000"/>
                </a:solidFill>
                <a:ea typeface="ヒラギノ角ゴ Pro W3" pitchFamily="-84" charset="-128"/>
              </a:rPr>
              <a:t>Light Microscope</a:t>
            </a:r>
          </a:p>
        </p:txBody>
      </p:sp>
      <p:sp>
        <p:nvSpPr>
          <p:cNvPr id="17" name="Text Box 29">
            <a:extLst>
              <a:ext uri="{FF2B5EF4-FFF2-40B4-BE49-F238E27FC236}">
                <a16:creationId xmlns:a16="http://schemas.microsoft.com/office/drawing/2014/main" id="{665813AF-D656-4C23-AC3D-519B4FF5A0B1}"/>
              </a:ext>
            </a:extLst>
          </p:cNvPr>
          <p:cNvSpPr txBox="1">
            <a:spLocks noChangeArrowheads="1"/>
          </p:cNvSpPr>
          <p:nvPr/>
        </p:nvSpPr>
        <p:spPr bwMode="auto">
          <a:xfrm>
            <a:off x="3071813" y="5194300"/>
            <a:ext cx="3121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a:solidFill>
                  <a:srgbClr val="FF0000"/>
                </a:solidFill>
                <a:ea typeface="ヒラギノ角ゴ Pro W3" pitchFamily="-84" charset="-128"/>
              </a:rPr>
              <a:t>Transmission Electron Microscope</a:t>
            </a:r>
          </a:p>
        </p:txBody>
      </p:sp>
      <p:sp>
        <p:nvSpPr>
          <p:cNvPr id="18" name="Text Box 29">
            <a:extLst>
              <a:ext uri="{FF2B5EF4-FFF2-40B4-BE49-F238E27FC236}">
                <a16:creationId xmlns:a16="http://schemas.microsoft.com/office/drawing/2014/main" id="{F8315CD9-B359-461B-AF51-E3738EDF611C}"/>
              </a:ext>
            </a:extLst>
          </p:cNvPr>
          <p:cNvSpPr txBox="1">
            <a:spLocks noChangeArrowheads="1"/>
          </p:cNvSpPr>
          <p:nvPr/>
        </p:nvSpPr>
        <p:spPr bwMode="auto">
          <a:xfrm>
            <a:off x="5992813" y="5159375"/>
            <a:ext cx="27527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a:solidFill>
                  <a:srgbClr val="FF0000"/>
                </a:solidFill>
                <a:ea typeface="ヒラギノ角ゴ Pro W3" pitchFamily="-84" charset="-128"/>
              </a:rPr>
              <a:t>Scanning Electron Microscope</a:t>
            </a:r>
          </a:p>
        </p:txBody>
      </p:sp>
      <p:sp>
        <p:nvSpPr>
          <p:cNvPr id="20" name="Oval 19">
            <a:extLst>
              <a:ext uri="{FF2B5EF4-FFF2-40B4-BE49-F238E27FC236}">
                <a16:creationId xmlns:a16="http://schemas.microsoft.com/office/drawing/2014/main" id="{FA1F42AF-512D-4FC6-8F11-033B5359E3AC}"/>
              </a:ext>
            </a:extLst>
          </p:cNvPr>
          <p:cNvSpPr/>
          <p:nvPr/>
        </p:nvSpPr>
        <p:spPr>
          <a:xfrm>
            <a:off x="3241675" y="2497138"/>
            <a:ext cx="598488" cy="561975"/>
          </a:xfrm>
          <a:prstGeom prst="ellipse">
            <a:avLst/>
          </a:prstGeom>
          <a:solidFill>
            <a:schemeClr val="accent1">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tIns="91440"/>
          <a:lstStyle/>
          <a:p>
            <a:pPr eaLnBrk="1" hangingPunct="1">
              <a:defRPr/>
            </a:pPr>
            <a:endParaRPr lang="en-US" sz="1200" dirty="0">
              <a:solidFill>
                <a:schemeClr val="tx2"/>
              </a:solidFill>
              <a:ea typeface="ＭＳ Ｐゴシック" charset="0"/>
              <a:cs typeface="ＭＳ Ｐゴシック" charset="0"/>
            </a:endParaRPr>
          </a:p>
        </p:txBody>
      </p:sp>
      <p:sp>
        <p:nvSpPr>
          <p:cNvPr id="21" name="Oval 20">
            <a:extLst>
              <a:ext uri="{FF2B5EF4-FFF2-40B4-BE49-F238E27FC236}">
                <a16:creationId xmlns:a16="http://schemas.microsoft.com/office/drawing/2014/main" id="{A006ECCD-C752-4665-9B48-C342C858EF0D}"/>
              </a:ext>
            </a:extLst>
          </p:cNvPr>
          <p:cNvSpPr/>
          <p:nvPr/>
        </p:nvSpPr>
        <p:spPr>
          <a:xfrm>
            <a:off x="5978525" y="2497138"/>
            <a:ext cx="598488" cy="561975"/>
          </a:xfrm>
          <a:prstGeom prst="ellipse">
            <a:avLst/>
          </a:prstGeom>
          <a:solidFill>
            <a:schemeClr val="accent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tIns="91440"/>
          <a:lstStyle/>
          <a:p>
            <a:pPr eaLnBrk="1" hangingPunct="1">
              <a:defRPr/>
            </a:pPr>
            <a:endParaRPr lang="en-US" sz="1200" dirty="0">
              <a:solidFill>
                <a:schemeClr val="tx2"/>
              </a:solidFill>
              <a:ea typeface="ＭＳ Ｐゴシック" charset="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7" grpId="0"/>
      <p:bldP spid="18" grpId="0"/>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C0A6B7EF-B6E8-4CE0-B579-55E9BF3D9B8E}"/>
              </a:ext>
            </a:extLst>
          </p:cNvPr>
          <p:cNvSpPr>
            <a:spLocks noGrp="1"/>
          </p:cNvSpPr>
          <p:nvPr>
            <p:ph type="title"/>
          </p:nvPr>
        </p:nvSpPr>
        <p:spPr bwMode="auto">
          <a:xfrm>
            <a:off x="457200" y="384175"/>
            <a:ext cx="8229600"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a:t>Cell Size</a:t>
            </a:r>
          </a:p>
        </p:txBody>
      </p:sp>
      <p:pic>
        <p:nvPicPr>
          <p:cNvPr id="24579" name="Picture Placeholder 1">
            <a:extLst>
              <a:ext uri="{FF2B5EF4-FFF2-40B4-BE49-F238E27FC236}">
                <a16:creationId xmlns:a16="http://schemas.microsoft.com/office/drawing/2014/main" id="{6B8F0AEA-4530-468B-9319-ECF61FD57BD4}"/>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a:stretch>
            <a:fillRect/>
          </a:stretch>
        </p:blipFill>
        <p:spPr bwMode="auto">
          <a:xfrm>
            <a:off x="222250" y="3852863"/>
            <a:ext cx="8909050" cy="1290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Placeholder 1">
            <a:extLst>
              <a:ext uri="{FF2B5EF4-FFF2-40B4-BE49-F238E27FC236}">
                <a16:creationId xmlns:a16="http://schemas.microsoft.com/office/drawing/2014/main" id="{98C86C5B-F188-418D-911F-36D84928EB31}"/>
              </a:ext>
            </a:extLst>
          </p:cNvPr>
          <p:cNvPicPr>
            <a:picLocks noChangeAspect="1"/>
          </p:cNvPicPr>
          <p:nvPr/>
        </p:nvPicPr>
        <p:blipFill>
          <a:blip r:embed="rId4">
            <a:extLst>
              <a:ext uri="{28A0092B-C50C-407E-A947-70E740481C1C}">
                <a14:useLocalDpi xmlns:a14="http://schemas.microsoft.com/office/drawing/2010/main" val="0"/>
              </a:ext>
            </a:extLst>
          </a:blip>
          <a:srcRect l="73383" t="50420" r="8556" b="43871"/>
          <a:stretch>
            <a:fillRect/>
          </a:stretch>
        </p:blipFill>
        <p:spPr bwMode="auto">
          <a:xfrm>
            <a:off x="6216650" y="1120775"/>
            <a:ext cx="25368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id="{87C812AE-B325-4F5B-BC23-93195B833922}"/>
              </a:ext>
            </a:extLst>
          </p:cNvPr>
          <p:cNvCxnSpPr/>
          <p:nvPr/>
        </p:nvCxnSpPr>
        <p:spPr>
          <a:xfrm flipV="1">
            <a:off x="4719638" y="4814888"/>
            <a:ext cx="0" cy="736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E47D7D3-A57D-44FC-B9A2-0ABC3B0DD5B7}"/>
              </a:ext>
            </a:extLst>
          </p:cNvPr>
          <p:cNvCxnSpPr/>
          <p:nvPr/>
        </p:nvCxnSpPr>
        <p:spPr>
          <a:xfrm flipV="1">
            <a:off x="1712913" y="4610100"/>
            <a:ext cx="0" cy="7381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5C06C05-79BD-45B3-B5D1-DEC97264BCE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88075" y="2609850"/>
            <a:ext cx="1357313"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5F645B20-B06B-4DB9-B1C8-8E61E2B331F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40075" y="2851150"/>
            <a:ext cx="1046163"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345F3901-1317-4675-98C4-61D4E1BAEF8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51050" y="3101975"/>
            <a:ext cx="113506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5DE02068-2780-44F3-AF8B-EE5BA73A9FE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733550" y="2506663"/>
            <a:ext cx="1452563"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E9543FB4-74B1-455A-8F53-CA14F8B03688}"/>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186238" y="2622550"/>
            <a:ext cx="123825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CD29919D-4418-4721-9AD4-D055D63E0F6D}"/>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79475" y="3373438"/>
            <a:ext cx="1171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67E5A1ED-EAB9-40B9-B5D5-6BCE1FF98EB3}"/>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11200" y="2917825"/>
            <a:ext cx="9604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0" name="Text Box 15">
            <a:extLst>
              <a:ext uri="{FF2B5EF4-FFF2-40B4-BE49-F238E27FC236}">
                <a16:creationId xmlns:a16="http://schemas.microsoft.com/office/drawing/2014/main" id="{3D3CAB5B-5D60-42F1-AF3A-A54AE3992A55}"/>
              </a:ext>
            </a:extLst>
          </p:cNvPr>
          <p:cNvSpPr txBox="1">
            <a:spLocks noChangeArrowheads="1"/>
          </p:cNvSpPr>
          <p:nvPr/>
        </p:nvSpPr>
        <p:spPr bwMode="auto">
          <a:xfrm>
            <a:off x="377825" y="1047750"/>
            <a:ext cx="55959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200">
                <a:solidFill>
                  <a:srgbClr val="000000"/>
                </a:solidFill>
              </a:rPr>
              <a:t>Certain units of measurement are used for</a:t>
            </a:r>
          </a:p>
          <a:p>
            <a:pPr eaLnBrk="1" hangingPunct="1"/>
            <a:r>
              <a:rPr lang="en-US" altLang="en-US" sz="2200">
                <a:solidFill>
                  <a:srgbClr val="000000"/>
                </a:solidFill>
              </a:rPr>
              <a:t>tiny objects, such as cells.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13"/>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9D7381FA-A774-44EE-9F28-074185279416}"/>
              </a:ext>
            </a:extLst>
          </p:cNvPr>
          <p:cNvSpPr>
            <a:spLocks noGrp="1"/>
          </p:cNvSpPr>
          <p:nvPr>
            <p:ph type="title"/>
          </p:nvPr>
        </p:nvSpPr>
        <p:spPr bwMode="auto">
          <a:xfrm>
            <a:off x="457200" y="384175"/>
            <a:ext cx="8229600"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a:t>Prokaryotes and Eukaryotes</a:t>
            </a:r>
          </a:p>
        </p:txBody>
      </p:sp>
      <p:pic>
        <p:nvPicPr>
          <p:cNvPr id="26627" name="Picture Placeholder 1">
            <a:extLst>
              <a:ext uri="{FF2B5EF4-FFF2-40B4-BE49-F238E27FC236}">
                <a16:creationId xmlns:a16="http://schemas.microsoft.com/office/drawing/2014/main" id="{0150D07C-3A2B-45C3-83B5-FDB6B3367149}"/>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a:stretch>
            <a:fillRect/>
          </a:stretch>
        </p:blipFill>
        <p:spPr bwMode="auto">
          <a:xfrm>
            <a:off x="0" y="1995488"/>
            <a:ext cx="9118600" cy="337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a:extLst>
              <a:ext uri="{FF2B5EF4-FFF2-40B4-BE49-F238E27FC236}">
                <a16:creationId xmlns:a16="http://schemas.microsoft.com/office/drawing/2014/main" id="{4878DBDC-F7EB-4601-9306-70832DAD513B}"/>
              </a:ext>
            </a:extLst>
          </p:cNvPr>
          <p:cNvCxnSpPr>
            <a:cxnSpLocks noChangeShapeType="1"/>
          </p:cNvCxnSpPr>
          <p:nvPr/>
        </p:nvCxnSpPr>
        <p:spPr bwMode="auto">
          <a:xfrm flipH="1" flipV="1">
            <a:off x="1236663" y="3468688"/>
            <a:ext cx="14287" cy="808037"/>
          </a:xfrm>
          <a:prstGeom prst="straightConnector1">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1" name="Straight Arrow Connector 10">
            <a:extLst>
              <a:ext uri="{FF2B5EF4-FFF2-40B4-BE49-F238E27FC236}">
                <a16:creationId xmlns:a16="http://schemas.microsoft.com/office/drawing/2014/main" id="{7A886394-36DF-48CC-94F6-5884138688AB}"/>
              </a:ext>
            </a:extLst>
          </p:cNvPr>
          <p:cNvCxnSpPr>
            <a:cxnSpLocks noChangeShapeType="1"/>
          </p:cNvCxnSpPr>
          <p:nvPr/>
        </p:nvCxnSpPr>
        <p:spPr bwMode="auto">
          <a:xfrm flipH="1" flipV="1">
            <a:off x="3392488" y="3876675"/>
            <a:ext cx="14287" cy="808038"/>
          </a:xfrm>
          <a:prstGeom prst="straightConnector1">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2" name="Straight Arrow Connector 11">
            <a:extLst>
              <a:ext uri="{FF2B5EF4-FFF2-40B4-BE49-F238E27FC236}">
                <a16:creationId xmlns:a16="http://schemas.microsoft.com/office/drawing/2014/main" id="{79FA7417-808D-4F4A-AFFE-6310D7818F8E}"/>
              </a:ext>
            </a:extLst>
          </p:cNvPr>
          <p:cNvCxnSpPr>
            <a:cxnSpLocks noChangeShapeType="1"/>
          </p:cNvCxnSpPr>
          <p:nvPr/>
        </p:nvCxnSpPr>
        <p:spPr bwMode="auto">
          <a:xfrm flipH="1" flipV="1">
            <a:off x="6700838" y="4389438"/>
            <a:ext cx="14287" cy="1057275"/>
          </a:xfrm>
          <a:prstGeom prst="straightConnector1">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3" name="Straight Arrow Connector 12">
            <a:extLst>
              <a:ext uri="{FF2B5EF4-FFF2-40B4-BE49-F238E27FC236}">
                <a16:creationId xmlns:a16="http://schemas.microsoft.com/office/drawing/2014/main" id="{DB60B615-673A-4F60-84A7-02D188C26F21}"/>
              </a:ext>
            </a:extLst>
          </p:cNvPr>
          <p:cNvCxnSpPr>
            <a:cxnSpLocks noChangeShapeType="1"/>
          </p:cNvCxnSpPr>
          <p:nvPr/>
        </p:nvCxnSpPr>
        <p:spPr bwMode="auto">
          <a:xfrm flipH="1">
            <a:off x="3787775" y="1639888"/>
            <a:ext cx="12700" cy="1000125"/>
          </a:xfrm>
          <a:prstGeom prst="straightConnector1">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5" name="Straight Arrow Connector 14">
            <a:extLst>
              <a:ext uri="{FF2B5EF4-FFF2-40B4-BE49-F238E27FC236}">
                <a16:creationId xmlns:a16="http://schemas.microsoft.com/office/drawing/2014/main" id="{F718CFA1-4800-4FF9-A18A-B8C34EEFF912}"/>
              </a:ext>
            </a:extLst>
          </p:cNvPr>
          <p:cNvCxnSpPr>
            <a:cxnSpLocks noChangeShapeType="1"/>
          </p:cNvCxnSpPr>
          <p:nvPr/>
        </p:nvCxnSpPr>
        <p:spPr bwMode="auto">
          <a:xfrm flipH="1">
            <a:off x="6921500" y="1639888"/>
            <a:ext cx="12700" cy="955675"/>
          </a:xfrm>
          <a:prstGeom prst="straightConnector1">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cxnSp>
      <p:sp>
        <p:nvSpPr>
          <p:cNvPr id="14" name="Text Box 29">
            <a:extLst>
              <a:ext uri="{FF2B5EF4-FFF2-40B4-BE49-F238E27FC236}">
                <a16:creationId xmlns:a16="http://schemas.microsoft.com/office/drawing/2014/main" id="{46B7D712-D284-4E69-BAEE-EAC3BAF6C7DE}"/>
              </a:ext>
            </a:extLst>
          </p:cNvPr>
          <p:cNvSpPr txBox="1">
            <a:spLocks noChangeArrowheads="1"/>
          </p:cNvSpPr>
          <p:nvPr/>
        </p:nvSpPr>
        <p:spPr bwMode="auto">
          <a:xfrm>
            <a:off x="3141663" y="1273175"/>
            <a:ext cx="1292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a:solidFill>
                  <a:srgbClr val="FF0000"/>
                </a:solidFill>
                <a:ea typeface="ヒラギノ角ゴ Pro W3" pitchFamily="-84" charset="-128"/>
              </a:rPr>
              <a:t>Nucleus</a:t>
            </a:r>
          </a:p>
        </p:txBody>
      </p:sp>
      <p:sp>
        <p:nvSpPr>
          <p:cNvPr id="16" name="Text Box 29">
            <a:extLst>
              <a:ext uri="{FF2B5EF4-FFF2-40B4-BE49-F238E27FC236}">
                <a16:creationId xmlns:a16="http://schemas.microsoft.com/office/drawing/2014/main" id="{9440B540-EC15-42C2-9B51-71C100C372C5}"/>
              </a:ext>
            </a:extLst>
          </p:cNvPr>
          <p:cNvSpPr txBox="1">
            <a:spLocks noChangeArrowheads="1"/>
          </p:cNvSpPr>
          <p:nvPr/>
        </p:nvSpPr>
        <p:spPr bwMode="auto">
          <a:xfrm>
            <a:off x="6373813" y="1273175"/>
            <a:ext cx="1292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a:solidFill>
                  <a:srgbClr val="FF0000"/>
                </a:solidFill>
                <a:ea typeface="ヒラギノ角ゴ Pro W3" pitchFamily="-84" charset="-128"/>
              </a:rPr>
              <a:t>Nucleus</a:t>
            </a:r>
          </a:p>
        </p:txBody>
      </p:sp>
      <p:sp>
        <p:nvSpPr>
          <p:cNvPr id="18" name="Text Box 29">
            <a:extLst>
              <a:ext uri="{FF2B5EF4-FFF2-40B4-BE49-F238E27FC236}">
                <a16:creationId xmlns:a16="http://schemas.microsoft.com/office/drawing/2014/main" id="{F01493F2-24F2-4AD2-B4DE-47540A47C051}"/>
              </a:ext>
            </a:extLst>
          </p:cNvPr>
          <p:cNvSpPr txBox="1">
            <a:spLocks noChangeArrowheads="1"/>
          </p:cNvSpPr>
          <p:nvPr/>
        </p:nvSpPr>
        <p:spPr bwMode="auto">
          <a:xfrm>
            <a:off x="2424113" y="4732338"/>
            <a:ext cx="193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a:solidFill>
                  <a:srgbClr val="FF0000"/>
                </a:solidFill>
                <a:ea typeface="ヒラギノ角ゴ Pro W3" pitchFamily="-84" charset="-128"/>
              </a:rPr>
              <a:t>Cell Membrane</a:t>
            </a:r>
          </a:p>
        </p:txBody>
      </p:sp>
      <p:sp>
        <p:nvSpPr>
          <p:cNvPr id="20" name="Text Box 29">
            <a:extLst>
              <a:ext uri="{FF2B5EF4-FFF2-40B4-BE49-F238E27FC236}">
                <a16:creationId xmlns:a16="http://schemas.microsoft.com/office/drawing/2014/main" id="{1D1BD024-174C-4994-8AD6-15550B19F1FB}"/>
              </a:ext>
            </a:extLst>
          </p:cNvPr>
          <p:cNvSpPr txBox="1">
            <a:spLocks noChangeArrowheads="1"/>
          </p:cNvSpPr>
          <p:nvPr/>
        </p:nvSpPr>
        <p:spPr bwMode="auto">
          <a:xfrm>
            <a:off x="282575" y="4500563"/>
            <a:ext cx="193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a:solidFill>
                  <a:srgbClr val="FF0000"/>
                </a:solidFill>
                <a:ea typeface="ヒラギノ角ゴ Pro W3" pitchFamily="-84" charset="-128"/>
              </a:rPr>
              <a:t>Cell Membrane</a:t>
            </a:r>
          </a:p>
        </p:txBody>
      </p:sp>
      <p:sp>
        <p:nvSpPr>
          <p:cNvPr id="21" name="Text Box 29">
            <a:extLst>
              <a:ext uri="{FF2B5EF4-FFF2-40B4-BE49-F238E27FC236}">
                <a16:creationId xmlns:a16="http://schemas.microsoft.com/office/drawing/2014/main" id="{B2EB05F1-634A-48FB-8822-5EA732B8B740}"/>
              </a:ext>
            </a:extLst>
          </p:cNvPr>
          <p:cNvSpPr txBox="1">
            <a:spLocks noChangeArrowheads="1"/>
          </p:cNvSpPr>
          <p:nvPr/>
        </p:nvSpPr>
        <p:spPr bwMode="auto">
          <a:xfrm>
            <a:off x="5199063" y="5494338"/>
            <a:ext cx="193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a:solidFill>
                  <a:srgbClr val="FF0000"/>
                </a:solidFill>
                <a:ea typeface="ヒラギノ角ゴ Pro W3" pitchFamily="-84" charset="-128"/>
              </a:rPr>
              <a:t>Cell Membrane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p:bldP spid="20" grpId="0"/>
      <p:bldP spid="2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arson Template">
  <a:themeElements>
    <a:clrScheme name="IT Updated Brand Colors 2012">
      <a:dk1>
        <a:srgbClr val="002663"/>
      </a:dk1>
      <a:lt1>
        <a:srgbClr val="FFFFFF"/>
      </a:lt1>
      <a:dk2>
        <a:srgbClr val="616265"/>
      </a:dk2>
      <a:lt2>
        <a:srgbClr val="FFFFFF"/>
      </a:lt2>
      <a:accent1>
        <a:srgbClr val="6C953C"/>
      </a:accent1>
      <a:accent2>
        <a:srgbClr val="569099"/>
      </a:accent2>
      <a:accent3>
        <a:srgbClr val="5381AC"/>
      </a:accent3>
      <a:accent4>
        <a:srgbClr val="D97A23"/>
      </a:accent4>
      <a:accent5>
        <a:srgbClr val="C9282D"/>
      </a:accent5>
      <a:accent6>
        <a:srgbClr val="ECAC00"/>
      </a:accent6>
      <a:hlink>
        <a:srgbClr val="5381AC"/>
      </a:hlink>
      <a:folHlink>
        <a:srgbClr val="5381AC"/>
      </a:folHlink>
    </a:clrScheme>
    <a:fontScheme name="LMI Default Template">
      <a:majorFont>
        <a:latin typeface="Arial"/>
        <a:ea typeface=""/>
        <a:cs typeface=""/>
      </a:majorFont>
      <a:minorFont>
        <a:latin typeface="Arial"/>
        <a:ea typeface=""/>
        <a:cs typeface=""/>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20000"/>
            <a:lumOff val="80000"/>
          </a:schemeClr>
        </a:solidFill>
        <a:ln>
          <a:solidFill>
            <a:schemeClr val="bg2"/>
          </a:solidFill>
        </a:ln>
      </a:spPr>
      <a:bodyPr tIns="91440" rtlCol="0" anchor="t"/>
      <a:lstStyle>
        <a:defPPr algn="l">
          <a:defRPr sz="12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400" dirty="0" err="1" smtClean="0">
            <a:solidFill>
              <a:srgbClr val="000000"/>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Pearson Template</Template>
  <TotalTime>2639</TotalTime>
  <Words>4709</Words>
  <Application>Microsoft Office PowerPoint</Application>
  <PresentationFormat>On-screen Show (4:3)</PresentationFormat>
  <Paragraphs>512</Paragraphs>
  <Slides>30</Slides>
  <Notes>25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30</vt:i4>
      </vt:variant>
    </vt:vector>
  </HeadingPairs>
  <TitlesOfParts>
    <vt:vector size="40" baseType="lpstr">
      <vt:lpstr>Arial</vt:lpstr>
      <vt:lpstr>ＭＳ Ｐゴシック</vt:lpstr>
      <vt:lpstr>Calibri</vt:lpstr>
      <vt:lpstr>ヒラギノ角ゴ Pro W3</vt:lpstr>
      <vt:lpstr>Franklin Gothic Medium</vt:lpstr>
      <vt:lpstr>Franklin Gothic Book</vt:lpstr>
      <vt:lpstr>Wingdings</vt:lpstr>
      <vt:lpstr>Comic Sans MS</vt:lpstr>
      <vt:lpstr>Pearson Template</vt:lpstr>
      <vt:lpstr>Office Theme</vt:lpstr>
      <vt:lpstr>Life Is Cellular</vt:lpstr>
      <vt:lpstr>Learning Objectives</vt:lpstr>
      <vt:lpstr>The Discovery of the Cell</vt:lpstr>
      <vt:lpstr>The Cell Theory</vt:lpstr>
      <vt:lpstr>Exploring the Cell</vt:lpstr>
      <vt:lpstr>Electron Microscopes</vt:lpstr>
      <vt:lpstr>Micrographs</vt:lpstr>
      <vt:lpstr>Cell Size</vt:lpstr>
      <vt:lpstr>Prokaryotes and Eukaryotes</vt:lpstr>
      <vt:lpstr>Two Major Types of Cells: Prokaryotes &amp; Eukaryotes</vt:lpstr>
      <vt:lpstr>Two Major Types of Cells: Prokaryotes vs. Eukaryotes</vt:lpstr>
      <vt:lpstr>Cell Structure</vt:lpstr>
      <vt:lpstr>Learning Objectives</vt:lpstr>
      <vt:lpstr>Exploring Cell Organelles</vt:lpstr>
      <vt:lpstr>Nucleus</vt:lpstr>
      <vt:lpstr>Nucleus, continued</vt:lpstr>
      <vt:lpstr>Organelles That Build Proteins</vt:lpstr>
      <vt:lpstr>Organelles That Build Proteins</vt:lpstr>
      <vt:lpstr>Organelles That Build Proteins</vt:lpstr>
      <vt:lpstr>PowerPoint Presentation</vt:lpstr>
      <vt:lpstr>PowerPoint Presentation</vt:lpstr>
      <vt:lpstr>Mitochondria</vt:lpstr>
      <vt:lpstr>Vacuoles, Vesicles, and Lysosomes </vt:lpstr>
      <vt:lpstr>Vacuoles, Vesicles, and Lysosomes </vt:lpstr>
      <vt:lpstr>Cytoskeleton</vt:lpstr>
      <vt:lpstr>Cytoskeleton</vt:lpstr>
      <vt:lpstr>Microtubules</vt:lpstr>
      <vt:lpstr>Structures of Plant Cells</vt:lpstr>
      <vt:lpstr>Cellular Boundaries</vt:lpstr>
      <vt:lpstr>Cell Membranes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Is Cellular</dc:title>
  <dc:creator>Jesse LaBuff</dc:creator>
  <cp:lastModifiedBy>MORGAN  MCKNIGHT</cp:lastModifiedBy>
  <cp:revision>41</cp:revision>
  <dcterms:created xsi:type="dcterms:W3CDTF">2013-01-20T03:09:04Z</dcterms:created>
  <dcterms:modified xsi:type="dcterms:W3CDTF">2020-10-21T20:14:46Z</dcterms:modified>
</cp:coreProperties>
</file>