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26"/>
  </p:notesMasterIdLst>
  <p:sldIdLst>
    <p:sldId id="256" r:id="rId2"/>
    <p:sldId id="257" r:id="rId3"/>
    <p:sldId id="274" r:id="rId4"/>
    <p:sldId id="259" r:id="rId5"/>
    <p:sldId id="275" r:id="rId6"/>
    <p:sldId id="286" r:id="rId7"/>
    <p:sldId id="276" r:id="rId8"/>
    <p:sldId id="277" r:id="rId9"/>
    <p:sldId id="278" r:id="rId10"/>
    <p:sldId id="279" r:id="rId11"/>
    <p:sldId id="280" r:id="rId12"/>
    <p:sldId id="281" r:id="rId13"/>
    <p:sldId id="282" r:id="rId14"/>
    <p:sldId id="283" r:id="rId15"/>
    <p:sldId id="284" r:id="rId16"/>
    <p:sldId id="285" r:id="rId17"/>
    <p:sldId id="287" r:id="rId18"/>
    <p:sldId id="294" r:id="rId19"/>
    <p:sldId id="288" r:id="rId20"/>
    <p:sldId id="289" r:id="rId21"/>
    <p:sldId id="290" r:id="rId22"/>
    <p:sldId id="291" r:id="rId23"/>
    <p:sldId id="292" r:id="rId24"/>
    <p:sldId id="2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45B"/>
    <a:srgbClr val="A51B6B"/>
    <a:srgbClr val="C20066"/>
    <a:srgbClr val="A3A4A3"/>
    <a:srgbClr val="5196D4"/>
    <a:srgbClr val="5BC3DD"/>
    <a:srgbClr val="A5C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4FB1F-07FB-49D5-BFEC-C7A82802045A}" type="datetimeFigureOut">
              <a:rPr lang="en-US" smtClean="0"/>
              <a:pPr/>
              <a:t>2/11/2020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DA994-F0B2-4DF5-9F61-08997217FB24}" type="slidenum">
              <a:rPr lang="en-US" smtClean="0"/>
              <a:pPr/>
              <a:t>‹#›</a:t>
            </a:fld>
            <a:endParaRPr lang="en-US"/>
          </a:p>
        </p:txBody>
      </p:sp>
    </p:spTree>
    <p:extLst>
      <p:ext uri="{BB962C8B-B14F-4D97-AF65-F5344CB8AC3E}">
        <p14:creationId xmlns:p14="http://schemas.microsoft.com/office/powerpoint/2010/main" val="55870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DA994-F0B2-4DF5-9F61-08997217FB24}" type="slidenum">
              <a:rPr lang="en-US" smtClean="0"/>
              <a:pPr/>
              <a:t>4</a:t>
            </a:fld>
            <a:endParaRPr lang="en-US"/>
          </a:p>
        </p:txBody>
      </p:sp>
    </p:spTree>
    <p:extLst>
      <p:ext uri="{BB962C8B-B14F-4D97-AF65-F5344CB8AC3E}">
        <p14:creationId xmlns:p14="http://schemas.microsoft.com/office/powerpoint/2010/main" val="21918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DA994-F0B2-4DF5-9F61-08997217FB24}" type="slidenum">
              <a:rPr lang="en-US" smtClean="0"/>
              <a:pPr/>
              <a:t>6</a:t>
            </a:fld>
            <a:endParaRPr lang="en-US"/>
          </a:p>
        </p:txBody>
      </p:sp>
    </p:spTree>
    <p:extLst>
      <p:ext uri="{BB962C8B-B14F-4D97-AF65-F5344CB8AC3E}">
        <p14:creationId xmlns:p14="http://schemas.microsoft.com/office/powerpoint/2010/main" val="2537702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2/11/2020</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2425AA-9A87-489E-A299-3AB539360C9D}"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D49C-E203-4B58-AF79-816D4F4B9A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2425AA-9A87-489E-A299-3AB539360C9D}"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D49C-E203-4B58-AF79-816D4F4B9A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2425AA-9A87-489E-A299-3AB539360C9D}"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D49C-E203-4B58-AF79-816D4F4B9A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02425AA-9A87-489E-A299-3AB539360C9D}"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D49C-E203-4B58-AF79-816D4F4B9A01}"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02425AA-9A87-489E-A299-3AB539360C9D}" type="datetimeFigureOut">
              <a:rPr lang="en-US" smtClean="0"/>
              <a:pPr/>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BD49C-E203-4B58-AF79-816D4F4B9A01}"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2425AA-9A87-489E-A299-3AB539360C9D}"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BD49C-E203-4B58-AF79-816D4F4B9A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425AA-9A87-489E-A299-3AB539360C9D}" type="datetimeFigureOut">
              <a:rPr lang="en-US" smtClean="0"/>
              <a:pPr/>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BD49C-E203-4B58-AF79-816D4F4B9A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2425AA-9A87-489E-A299-3AB539360C9D}"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D49C-E203-4B58-AF79-816D4F4B9A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2425AA-9A87-489E-A299-3AB539360C9D}"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D49C-E203-4B58-AF79-816D4F4B9A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02425AA-9A87-489E-A299-3AB539360C9D}" type="datetimeFigureOut">
              <a:rPr lang="en-US" smtClean="0"/>
              <a:pPr/>
              <a:t>2/11/2020</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A7BD49C-E203-4B58-AF79-816D4F4B9A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Pedigrees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543800" cy="914082"/>
          </a:xfrm>
        </p:spPr>
        <p:txBody>
          <a:bodyPr>
            <a:normAutofit/>
          </a:bodyPr>
          <a:lstStyle/>
          <a:p>
            <a:r>
              <a:rPr lang="en-US" dirty="0"/>
              <a:t>Looking at Pedigrees</a:t>
            </a:r>
          </a:p>
        </p:txBody>
      </p:sp>
      <p:pic>
        <p:nvPicPr>
          <p:cNvPr id="8" name="Picture 7" descr="pedigree dominant.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1066800"/>
            <a:ext cx="5442994" cy="1063752"/>
          </a:xfrm>
          <a:prstGeom prst="rect">
            <a:avLst/>
          </a:prstGeom>
        </p:spPr>
      </p:pic>
      <p:grpSp>
        <p:nvGrpSpPr>
          <p:cNvPr id="18" name="Group 17"/>
          <p:cNvGrpSpPr/>
          <p:nvPr/>
        </p:nvGrpSpPr>
        <p:grpSpPr>
          <a:xfrm>
            <a:off x="1676400" y="2667000"/>
            <a:ext cx="990600" cy="2286000"/>
            <a:chOff x="1676400" y="2667000"/>
            <a:chExt cx="990600" cy="2286000"/>
          </a:xfrm>
        </p:grpSpPr>
        <p:sp>
          <p:nvSpPr>
            <p:cNvPr id="13" name="TextBox 12"/>
            <p:cNvSpPr txBox="1"/>
            <p:nvPr/>
          </p:nvSpPr>
          <p:spPr>
            <a:xfrm>
              <a:off x="2057400" y="2667000"/>
              <a:ext cx="609600" cy="381000"/>
            </a:xfrm>
            <a:prstGeom prst="rect">
              <a:avLst/>
            </a:prstGeom>
            <a:noFill/>
          </p:spPr>
          <p:txBody>
            <a:bodyPr wrap="square" rtlCol="0">
              <a:spAutoFit/>
            </a:bodyPr>
            <a:lstStyle/>
            <a:p>
              <a:r>
                <a:rPr lang="en-US" b="1" dirty="0">
                  <a:solidFill>
                    <a:srgbClr val="EC714F"/>
                  </a:solidFill>
                </a:rPr>
                <a:t>T</a:t>
              </a:r>
            </a:p>
          </p:txBody>
        </p:sp>
        <p:sp>
          <p:nvSpPr>
            <p:cNvPr id="19" name="TextBox 18"/>
            <p:cNvSpPr txBox="1"/>
            <p:nvPr/>
          </p:nvSpPr>
          <p:spPr>
            <a:xfrm>
              <a:off x="1676400" y="3581400"/>
              <a:ext cx="609600" cy="381000"/>
            </a:xfrm>
            <a:prstGeom prst="rect">
              <a:avLst/>
            </a:prstGeom>
            <a:noFill/>
          </p:spPr>
          <p:txBody>
            <a:bodyPr wrap="square" rtlCol="0">
              <a:spAutoFit/>
            </a:bodyPr>
            <a:lstStyle/>
            <a:p>
              <a:r>
                <a:rPr lang="en-US" b="1" dirty="0">
                  <a:solidFill>
                    <a:srgbClr val="EC714F"/>
                  </a:solidFill>
                </a:rPr>
                <a:t>T</a:t>
              </a:r>
            </a:p>
          </p:txBody>
        </p:sp>
        <p:sp>
          <p:nvSpPr>
            <p:cNvPr id="21" name="TextBox 20"/>
            <p:cNvSpPr txBox="1"/>
            <p:nvPr/>
          </p:nvSpPr>
          <p:spPr>
            <a:xfrm>
              <a:off x="2057400" y="4572000"/>
              <a:ext cx="609600" cy="381000"/>
            </a:xfrm>
            <a:prstGeom prst="rect">
              <a:avLst/>
            </a:prstGeom>
            <a:noFill/>
          </p:spPr>
          <p:txBody>
            <a:bodyPr wrap="square" rtlCol="0">
              <a:spAutoFit/>
            </a:bodyPr>
            <a:lstStyle/>
            <a:p>
              <a:r>
                <a:rPr lang="en-US" b="1" dirty="0">
                  <a:solidFill>
                    <a:srgbClr val="EC714F"/>
                  </a:solidFill>
                </a:rPr>
                <a:t>T</a:t>
              </a:r>
            </a:p>
          </p:txBody>
        </p:sp>
      </p:grpSp>
      <p:sp>
        <p:nvSpPr>
          <p:cNvPr id="3" name="Oval 2"/>
          <p:cNvSpPr/>
          <p:nvPr/>
        </p:nvSpPr>
        <p:spPr>
          <a:xfrm>
            <a:off x="1524000" y="3124200"/>
            <a:ext cx="914400" cy="914400"/>
          </a:xfrm>
          <a:prstGeom prst="ellipse">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286000" y="3124200"/>
            <a:ext cx="914400" cy="914400"/>
          </a:xfrm>
          <a:prstGeom prst="ellipse">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800600" y="1535921"/>
            <a:ext cx="3886200" cy="1823576"/>
          </a:xfrm>
          <a:prstGeom prst="rect">
            <a:avLst/>
          </a:prstGeom>
          <a:solidFill>
            <a:srgbClr val="5196D4"/>
          </a:solidFill>
        </p:spPr>
        <p:txBody>
          <a:bodyPr wrap="square" rtlCol="0">
            <a:spAutoFit/>
          </a:bodyPr>
          <a:lstStyle/>
          <a:p>
            <a:pPr algn="ctr"/>
            <a:r>
              <a:rPr lang="en-US" sz="2250" dirty="0"/>
              <a:t>The affected son and daughter in generation II must have a “t” allele, because that is the only allele the father has to give. </a:t>
            </a:r>
          </a:p>
        </p:txBody>
      </p:sp>
      <p:sp>
        <p:nvSpPr>
          <p:cNvPr id="7" name="TextBox 6"/>
          <p:cNvSpPr txBox="1"/>
          <p:nvPr/>
        </p:nvSpPr>
        <p:spPr>
          <a:xfrm>
            <a:off x="2209800" y="2667000"/>
            <a:ext cx="304800" cy="369332"/>
          </a:xfrm>
          <a:prstGeom prst="rect">
            <a:avLst/>
          </a:prstGeom>
          <a:noFill/>
        </p:spPr>
        <p:txBody>
          <a:bodyPr wrap="square" rtlCol="0">
            <a:spAutoFit/>
          </a:bodyPr>
          <a:lstStyle/>
          <a:p>
            <a:r>
              <a:rPr lang="en-US" b="1" dirty="0">
                <a:solidFill>
                  <a:srgbClr val="EC714F"/>
                </a:solidFill>
              </a:rPr>
              <a:t>t</a:t>
            </a:r>
          </a:p>
        </p:txBody>
      </p:sp>
      <p:grpSp>
        <p:nvGrpSpPr>
          <p:cNvPr id="34" name="Group 33"/>
          <p:cNvGrpSpPr/>
          <p:nvPr/>
        </p:nvGrpSpPr>
        <p:grpSpPr>
          <a:xfrm>
            <a:off x="304800" y="2209800"/>
            <a:ext cx="533400" cy="2533710"/>
            <a:chOff x="304800" y="2209800"/>
            <a:chExt cx="533400" cy="2533710"/>
          </a:xfrm>
        </p:grpSpPr>
        <p:sp>
          <p:nvSpPr>
            <p:cNvPr id="35" name="TextBox 34"/>
            <p:cNvSpPr txBox="1"/>
            <p:nvPr/>
          </p:nvSpPr>
          <p:spPr>
            <a:xfrm>
              <a:off x="304800" y="2209800"/>
              <a:ext cx="333820" cy="400110"/>
            </a:xfrm>
            <a:prstGeom prst="rect">
              <a:avLst/>
            </a:prstGeom>
            <a:noFill/>
          </p:spPr>
          <p:txBody>
            <a:bodyPr wrap="none" rtlCol="0">
              <a:spAutoFit/>
            </a:bodyPr>
            <a:lstStyle/>
            <a:p>
              <a:r>
                <a:rPr lang="en-US" sz="2000" b="1" dirty="0"/>
                <a:t>I. </a:t>
              </a:r>
            </a:p>
          </p:txBody>
        </p:sp>
        <p:sp>
          <p:nvSpPr>
            <p:cNvPr id="36" name="TextBox 35"/>
            <p:cNvSpPr txBox="1"/>
            <p:nvPr/>
          </p:nvSpPr>
          <p:spPr>
            <a:xfrm>
              <a:off x="304800" y="3276600"/>
              <a:ext cx="423488" cy="400110"/>
            </a:xfrm>
            <a:prstGeom prst="rect">
              <a:avLst/>
            </a:prstGeom>
            <a:noFill/>
          </p:spPr>
          <p:txBody>
            <a:bodyPr wrap="none" rtlCol="0">
              <a:spAutoFit/>
            </a:bodyPr>
            <a:lstStyle/>
            <a:p>
              <a:r>
                <a:rPr lang="en-US" sz="2000" b="1" dirty="0"/>
                <a:t>II. </a:t>
              </a:r>
            </a:p>
          </p:txBody>
        </p:sp>
        <p:sp>
          <p:nvSpPr>
            <p:cNvPr id="37" name="TextBox 36"/>
            <p:cNvSpPr txBox="1"/>
            <p:nvPr/>
          </p:nvSpPr>
          <p:spPr>
            <a:xfrm>
              <a:off x="304800" y="4343400"/>
              <a:ext cx="533400" cy="400110"/>
            </a:xfrm>
            <a:prstGeom prst="rect">
              <a:avLst/>
            </a:prstGeom>
            <a:noFill/>
          </p:spPr>
          <p:txBody>
            <a:bodyPr wrap="square" rtlCol="0">
              <a:spAutoFit/>
            </a:bodyPr>
            <a:lstStyle/>
            <a:p>
              <a:r>
                <a:rPr lang="en-US" sz="2000" b="1" dirty="0"/>
                <a:t>III. </a:t>
              </a:r>
            </a:p>
          </p:txBody>
        </p:sp>
      </p:grpSp>
      <p:sp>
        <p:nvSpPr>
          <p:cNvPr id="42" name="TextBox 41"/>
          <p:cNvSpPr txBox="1"/>
          <p:nvPr/>
        </p:nvSpPr>
        <p:spPr>
          <a:xfrm>
            <a:off x="4800600" y="3517121"/>
            <a:ext cx="3886200" cy="1131079"/>
          </a:xfrm>
          <a:prstGeom prst="rect">
            <a:avLst/>
          </a:prstGeom>
          <a:solidFill>
            <a:srgbClr val="5196D4"/>
          </a:solidFill>
        </p:spPr>
        <p:txBody>
          <a:bodyPr wrap="square" rtlCol="0">
            <a:spAutoFit/>
          </a:bodyPr>
          <a:lstStyle/>
          <a:p>
            <a:pPr algn="ctr"/>
            <a:r>
              <a:rPr lang="en-US" sz="2250" dirty="0"/>
              <a:t>The same applies to the affected daughter in generation III. </a:t>
            </a:r>
          </a:p>
        </p:txBody>
      </p:sp>
      <p:sp>
        <p:nvSpPr>
          <p:cNvPr id="43" name="Oval 42"/>
          <p:cNvSpPr/>
          <p:nvPr/>
        </p:nvSpPr>
        <p:spPr>
          <a:xfrm>
            <a:off x="1752600" y="4114800"/>
            <a:ext cx="990600" cy="914400"/>
          </a:xfrm>
          <a:prstGeom prst="ellipse">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09800" y="4572000"/>
            <a:ext cx="457200" cy="369332"/>
          </a:xfrm>
          <a:prstGeom prst="rect">
            <a:avLst/>
          </a:prstGeom>
          <a:noFill/>
        </p:spPr>
        <p:txBody>
          <a:bodyPr wrap="square" rtlCol="0">
            <a:spAutoFit/>
          </a:bodyPr>
          <a:lstStyle/>
          <a:p>
            <a:r>
              <a:rPr lang="en-US" b="1" dirty="0">
                <a:solidFill>
                  <a:srgbClr val="EC714F"/>
                </a:solidFill>
              </a:rPr>
              <a:t>t</a:t>
            </a:r>
          </a:p>
        </p:txBody>
      </p:sp>
      <p:sp>
        <p:nvSpPr>
          <p:cNvPr id="30" name="TextBox 29"/>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
        <p:nvSpPr>
          <p:cNvPr id="114" name="TextBox 113"/>
          <p:cNvSpPr txBox="1"/>
          <p:nvPr/>
        </p:nvSpPr>
        <p:spPr>
          <a:xfrm>
            <a:off x="2514600" y="3581400"/>
            <a:ext cx="609600" cy="381000"/>
          </a:xfrm>
          <a:prstGeom prst="rect">
            <a:avLst/>
          </a:prstGeom>
          <a:noFill/>
        </p:spPr>
        <p:txBody>
          <a:bodyPr wrap="square" rtlCol="0">
            <a:spAutoFit/>
          </a:bodyPr>
          <a:lstStyle/>
          <a:p>
            <a:r>
              <a:rPr lang="en-US" b="1" dirty="0">
                <a:solidFill>
                  <a:srgbClr val="EC714F"/>
                </a:solidFill>
              </a:rPr>
              <a:t>T</a:t>
            </a:r>
          </a:p>
        </p:txBody>
      </p:sp>
      <p:grpSp>
        <p:nvGrpSpPr>
          <p:cNvPr id="116" name="Group 115"/>
          <p:cNvGrpSpPr/>
          <p:nvPr/>
        </p:nvGrpSpPr>
        <p:grpSpPr>
          <a:xfrm>
            <a:off x="838200" y="2590800"/>
            <a:ext cx="3429000" cy="2426732"/>
            <a:chOff x="838200" y="2590800"/>
            <a:chExt cx="3429000" cy="2426732"/>
          </a:xfrm>
        </p:grpSpPr>
        <p:sp>
          <p:nvSpPr>
            <p:cNvPr id="117" name="TextBox 116"/>
            <p:cNvSpPr txBox="1"/>
            <p:nvPr/>
          </p:nvSpPr>
          <p:spPr>
            <a:xfrm>
              <a:off x="1295400" y="2590800"/>
              <a:ext cx="457200" cy="369332"/>
            </a:xfrm>
            <a:prstGeom prst="rect">
              <a:avLst/>
            </a:prstGeom>
            <a:noFill/>
          </p:spPr>
          <p:txBody>
            <a:bodyPr wrap="square" rtlCol="0">
              <a:spAutoFit/>
            </a:bodyPr>
            <a:lstStyle/>
            <a:p>
              <a:r>
                <a:rPr lang="en-US" b="1" dirty="0">
                  <a:solidFill>
                    <a:srgbClr val="EC714F"/>
                  </a:solidFill>
                </a:rPr>
                <a:t>tt</a:t>
              </a:r>
            </a:p>
          </p:txBody>
        </p:sp>
        <p:sp>
          <p:nvSpPr>
            <p:cNvPr id="118" name="TextBox 117"/>
            <p:cNvSpPr txBox="1"/>
            <p:nvPr/>
          </p:nvSpPr>
          <p:spPr>
            <a:xfrm>
              <a:off x="838200" y="3669268"/>
              <a:ext cx="457200" cy="369332"/>
            </a:xfrm>
            <a:prstGeom prst="rect">
              <a:avLst/>
            </a:prstGeom>
            <a:noFill/>
          </p:spPr>
          <p:txBody>
            <a:bodyPr wrap="square" rtlCol="0">
              <a:spAutoFit/>
            </a:bodyPr>
            <a:lstStyle/>
            <a:p>
              <a:r>
                <a:rPr lang="en-US" b="1" dirty="0">
                  <a:solidFill>
                    <a:srgbClr val="EC714F"/>
                  </a:solidFill>
                </a:rPr>
                <a:t>tt</a:t>
              </a:r>
            </a:p>
          </p:txBody>
        </p:sp>
        <p:sp>
          <p:nvSpPr>
            <p:cNvPr id="119" name="TextBox 118"/>
            <p:cNvSpPr txBox="1"/>
            <p:nvPr/>
          </p:nvSpPr>
          <p:spPr>
            <a:xfrm>
              <a:off x="3352800" y="3581400"/>
              <a:ext cx="457200" cy="369332"/>
            </a:xfrm>
            <a:prstGeom prst="rect">
              <a:avLst/>
            </a:prstGeom>
            <a:noFill/>
          </p:spPr>
          <p:txBody>
            <a:bodyPr wrap="square" rtlCol="0">
              <a:spAutoFit/>
            </a:bodyPr>
            <a:lstStyle/>
            <a:p>
              <a:r>
                <a:rPr lang="en-US" b="1" dirty="0">
                  <a:solidFill>
                    <a:srgbClr val="EC714F"/>
                  </a:solidFill>
                </a:rPr>
                <a:t>tt</a:t>
              </a:r>
            </a:p>
          </p:txBody>
        </p:sp>
        <p:sp>
          <p:nvSpPr>
            <p:cNvPr id="120" name="TextBox 119"/>
            <p:cNvSpPr txBox="1"/>
            <p:nvPr/>
          </p:nvSpPr>
          <p:spPr>
            <a:xfrm>
              <a:off x="2971800" y="4648200"/>
              <a:ext cx="457200" cy="369332"/>
            </a:xfrm>
            <a:prstGeom prst="rect">
              <a:avLst/>
            </a:prstGeom>
            <a:noFill/>
          </p:spPr>
          <p:txBody>
            <a:bodyPr wrap="square" rtlCol="0">
              <a:spAutoFit/>
            </a:bodyPr>
            <a:lstStyle/>
            <a:p>
              <a:r>
                <a:rPr lang="en-US" b="1" dirty="0">
                  <a:solidFill>
                    <a:srgbClr val="EC714F"/>
                  </a:solidFill>
                </a:rPr>
                <a:t>tt</a:t>
              </a:r>
            </a:p>
          </p:txBody>
        </p:sp>
        <p:sp>
          <p:nvSpPr>
            <p:cNvPr id="121" name="TextBox 120"/>
            <p:cNvSpPr txBox="1"/>
            <p:nvPr/>
          </p:nvSpPr>
          <p:spPr>
            <a:xfrm>
              <a:off x="3810000" y="4648200"/>
              <a:ext cx="457200" cy="369332"/>
            </a:xfrm>
            <a:prstGeom prst="rect">
              <a:avLst/>
            </a:prstGeom>
            <a:noFill/>
          </p:spPr>
          <p:txBody>
            <a:bodyPr wrap="square" rtlCol="0">
              <a:spAutoFit/>
            </a:bodyPr>
            <a:lstStyle/>
            <a:p>
              <a:r>
                <a:rPr lang="en-US" b="1" dirty="0">
                  <a:solidFill>
                    <a:srgbClr val="EC714F"/>
                  </a:solidFill>
                </a:rPr>
                <a:t>tt</a:t>
              </a:r>
            </a:p>
          </p:txBody>
        </p:sp>
      </p:grpSp>
      <p:grpSp>
        <p:nvGrpSpPr>
          <p:cNvPr id="122" name="Group 121"/>
          <p:cNvGrpSpPr>
            <a:grpSpLocks noChangeAspect="1"/>
          </p:cNvGrpSpPr>
          <p:nvPr/>
        </p:nvGrpSpPr>
        <p:grpSpPr>
          <a:xfrm>
            <a:off x="762001" y="2209800"/>
            <a:ext cx="3483062" cy="2433892"/>
            <a:chOff x="3561670" y="1583903"/>
            <a:chExt cx="2909123" cy="2119252"/>
          </a:xfrm>
        </p:grpSpPr>
        <p:sp>
          <p:nvSpPr>
            <p:cNvPr id="123" name="Straight Connector 3"/>
            <p:cNvSpPr>
              <a:spLocks noChangeShapeType="1"/>
            </p:cNvSpPr>
            <p:nvPr/>
          </p:nvSpPr>
          <p:spPr bwMode="auto">
            <a:xfrm>
              <a:off x="5372693" y="2640713"/>
              <a:ext cx="393414" cy="0"/>
            </a:xfrm>
            <a:prstGeom prst="line">
              <a:avLst/>
            </a:prstGeom>
            <a:noFill/>
            <a:ln w="38100" cmpd="sng">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
            <p:cNvSpPr>
              <a:spLocks noChangeArrowheads="1"/>
            </p:cNvSpPr>
            <p:nvPr/>
          </p:nvSpPr>
          <p:spPr bwMode="auto">
            <a:xfrm>
              <a:off x="5715337" y="2485409"/>
              <a:ext cx="356986" cy="350274"/>
            </a:xfrm>
            <a:prstGeom prst="rect">
              <a:avLst/>
            </a:prstGeom>
            <a:solidFill>
              <a:schemeClr val="bg1"/>
            </a:solidFill>
            <a:ln w="38100" cmpd="sng">
              <a:solidFill>
                <a:schemeClr val="tx1"/>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a:p>
          </p:txBody>
        </p:sp>
        <p:grpSp>
          <p:nvGrpSpPr>
            <p:cNvPr id="125" name="Group 124"/>
            <p:cNvGrpSpPr/>
            <p:nvPr/>
          </p:nvGrpSpPr>
          <p:grpSpPr>
            <a:xfrm>
              <a:off x="3561670" y="1583903"/>
              <a:ext cx="2909123" cy="2119252"/>
              <a:chOff x="3561670" y="1583903"/>
              <a:chExt cx="2909123" cy="2119252"/>
            </a:xfrm>
          </p:grpSpPr>
          <p:sp>
            <p:nvSpPr>
              <p:cNvPr id="127" name="Straight Connector 2"/>
              <p:cNvSpPr>
                <a:spLocks noChangeShapeType="1"/>
              </p:cNvSpPr>
              <p:nvPr/>
            </p:nvSpPr>
            <p:spPr bwMode="auto">
              <a:xfrm flipV="1">
                <a:off x="3742734" y="2287561"/>
                <a:ext cx="0" cy="273941"/>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nvGrpSpPr>
              <p:cNvPr id="128" name="Group 127"/>
              <p:cNvGrpSpPr/>
              <p:nvPr/>
            </p:nvGrpSpPr>
            <p:grpSpPr>
              <a:xfrm>
                <a:off x="3561670" y="1583903"/>
                <a:ext cx="2909123" cy="2119252"/>
                <a:chOff x="3561670" y="1583903"/>
                <a:chExt cx="2909123" cy="2119252"/>
              </a:xfrm>
            </p:grpSpPr>
            <p:grpSp>
              <p:nvGrpSpPr>
                <p:cNvPr id="129" name="Group 4"/>
                <p:cNvGrpSpPr>
                  <a:grpSpLocks/>
                </p:cNvGrpSpPr>
                <p:nvPr/>
              </p:nvGrpSpPr>
              <p:grpSpPr bwMode="auto">
                <a:xfrm>
                  <a:off x="3561670" y="1583903"/>
                  <a:ext cx="2721837" cy="1852143"/>
                  <a:chOff x="3980" y="5545"/>
                  <a:chExt cx="3736" cy="2434"/>
                </a:xfrm>
              </p:grpSpPr>
              <p:sp>
                <p:nvSpPr>
                  <p:cNvPr id="133" name="Straight Connector 2"/>
                  <p:cNvSpPr>
                    <a:spLocks noChangeShapeType="1"/>
                  </p:cNvSpPr>
                  <p:nvPr/>
                </p:nvSpPr>
                <p:spPr bwMode="auto">
                  <a:xfrm>
                    <a:off x="4941" y="5764"/>
                    <a:ext cx="720" cy="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4" name="Straight Connector 2"/>
                  <p:cNvSpPr>
                    <a:spLocks noChangeShapeType="1"/>
                  </p:cNvSpPr>
                  <p:nvPr/>
                </p:nvSpPr>
                <p:spPr bwMode="auto">
                  <a:xfrm flipV="1">
                    <a:off x="5301" y="5764"/>
                    <a:ext cx="0" cy="72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5" name="Straight Connector 2"/>
                  <p:cNvSpPr>
                    <a:spLocks noChangeShapeType="1"/>
                  </p:cNvSpPr>
                  <p:nvPr/>
                </p:nvSpPr>
                <p:spPr bwMode="auto">
                  <a:xfrm>
                    <a:off x="4214" y="6484"/>
                    <a:ext cx="2107" cy="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6" name="Straight Connector 2"/>
                  <p:cNvSpPr>
                    <a:spLocks noChangeShapeType="1"/>
                  </p:cNvSpPr>
                  <p:nvPr/>
                </p:nvSpPr>
                <p:spPr bwMode="auto">
                  <a:xfrm flipV="1">
                    <a:off x="5301" y="6484"/>
                    <a:ext cx="0" cy="36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7" name="Straight Connector 2"/>
                  <p:cNvSpPr>
                    <a:spLocks noChangeShapeType="1"/>
                  </p:cNvSpPr>
                  <p:nvPr/>
                </p:nvSpPr>
                <p:spPr bwMode="auto">
                  <a:xfrm flipV="1">
                    <a:off x="6299" y="6484"/>
                    <a:ext cx="0" cy="36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
                  <p:cNvSpPr>
                    <a:spLocks noChangeAspect="1" noChangeArrowheads="1"/>
                  </p:cNvSpPr>
                  <p:nvPr/>
                </p:nvSpPr>
                <p:spPr bwMode="auto">
                  <a:xfrm>
                    <a:off x="4539" y="5545"/>
                    <a:ext cx="490" cy="490"/>
                  </a:xfrm>
                  <a:prstGeom prst="rect">
                    <a:avLst/>
                  </a:prstGeom>
                  <a:solidFill>
                    <a:schemeClr val="bg1"/>
                  </a:solidFill>
                  <a:ln w="38100" cmpd="sng">
                    <a:solidFill>
                      <a:schemeClr val="tx1"/>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39" name="Rectangle 1"/>
                  <p:cNvSpPr>
                    <a:spLocks noChangeAspect="1" noChangeArrowheads="1"/>
                  </p:cNvSpPr>
                  <p:nvPr/>
                </p:nvSpPr>
                <p:spPr bwMode="auto">
                  <a:xfrm>
                    <a:off x="5116" y="6716"/>
                    <a:ext cx="460" cy="460"/>
                  </a:xfrm>
                  <a:prstGeom prst="rect">
                    <a:avLst/>
                  </a:prstGeom>
                  <a:solidFill>
                    <a:schemeClr val="tx1"/>
                  </a:solidFill>
                  <a:ln w="38100" cmpd="sng">
                    <a:no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40" name="Oval 1"/>
                  <p:cNvSpPr>
                    <a:spLocks noChangeAspect="1" noChangeArrowheads="1"/>
                  </p:cNvSpPr>
                  <p:nvPr/>
                </p:nvSpPr>
                <p:spPr bwMode="auto">
                  <a:xfrm>
                    <a:off x="5495" y="5545"/>
                    <a:ext cx="498" cy="498"/>
                  </a:xfrm>
                  <a:prstGeom prst="ellipse">
                    <a:avLst/>
                  </a:prstGeom>
                  <a:solidFill>
                    <a:schemeClr val="tx1"/>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41" name="Oval 1"/>
                  <p:cNvSpPr>
                    <a:spLocks noChangeAspect="1" noChangeArrowheads="1"/>
                  </p:cNvSpPr>
                  <p:nvPr/>
                </p:nvSpPr>
                <p:spPr bwMode="auto">
                  <a:xfrm>
                    <a:off x="5981" y="6690"/>
                    <a:ext cx="498" cy="498"/>
                  </a:xfrm>
                  <a:prstGeom prst="ellipse">
                    <a:avLst/>
                  </a:prstGeom>
                  <a:solidFill>
                    <a:schemeClr val="tx1"/>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42" name="Straight Connector 2"/>
                  <p:cNvSpPr>
                    <a:spLocks noChangeShapeType="1"/>
                  </p:cNvSpPr>
                  <p:nvPr/>
                </p:nvSpPr>
                <p:spPr bwMode="auto">
                  <a:xfrm flipV="1">
                    <a:off x="6730" y="6943"/>
                    <a:ext cx="0" cy="696"/>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3" name="Straight Connector 2"/>
                  <p:cNvSpPr>
                    <a:spLocks noChangeShapeType="1"/>
                  </p:cNvSpPr>
                  <p:nvPr/>
                </p:nvSpPr>
                <p:spPr bwMode="auto">
                  <a:xfrm>
                    <a:off x="5726" y="7631"/>
                    <a:ext cx="1990" cy="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4" name="Straight Connector 2"/>
                  <p:cNvSpPr>
                    <a:spLocks noChangeShapeType="1"/>
                  </p:cNvSpPr>
                  <p:nvPr/>
                </p:nvSpPr>
                <p:spPr bwMode="auto">
                  <a:xfrm flipV="1">
                    <a:off x="5732" y="7619"/>
                    <a:ext cx="0" cy="36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5" name="Straight Connector 2"/>
                  <p:cNvSpPr>
                    <a:spLocks noChangeShapeType="1"/>
                  </p:cNvSpPr>
                  <p:nvPr/>
                </p:nvSpPr>
                <p:spPr bwMode="auto">
                  <a:xfrm flipV="1">
                    <a:off x="7715" y="7619"/>
                    <a:ext cx="0" cy="36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
                  <p:cNvSpPr>
                    <a:spLocks noChangeAspect="1" noChangeArrowheads="1"/>
                  </p:cNvSpPr>
                  <p:nvPr/>
                </p:nvSpPr>
                <p:spPr bwMode="auto">
                  <a:xfrm>
                    <a:off x="3980" y="6724"/>
                    <a:ext cx="490" cy="490"/>
                  </a:xfrm>
                  <a:prstGeom prst="rect">
                    <a:avLst/>
                  </a:prstGeom>
                  <a:solidFill>
                    <a:schemeClr val="bg1"/>
                  </a:solidFill>
                  <a:ln w="38100" cmpd="sng">
                    <a:solidFill>
                      <a:schemeClr val="tx1"/>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a:p>
                </p:txBody>
              </p:sp>
            </p:grpSp>
            <p:sp>
              <p:nvSpPr>
                <p:cNvPr id="130" name="Oval 1"/>
                <p:cNvSpPr>
                  <a:spLocks noChangeAspect="1" noChangeArrowheads="1"/>
                </p:cNvSpPr>
                <p:nvPr/>
              </p:nvSpPr>
              <p:spPr bwMode="auto">
                <a:xfrm>
                  <a:off x="6093407" y="3308985"/>
                  <a:ext cx="377386" cy="394170"/>
                </a:xfrm>
                <a:prstGeom prst="ellipse">
                  <a:avLst/>
                </a:prstGeom>
                <a:solidFill>
                  <a:srgbClr val="FFFFFF"/>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31" name="Straight Connector 2"/>
                <p:cNvSpPr>
                  <a:spLocks noChangeShapeType="1"/>
                </p:cNvSpPr>
                <p:nvPr/>
              </p:nvSpPr>
              <p:spPr bwMode="auto">
                <a:xfrm flipV="1">
                  <a:off x="5564041" y="3189471"/>
                  <a:ext cx="0" cy="273941"/>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2" name="Oval 1"/>
                <p:cNvSpPr>
                  <a:spLocks noChangeAspect="1" noChangeArrowheads="1"/>
                </p:cNvSpPr>
                <p:nvPr/>
              </p:nvSpPr>
              <p:spPr bwMode="auto">
                <a:xfrm>
                  <a:off x="5365194" y="3308985"/>
                  <a:ext cx="377386" cy="394170"/>
                </a:xfrm>
                <a:prstGeom prst="ellipse">
                  <a:avLst/>
                </a:prstGeom>
                <a:solidFill>
                  <a:schemeClr val="bg1"/>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grpSp>
        </p:grpSp>
        <p:sp>
          <p:nvSpPr>
            <p:cNvPr id="126" name="Oval 1"/>
            <p:cNvSpPr>
              <a:spLocks noChangeAspect="1" noChangeArrowheads="1"/>
            </p:cNvSpPr>
            <p:nvPr/>
          </p:nvSpPr>
          <p:spPr bwMode="auto">
            <a:xfrm>
              <a:off x="4650400" y="3308985"/>
              <a:ext cx="377386" cy="394170"/>
            </a:xfrm>
            <a:prstGeom prst="ellipse">
              <a:avLst/>
            </a:prstGeom>
            <a:solidFill>
              <a:srgbClr val="000000"/>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47" name="TextBox 146"/>
          <p:cNvSpPr txBox="1"/>
          <p:nvPr/>
        </p:nvSpPr>
        <p:spPr>
          <a:xfrm>
            <a:off x="1828800" y="3581400"/>
            <a:ext cx="457200" cy="369332"/>
          </a:xfrm>
          <a:prstGeom prst="rect">
            <a:avLst/>
          </a:prstGeom>
          <a:noFill/>
        </p:spPr>
        <p:txBody>
          <a:bodyPr wrap="square" rtlCol="0">
            <a:spAutoFit/>
          </a:bodyPr>
          <a:lstStyle/>
          <a:p>
            <a:r>
              <a:rPr lang="en-US" b="1" dirty="0">
                <a:solidFill>
                  <a:srgbClr val="EC714F"/>
                </a:solidFill>
              </a:rPr>
              <a:t>t</a:t>
            </a:r>
          </a:p>
        </p:txBody>
      </p:sp>
      <p:sp>
        <p:nvSpPr>
          <p:cNvPr id="148" name="TextBox 147"/>
          <p:cNvSpPr txBox="1"/>
          <p:nvPr/>
        </p:nvSpPr>
        <p:spPr>
          <a:xfrm>
            <a:off x="2667000" y="3581400"/>
            <a:ext cx="457200" cy="369332"/>
          </a:xfrm>
          <a:prstGeom prst="rect">
            <a:avLst/>
          </a:prstGeom>
          <a:noFill/>
        </p:spPr>
        <p:txBody>
          <a:bodyPr wrap="square" rtlCol="0">
            <a:spAutoFit/>
          </a:bodyPr>
          <a:lstStyle/>
          <a:p>
            <a:r>
              <a:rPr lang="en-US" b="1" dirty="0">
                <a:solidFill>
                  <a:srgbClr val="EC714F"/>
                </a:solidFill>
              </a:rPr>
              <a:t>t</a:t>
            </a:r>
          </a:p>
        </p:txBody>
      </p:sp>
    </p:spTree>
    <p:extLst>
      <p:ext uri="{BB962C8B-B14F-4D97-AF65-F5344CB8AC3E}">
        <p14:creationId xmlns:p14="http://schemas.microsoft.com/office/powerpoint/2010/main" val="3716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wipe(down)">
                                      <p:cBhvr>
                                        <p:cTn id="15" dur="580">
                                          <p:stCondLst>
                                            <p:cond delay="0"/>
                                          </p:stCondLst>
                                        </p:cTn>
                                        <p:tgtEl>
                                          <p:spTgt spid="147"/>
                                        </p:tgtEl>
                                      </p:cBhvr>
                                    </p:animEffect>
                                    <p:anim calcmode="lin" valueType="num">
                                      <p:cBhvr>
                                        <p:cTn id="16" dur="1822" tmFilter="0,0; 0.14,0.36; 0.43,0.73; 0.71,0.91; 1.0,1.0">
                                          <p:stCondLst>
                                            <p:cond delay="0"/>
                                          </p:stCondLst>
                                        </p:cTn>
                                        <p:tgtEl>
                                          <p:spTgt spid="14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7"/>
                                        </p:tgtEl>
                                        <p:attrNameLst>
                                          <p:attrName>ppt_y</p:attrName>
                                        </p:attrNameLst>
                                      </p:cBhvr>
                                      <p:tavLst>
                                        <p:tav tm="0" fmla="#ppt_y-sin(pi*$)/81">
                                          <p:val>
                                            <p:fltVal val="0"/>
                                          </p:val>
                                        </p:tav>
                                        <p:tav tm="100000">
                                          <p:val>
                                            <p:fltVal val="1"/>
                                          </p:val>
                                        </p:tav>
                                      </p:tavLst>
                                    </p:anim>
                                    <p:animScale>
                                      <p:cBhvr>
                                        <p:cTn id="21" dur="26">
                                          <p:stCondLst>
                                            <p:cond delay="650"/>
                                          </p:stCondLst>
                                        </p:cTn>
                                        <p:tgtEl>
                                          <p:spTgt spid="147"/>
                                        </p:tgtEl>
                                      </p:cBhvr>
                                      <p:to x="100000" y="60000"/>
                                    </p:animScale>
                                    <p:animScale>
                                      <p:cBhvr>
                                        <p:cTn id="22" dur="166" decel="50000">
                                          <p:stCondLst>
                                            <p:cond delay="676"/>
                                          </p:stCondLst>
                                        </p:cTn>
                                        <p:tgtEl>
                                          <p:spTgt spid="147"/>
                                        </p:tgtEl>
                                      </p:cBhvr>
                                      <p:to x="100000" y="100000"/>
                                    </p:animScale>
                                    <p:animScale>
                                      <p:cBhvr>
                                        <p:cTn id="23" dur="26">
                                          <p:stCondLst>
                                            <p:cond delay="1312"/>
                                          </p:stCondLst>
                                        </p:cTn>
                                        <p:tgtEl>
                                          <p:spTgt spid="147"/>
                                        </p:tgtEl>
                                      </p:cBhvr>
                                      <p:to x="100000" y="80000"/>
                                    </p:animScale>
                                    <p:animScale>
                                      <p:cBhvr>
                                        <p:cTn id="24" dur="166" decel="50000">
                                          <p:stCondLst>
                                            <p:cond delay="1338"/>
                                          </p:stCondLst>
                                        </p:cTn>
                                        <p:tgtEl>
                                          <p:spTgt spid="147"/>
                                        </p:tgtEl>
                                      </p:cBhvr>
                                      <p:to x="100000" y="100000"/>
                                    </p:animScale>
                                    <p:animScale>
                                      <p:cBhvr>
                                        <p:cTn id="25" dur="26">
                                          <p:stCondLst>
                                            <p:cond delay="1642"/>
                                          </p:stCondLst>
                                        </p:cTn>
                                        <p:tgtEl>
                                          <p:spTgt spid="147"/>
                                        </p:tgtEl>
                                      </p:cBhvr>
                                      <p:to x="100000" y="90000"/>
                                    </p:animScale>
                                    <p:animScale>
                                      <p:cBhvr>
                                        <p:cTn id="26" dur="166" decel="50000">
                                          <p:stCondLst>
                                            <p:cond delay="1668"/>
                                          </p:stCondLst>
                                        </p:cTn>
                                        <p:tgtEl>
                                          <p:spTgt spid="147"/>
                                        </p:tgtEl>
                                      </p:cBhvr>
                                      <p:to x="100000" y="100000"/>
                                    </p:animScale>
                                    <p:animScale>
                                      <p:cBhvr>
                                        <p:cTn id="27" dur="26">
                                          <p:stCondLst>
                                            <p:cond delay="1808"/>
                                          </p:stCondLst>
                                        </p:cTn>
                                        <p:tgtEl>
                                          <p:spTgt spid="147"/>
                                        </p:tgtEl>
                                      </p:cBhvr>
                                      <p:to x="100000" y="95000"/>
                                    </p:animScale>
                                    <p:animScale>
                                      <p:cBhvr>
                                        <p:cTn id="28" dur="166" decel="50000">
                                          <p:stCondLst>
                                            <p:cond delay="1834"/>
                                          </p:stCondLst>
                                        </p:cTn>
                                        <p:tgtEl>
                                          <p:spTgt spid="14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48"/>
                                        </p:tgtEl>
                                        <p:attrNameLst>
                                          <p:attrName>style.visibility</p:attrName>
                                        </p:attrNameLst>
                                      </p:cBhvr>
                                      <p:to>
                                        <p:strVal val="visible"/>
                                      </p:to>
                                    </p:set>
                                    <p:animEffect transition="in" filter="wipe(down)">
                                      <p:cBhvr>
                                        <p:cTn id="33" dur="580">
                                          <p:stCondLst>
                                            <p:cond delay="0"/>
                                          </p:stCondLst>
                                        </p:cTn>
                                        <p:tgtEl>
                                          <p:spTgt spid="148"/>
                                        </p:tgtEl>
                                      </p:cBhvr>
                                    </p:animEffect>
                                    <p:anim calcmode="lin" valueType="num">
                                      <p:cBhvr>
                                        <p:cTn id="34" dur="1822" tmFilter="0,0; 0.14,0.36; 0.43,0.73; 0.71,0.91; 1.0,1.0">
                                          <p:stCondLst>
                                            <p:cond delay="0"/>
                                          </p:stCondLst>
                                        </p:cTn>
                                        <p:tgtEl>
                                          <p:spTgt spid="14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8"/>
                                        </p:tgtEl>
                                        <p:attrNameLst>
                                          <p:attrName>ppt_y</p:attrName>
                                        </p:attrNameLst>
                                      </p:cBhvr>
                                      <p:tavLst>
                                        <p:tav tm="0" fmla="#ppt_y-sin(pi*$)/81">
                                          <p:val>
                                            <p:fltVal val="0"/>
                                          </p:val>
                                        </p:tav>
                                        <p:tav tm="100000">
                                          <p:val>
                                            <p:fltVal val="1"/>
                                          </p:val>
                                        </p:tav>
                                      </p:tavLst>
                                    </p:anim>
                                    <p:animScale>
                                      <p:cBhvr>
                                        <p:cTn id="39" dur="26">
                                          <p:stCondLst>
                                            <p:cond delay="650"/>
                                          </p:stCondLst>
                                        </p:cTn>
                                        <p:tgtEl>
                                          <p:spTgt spid="148"/>
                                        </p:tgtEl>
                                      </p:cBhvr>
                                      <p:to x="100000" y="60000"/>
                                    </p:animScale>
                                    <p:animScale>
                                      <p:cBhvr>
                                        <p:cTn id="40" dur="166" decel="50000">
                                          <p:stCondLst>
                                            <p:cond delay="676"/>
                                          </p:stCondLst>
                                        </p:cTn>
                                        <p:tgtEl>
                                          <p:spTgt spid="148"/>
                                        </p:tgtEl>
                                      </p:cBhvr>
                                      <p:to x="100000" y="100000"/>
                                    </p:animScale>
                                    <p:animScale>
                                      <p:cBhvr>
                                        <p:cTn id="41" dur="26">
                                          <p:stCondLst>
                                            <p:cond delay="1312"/>
                                          </p:stCondLst>
                                        </p:cTn>
                                        <p:tgtEl>
                                          <p:spTgt spid="148"/>
                                        </p:tgtEl>
                                      </p:cBhvr>
                                      <p:to x="100000" y="80000"/>
                                    </p:animScale>
                                    <p:animScale>
                                      <p:cBhvr>
                                        <p:cTn id="42" dur="166" decel="50000">
                                          <p:stCondLst>
                                            <p:cond delay="1338"/>
                                          </p:stCondLst>
                                        </p:cTn>
                                        <p:tgtEl>
                                          <p:spTgt spid="148"/>
                                        </p:tgtEl>
                                      </p:cBhvr>
                                      <p:to x="100000" y="100000"/>
                                    </p:animScale>
                                    <p:animScale>
                                      <p:cBhvr>
                                        <p:cTn id="43" dur="26">
                                          <p:stCondLst>
                                            <p:cond delay="1642"/>
                                          </p:stCondLst>
                                        </p:cTn>
                                        <p:tgtEl>
                                          <p:spTgt spid="148"/>
                                        </p:tgtEl>
                                      </p:cBhvr>
                                      <p:to x="100000" y="90000"/>
                                    </p:animScale>
                                    <p:animScale>
                                      <p:cBhvr>
                                        <p:cTn id="44" dur="166" decel="50000">
                                          <p:stCondLst>
                                            <p:cond delay="1668"/>
                                          </p:stCondLst>
                                        </p:cTn>
                                        <p:tgtEl>
                                          <p:spTgt spid="148"/>
                                        </p:tgtEl>
                                      </p:cBhvr>
                                      <p:to x="100000" y="100000"/>
                                    </p:animScale>
                                    <p:animScale>
                                      <p:cBhvr>
                                        <p:cTn id="45" dur="26">
                                          <p:stCondLst>
                                            <p:cond delay="1808"/>
                                          </p:stCondLst>
                                        </p:cTn>
                                        <p:tgtEl>
                                          <p:spTgt spid="148"/>
                                        </p:tgtEl>
                                      </p:cBhvr>
                                      <p:to x="100000" y="95000"/>
                                    </p:animScale>
                                    <p:animScale>
                                      <p:cBhvr>
                                        <p:cTn id="46" dur="166" decel="50000">
                                          <p:stCondLst>
                                            <p:cond delay="1834"/>
                                          </p:stCondLst>
                                        </p:cTn>
                                        <p:tgtEl>
                                          <p:spTgt spid="14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31" grpId="0" animBg="1"/>
      <p:bldP spid="42" grpId="0" animBg="1"/>
      <p:bldP spid="43" grpId="0" animBg="1"/>
      <p:bldP spid="9" grpId="0"/>
      <p:bldP spid="147" grpId="0"/>
      <p:bldP spid="1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9144000" cy="914082"/>
          </a:xfrm>
        </p:spPr>
        <p:txBody>
          <a:bodyPr>
            <a:normAutofit/>
          </a:bodyPr>
          <a:lstStyle/>
          <a:p>
            <a:r>
              <a:rPr lang="en-US" dirty="0"/>
              <a:t>Looking at Pedigrees: X-Linked</a:t>
            </a:r>
          </a:p>
        </p:txBody>
      </p:sp>
      <p:pic>
        <p:nvPicPr>
          <p:cNvPr id="12" name="Picture 11" descr="Screen Shot 2015-01-04 at 12.1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5375787" cy="3241155"/>
          </a:xfrm>
          <a:prstGeom prst="rect">
            <a:avLst/>
          </a:prstGeom>
        </p:spPr>
      </p:pic>
      <p:grpSp>
        <p:nvGrpSpPr>
          <p:cNvPr id="33" name="Group 32"/>
          <p:cNvGrpSpPr/>
          <p:nvPr/>
        </p:nvGrpSpPr>
        <p:grpSpPr>
          <a:xfrm>
            <a:off x="152400" y="2514600"/>
            <a:ext cx="533400" cy="2533710"/>
            <a:chOff x="304800" y="2209800"/>
            <a:chExt cx="533400" cy="2533710"/>
          </a:xfrm>
        </p:grpSpPr>
        <p:sp>
          <p:nvSpPr>
            <p:cNvPr id="38" name="TextBox 37"/>
            <p:cNvSpPr txBox="1"/>
            <p:nvPr/>
          </p:nvSpPr>
          <p:spPr>
            <a:xfrm>
              <a:off x="304800" y="2209800"/>
              <a:ext cx="333820" cy="400110"/>
            </a:xfrm>
            <a:prstGeom prst="rect">
              <a:avLst/>
            </a:prstGeom>
            <a:noFill/>
          </p:spPr>
          <p:txBody>
            <a:bodyPr wrap="none" rtlCol="0">
              <a:spAutoFit/>
            </a:bodyPr>
            <a:lstStyle/>
            <a:p>
              <a:r>
                <a:rPr lang="en-US" sz="2000" b="1" dirty="0"/>
                <a:t>I. </a:t>
              </a:r>
            </a:p>
          </p:txBody>
        </p:sp>
        <p:sp>
          <p:nvSpPr>
            <p:cNvPr id="39" name="TextBox 38"/>
            <p:cNvSpPr txBox="1"/>
            <p:nvPr/>
          </p:nvSpPr>
          <p:spPr>
            <a:xfrm>
              <a:off x="304800" y="3276600"/>
              <a:ext cx="423488" cy="400110"/>
            </a:xfrm>
            <a:prstGeom prst="rect">
              <a:avLst/>
            </a:prstGeom>
            <a:noFill/>
          </p:spPr>
          <p:txBody>
            <a:bodyPr wrap="none" rtlCol="0">
              <a:spAutoFit/>
            </a:bodyPr>
            <a:lstStyle/>
            <a:p>
              <a:r>
                <a:rPr lang="en-US" sz="2000" b="1" dirty="0"/>
                <a:t>II. </a:t>
              </a:r>
            </a:p>
          </p:txBody>
        </p:sp>
        <p:sp>
          <p:nvSpPr>
            <p:cNvPr id="40" name="TextBox 39"/>
            <p:cNvSpPr txBox="1"/>
            <p:nvPr/>
          </p:nvSpPr>
          <p:spPr>
            <a:xfrm>
              <a:off x="304800" y="4343400"/>
              <a:ext cx="533400" cy="400110"/>
            </a:xfrm>
            <a:prstGeom prst="rect">
              <a:avLst/>
            </a:prstGeom>
            <a:noFill/>
          </p:spPr>
          <p:txBody>
            <a:bodyPr wrap="square" rtlCol="0">
              <a:spAutoFit/>
            </a:bodyPr>
            <a:lstStyle/>
            <a:p>
              <a:r>
                <a:rPr lang="en-US" sz="2000" b="1" dirty="0"/>
                <a:t>III. </a:t>
              </a:r>
            </a:p>
          </p:txBody>
        </p:sp>
      </p:grpSp>
      <p:grpSp>
        <p:nvGrpSpPr>
          <p:cNvPr id="24" name="Group 23"/>
          <p:cNvGrpSpPr/>
          <p:nvPr/>
        </p:nvGrpSpPr>
        <p:grpSpPr>
          <a:xfrm>
            <a:off x="5791200" y="1143000"/>
            <a:ext cx="2819400" cy="2590803"/>
            <a:chOff x="6019800" y="1295397"/>
            <a:chExt cx="2819400" cy="2590803"/>
          </a:xfrm>
        </p:grpSpPr>
        <p:grpSp>
          <p:nvGrpSpPr>
            <p:cNvPr id="15" name="Group 14"/>
            <p:cNvGrpSpPr/>
            <p:nvPr/>
          </p:nvGrpSpPr>
          <p:grpSpPr>
            <a:xfrm>
              <a:off x="6019800" y="1295397"/>
              <a:ext cx="2819400" cy="2507353"/>
              <a:chOff x="5181600" y="1226797"/>
              <a:chExt cx="3733800" cy="2257322"/>
            </a:xfrm>
          </p:grpSpPr>
          <p:sp>
            <p:nvSpPr>
              <p:cNvPr id="41" name="TextBox 40"/>
              <p:cNvSpPr txBox="1"/>
              <p:nvPr/>
            </p:nvSpPr>
            <p:spPr>
              <a:xfrm>
                <a:off x="5181600" y="1226797"/>
                <a:ext cx="3733800" cy="2257322"/>
              </a:xfrm>
              <a:prstGeom prst="rect">
                <a:avLst/>
              </a:prstGeom>
              <a:solidFill>
                <a:srgbClr val="A5CE45"/>
              </a:solidFill>
            </p:spPr>
            <p:txBody>
              <a:bodyPr wrap="square" rtlCol="0">
                <a:spAutoFit/>
              </a:bodyPr>
              <a:lstStyle/>
              <a:p>
                <a:pPr algn="ctr"/>
                <a:r>
                  <a:rPr lang="en-US" sz="2200" dirty="0"/>
                  <a:t>Remember, if the trait is X-linked, you must carefully consider the shapes.</a:t>
                </a:r>
              </a:p>
              <a:p>
                <a:pPr algn="ctr">
                  <a:lnSpc>
                    <a:spcPct val="130000"/>
                  </a:lnSpc>
                </a:pPr>
                <a:r>
                  <a:rPr lang="en-US" sz="2200" dirty="0"/>
                  <a:t>Females=</a:t>
                </a:r>
              </a:p>
              <a:p>
                <a:pPr algn="ctr">
                  <a:lnSpc>
                    <a:spcPct val="200000"/>
                  </a:lnSpc>
                </a:pPr>
                <a:r>
                  <a:rPr lang="en-US" sz="2200" dirty="0"/>
                  <a:t>Males=</a:t>
                </a:r>
              </a:p>
            </p:txBody>
          </p:sp>
          <p:sp>
            <p:nvSpPr>
              <p:cNvPr id="14" name="Oval 13"/>
              <p:cNvSpPr>
                <a:spLocks/>
              </p:cNvSpPr>
              <p:nvPr/>
            </p:nvSpPr>
            <p:spPr>
              <a:xfrm>
                <a:off x="8007177" y="2530227"/>
                <a:ext cx="605481" cy="41160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grpSp>
        <p:sp>
          <p:nvSpPr>
            <p:cNvPr id="16" name="Rectangle 15"/>
            <p:cNvSpPr>
              <a:spLocks noChangeAspect="1"/>
            </p:cNvSpPr>
            <p:nvPr/>
          </p:nvSpPr>
          <p:spPr>
            <a:xfrm>
              <a:off x="8001000" y="3429000"/>
              <a:ext cx="457200" cy="4572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extBox 43"/>
          <p:cNvSpPr txBox="1"/>
          <p:nvPr/>
        </p:nvSpPr>
        <p:spPr>
          <a:xfrm>
            <a:off x="5638800" y="3733800"/>
            <a:ext cx="3276600" cy="1508105"/>
          </a:xfrm>
          <a:prstGeom prst="rect">
            <a:avLst/>
          </a:prstGeom>
          <a:solidFill>
            <a:schemeClr val="accent1">
              <a:lumMod val="60000"/>
              <a:lumOff val="40000"/>
            </a:schemeClr>
          </a:solidFill>
        </p:spPr>
        <p:txBody>
          <a:bodyPr wrap="square" rtlCol="0">
            <a:spAutoFit/>
          </a:bodyPr>
          <a:lstStyle/>
          <a:p>
            <a:pPr algn="ctr"/>
            <a:r>
              <a:rPr lang="en-US" sz="2300" dirty="0"/>
              <a:t>If this is a dominant X-linked trait, how should we label the</a:t>
            </a:r>
            <a:r>
              <a:rPr lang="en-US" sz="2300" u="sng" dirty="0"/>
              <a:t> unaffected </a:t>
            </a:r>
            <a:r>
              <a:rPr lang="en-US" sz="2300" dirty="0"/>
              <a:t>individuals? </a:t>
            </a:r>
          </a:p>
        </p:txBody>
      </p:sp>
      <p:sp>
        <p:nvSpPr>
          <p:cNvPr id="45" name="TextBox 44"/>
          <p:cNvSpPr txBox="1"/>
          <p:nvPr/>
        </p:nvSpPr>
        <p:spPr>
          <a:xfrm>
            <a:off x="6248400" y="6096000"/>
            <a:ext cx="2133600" cy="584776"/>
          </a:xfrm>
          <a:prstGeom prst="rect">
            <a:avLst/>
          </a:prstGeom>
          <a:noFill/>
        </p:spPr>
        <p:txBody>
          <a:bodyPr wrap="square" rtlCol="0">
            <a:spAutoFit/>
          </a:bodyPr>
          <a:lstStyle/>
          <a:p>
            <a:pPr algn="ctr"/>
            <a:r>
              <a:rPr lang="en-US" sz="3200" dirty="0" err="1">
                <a:solidFill>
                  <a:srgbClr val="0000FF"/>
                </a:solidFill>
              </a:rPr>
              <a:t>X</a:t>
            </a:r>
            <a:r>
              <a:rPr lang="en-US" sz="3200" baseline="30000" dirty="0" err="1">
                <a:solidFill>
                  <a:srgbClr val="0000FF"/>
                </a:solidFill>
              </a:rPr>
              <a:t>h</a:t>
            </a:r>
            <a:r>
              <a:rPr lang="en-US" sz="3200" dirty="0" err="1">
                <a:solidFill>
                  <a:srgbClr val="0000FF"/>
                </a:solidFill>
              </a:rPr>
              <a:t>Y</a:t>
            </a:r>
            <a:r>
              <a:rPr lang="en-US" sz="3200" dirty="0">
                <a:solidFill>
                  <a:schemeClr val="accent1">
                    <a:lumMod val="75000"/>
                  </a:schemeClr>
                </a:solidFill>
              </a:rPr>
              <a:t> </a:t>
            </a:r>
            <a:r>
              <a:rPr lang="en-US" sz="3200" dirty="0"/>
              <a:t>or</a:t>
            </a:r>
            <a:r>
              <a:rPr lang="en-US" sz="3200" dirty="0">
                <a:solidFill>
                  <a:schemeClr val="accent1">
                    <a:lumMod val="75000"/>
                  </a:schemeClr>
                </a:solidFill>
              </a:rPr>
              <a:t> </a:t>
            </a:r>
            <a:r>
              <a:rPr lang="en-US" sz="3200" dirty="0" err="1">
                <a:solidFill>
                  <a:srgbClr val="C20066"/>
                </a:solidFill>
              </a:rPr>
              <a:t>X</a:t>
            </a:r>
            <a:r>
              <a:rPr lang="en-US" sz="3200" baseline="30000" dirty="0" err="1">
                <a:solidFill>
                  <a:srgbClr val="C20066"/>
                </a:solidFill>
              </a:rPr>
              <a:t>h</a:t>
            </a:r>
            <a:r>
              <a:rPr lang="en-US" sz="3200" dirty="0" err="1">
                <a:solidFill>
                  <a:srgbClr val="C20066"/>
                </a:solidFill>
              </a:rPr>
              <a:t>X</a:t>
            </a:r>
            <a:r>
              <a:rPr lang="en-US" sz="3200" baseline="30000" dirty="0" err="1">
                <a:solidFill>
                  <a:srgbClr val="C20066"/>
                </a:solidFill>
              </a:rPr>
              <a:t>h</a:t>
            </a:r>
            <a:endParaRPr lang="en-US" sz="3200" baseline="30000" dirty="0">
              <a:solidFill>
                <a:srgbClr val="C20066"/>
              </a:solidFill>
            </a:endParaRPr>
          </a:p>
        </p:txBody>
      </p:sp>
      <p:grpSp>
        <p:nvGrpSpPr>
          <p:cNvPr id="52" name="Group 51"/>
          <p:cNvGrpSpPr/>
          <p:nvPr/>
        </p:nvGrpSpPr>
        <p:grpSpPr>
          <a:xfrm>
            <a:off x="1676400" y="2971800"/>
            <a:ext cx="3063240" cy="2350532"/>
            <a:chOff x="1676400" y="2971800"/>
            <a:chExt cx="3063240" cy="2350532"/>
          </a:xfrm>
        </p:grpSpPr>
        <p:sp>
          <p:nvSpPr>
            <p:cNvPr id="46" name="TextBox 45"/>
            <p:cNvSpPr txBox="1"/>
            <p:nvPr/>
          </p:nvSpPr>
          <p:spPr>
            <a:xfrm>
              <a:off x="1676400" y="29718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7" name="TextBox 46"/>
            <p:cNvSpPr txBox="1"/>
            <p:nvPr/>
          </p:nvSpPr>
          <p:spPr>
            <a:xfrm>
              <a:off x="4191000" y="30596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8" name="TextBox 47"/>
            <p:cNvSpPr txBox="1"/>
            <p:nvPr/>
          </p:nvSpPr>
          <p:spPr>
            <a:xfrm>
              <a:off x="2042160" y="39624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9" name="TextBox 48"/>
            <p:cNvSpPr txBox="1"/>
            <p:nvPr/>
          </p:nvSpPr>
          <p:spPr>
            <a:xfrm>
              <a:off x="2804160" y="39740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0" name="TextBox 49"/>
            <p:cNvSpPr txBox="1"/>
            <p:nvPr/>
          </p:nvSpPr>
          <p:spPr>
            <a:xfrm>
              <a:off x="310896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1" name="TextBox 50"/>
            <p:cNvSpPr txBox="1"/>
            <p:nvPr/>
          </p:nvSpPr>
          <p:spPr>
            <a:xfrm>
              <a:off x="388620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grpSp>
      <p:grpSp>
        <p:nvGrpSpPr>
          <p:cNvPr id="58" name="Group 57"/>
          <p:cNvGrpSpPr/>
          <p:nvPr/>
        </p:nvGrpSpPr>
        <p:grpSpPr>
          <a:xfrm>
            <a:off x="1219200" y="3087469"/>
            <a:ext cx="4373880" cy="2511862"/>
            <a:chOff x="1219200" y="3087469"/>
            <a:chExt cx="4373880" cy="2511862"/>
          </a:xfrm>
        </p:grpSpPr>
        <p:sp>
          <p:nvSpPr>
            <p:cNvPr id="53" name="TextBox 52"/>
            <p:cNvSpPr txBox="1"/>
            <p:nvPr/>
          </p:nvSpPr>
          <p:spPr>
            <a:xfrm>
              <a:off x="4953000" y="3087469"/>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4" name="TextBox 53"/>
            <p:cNvSpPr txBox="1"/>
            <p:nvPr/>
          </p:nvSpPr>
          <p:spPr>
            <a:xfrm>
              <a:off x="1219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5" name="TextBox 54"/>
            <p:cNvSpPr txBox="1"/>
            <p:nvPr/>
          </p:nvSpPr>
          <p:spPr>
            <a:xfrm>
              <a:off x="4267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6" name="TextBox 55"/>
            <p:cNvSpPr txBox="1"/>
            <p:nvPr/>
          </p:nvSpPr>
          <p:spPr>
            <a:xfrm>
              <a:off x="49530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7" name="TextBox 56"/>
            <p:cNvSpPr txBox="1"/>
            <p:nvPr/>
          </p:nvSpPr>
          <p:spPr>
            <a:xfrm>
              <a:off x="1600200" y="4953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grpSp>
      <p:sp>
        <p:nvSpPr>
          <p:cNvPr id="59" name="TextBox 58"/>
          <p:cNvSpPr txBox="1"/>
          <p:nvPr/>
        </p:nvSpPr>
        <p:spPr>
          <a:xfrm>
            <a:off x="5715000" y="5334000"/>
            <a:ext cx="3276600" cy="731520"/>
          </a:xfrm>
          <a:prstGeom prst="rect">
            <a:avLst/>
          </a:prstGeom>
          <a:solidFill>
            <a:srgbClr val="5196D4"/>
          </a:solidFill>
        </p:spPr>
        <p:txBody>
          <a:bodyPr wrap="square" rtlCol="0">
            <a:spAutoFit/>
          </a:bodyPr>
          <a:lstStyle/>
          <a:p>
            <a:r>
              <a:rPr lang="en-US" dirty="0"/>
              <a:t>(Remember to use X and Y and superscript the allele on the X). </a:t>
            </a:r>
          </a:p>
          <a:p>
            <a:endParaRPr lang="en-US" dirty="0"/>
          </a:p>
        </p:txBody>
      </p:sp>
      <p:pic>
        <p:nvPicPr>
          <p:cNvPr id="60" name="Picture 59" descr="example sex linked dominant.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38200" y="1447800"/>
            <a:ext cx="4498848" cy="950976"/>
          </a:xfrm>
          <a:prstGeom prst="rect">
            <a:avLst/>
          </a:prstGeom>
        </p:spPr>
      </p:pic>
      <p:sp>
        <p:nvSpPr>
          <p:cNvPr id="30" name="TextBox 29"/>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
        <p:nvSpPr>
          <p:cNvPr id="31" name="TextBox 30"/>
          <p:cNvSpPr txBox="1"/>
          <p:nvPr/>
        </p:nvSpPr>
        <p:spPr>
          <a:xfrm>
            <a:off x="381000" y="66294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26684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9144000" cy="914082"/>
          </a:xfrm>
        </p:spPr>
        <p:txBody>
          <a:bodyPr>
            <a:normAutofit/>
          </a:bodyPr>
          <a:lstStyle/>
          <a:p>
            <a:r>
              <a:rPr lang="en-US" dirty="0"/>
              <a:t>Looking at Pedigrees: X-Linked</a:t>
            </a:r>
          </a:p>
        </p:txBody>
      </p:sp>
      <p:grpSp>
        <p:nvGrpSpPr>
          <p:cNvPr id="24" name="Group 23"/>
          <p:cNvGrpSpPr/>
          <p:nvPr/>
        </p:nvGrpSpPr>
        <p:grpSpPr>
          <a:xfrm>
            <a:off x="5943600" y="1143000"/>
            <a:ext cx="2819400" cy="2209066"/>
            <a:chOff x="6019800" y="1295397"/>
            <a:chExt cx="2819400" cy="2209066"/>
          </a:xfrm>
        </p:grpSpPr>
        <p:grpSp>
          <p:nvGrpSpPr>
            <p:cNvPr id="15" name="Group 14"/>
            <p:cNvGrpSpPr/>
            <p:nvPr/>
          </p:nvGrpSpPr>
          <p:grpSpPr>
            <a:xfrm>
              <a:off x="6019800" y="1295397"/>
              <a:ext cx="2819400" cy="2209066"/>
              <a:chOff x="5181600" y="1226797"/>
              <a:chExt cx="3733800" cy="1988780"/>
            </a:xfrm>
          </p:grpSpPr>
          <p:sp>
            <p:nvSpPr>
              <p:cNvPr id="41" name="TextBox 40"/>
              <p:cNvSpPr txBox="1"/>
              <p:nvPr/>
            </p:nvSpPr>
            <p:spPr>
              <a:xfrm>
                <a:off x="5181600" y="1226797"/>
                <a:ext cx="3733800" cy="1988780"/>
              </a:xfrm>
              <a:prstGeom prst="rect">
                <a:avLst/>
              </a:prstGeom>
              <a:solidFill>
                <a:srgbClr val="A5CE45"/>
              </a:solidFill>
            </p:spPr>
            <p:txBody>
              <a:bodyPr wrap="square" rtlCol="0">
                <a:spAutoFit/>
              </a:bodyPr>
              <a:lstStyle/>
              <a:p>
                <a:pPr algn="ctr"/>
                <a:r>
                  <a:rPr lang="en-US" sz="2100" dirty="0"/>
                  <a:t>Remember, if the trait is X-linked, you must carefully consider the shapes.</a:t>
                </a:r>
              </a:p>
              <a:p>
                <a:pPr algn="ctr">
                  <a:lnSpc>
                    <a:spcPct val="130000"/>
                  </a:lnSpc>
                </a:pPr>
                <a:r>
                  <a:rPr lang="en-US" sz="2100" dirty="0"/>
                  <a:t>Females=</a:t>
                </a:r>
              </a:p>
              <a:p>
                <a:pPr algn="ctr">
                  <a:lnSpc>
                    <a:spcPct val="130000"/>
                  </a:lnSpc>
                </a:pPr>
                <a:r>
                  <a:rPr lang="en-US" sz="2100" dirty="0"/>
                  <a:t>Males=</a:t>
                </a:r>
              </a:p>
            </p:txBody>
          </p:sp>
          <p:sp>
            <p:nvSpPr>
              <p:cNvPr id="14" name="Oval 13"/>
              <p:cNvSpPr>
                <a:spLocks noChangeAspect="1"/>
              </p:cNvSpPr>
              <p:nvPr/>
            </p:nvSpPr>
            <p:spPr>
              <a:xfrm>
                <a:off x="7906265" y="2461622"/>
                <a:ext cx="484385" cy="329287"/>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grpSp>
        <p:sp>
          <p:nvSpPr>
            <p:cNvPr id="16" name="Rectangle 15"/>
            <p:cNvSpPr>
              <a:spLocks noChangeAspect="1"/>
            </p:cNvSpPr>
            <p:nvPr/>
          </p:nvSpPr>
          <p:spPr>
            <a:xfrm>
              <a:off x="8001000" y="3124197"/>
              <a:ext cx="365760" cy="36576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533400" y="1371600"/>
            <a:ext cx="4495800" cy="898707"/>
          </a:xfrm>
          <a:prstGeom prst="rect">
            <a:avLst/>
          </a:prstGeom>
          <a:noFill/>
        </p:spPr>
        <p:txBody>
          <a:bodyPr wrap="square" rtlCol="0">
            <a:spAutoFit/>
          </a:bodyPr>
          <a:lstStyle/>
          <a:p>
            <a:pPr algn="ctr">
              <a:lnSpc>
                <a:spcPct val="110000"/>
              </a:lnSpc>
            </a:pPr>
            <a:r>
              <a:rPr lang="en-US" sz="2300" b="1" dirty="0">
                <a:latin typeface="Janda Everyday Casual"/>
                <a:cs typeface="Janda Everyday Casual"/>
              </a:rPr>
              <a:t>Example- Sex-Linked Dominant Disorder (non- autosomal)</a:t>
            </a:r>
          </a:p>
        </p:txBody>
      </p:sp>
      <p:sp>
        <p:nvSpPr>
          <p:cNvPr id="44" name="TextBox 43"/>
          <p:cNvSpPr txBox="1"/>
          <p:nvPr/>
        </p:nvSpPr>
        <p:spPr>
          <a:xfrm>
            <a:off x="5638800" y="3657600"/>
            <a:ext cx="3276600" cy="1508105"/>
          </a:xfrm>
          <a:prstGeom prst="rect">
            <a:avLst/>
          </a:prstGeom>
          <a:solidFill>
            <a:schemeClr val="accent1">
              <a:lumMod val="60000"/>
              <a:lumOff val="40000"/>
            </a:schemeClr>
          </a:solidFill>
        </p:spPr>
        <p:txBody>
          <a:bodyPr wrap="square" rtlCol="0">
            <a:spAutoFit/>
          </a:bodyPr>
          <a:lstStyle/>
          <a:p>
            <a:pPr algn="ctr"/>
            <a:r>
              <a:rPr lang="en-US" sz="2300" dirty="0"/>
              <a:t>If this is a dominant X-linked trait, how should we label the</a:t>
            </a:r>
            <a:r>
              <a:rPr lang="en-US" sz="2300" u="sng" dirty="0"/>
              <a:t> </a:t>
            </a:r>
            <a:r>
              <a:rPr lang="en-US" sz="2300" b="1" u="sng" dirty="0"/>
              <a:t>affected males</a:t>
            </a:r>
            <a:r>
              <a:rPr lang="en-US" sz="2300" dirty="0"/>
              <a:t>? </a:t>
            </a:r>
          </a:p>
        </p:txBody>
      </p:sp>
      <p:grpSp>
        <p:nvGrpSpPr>
          <p:cNvPr id="3" name="Group 2"/>
          <p:cNvGrpSpPr/>
          <p:nvPr/>
        </p:nvGrpSpPr>
        <p:grpSpPr>
          <a:xfrm>
            <a:off x="76200" y="2209800"/>
            <a:ext cx="5528187" cy="3389531"/>
            <a:chOff x="152400" y="2209800"/>
            <a:chExt cx="5528187" cy="3389531"/>
          </a:xfrm>
        </p:grpSpPr>
        <p:pic>
          <p:nvPicPr>
            <p:cNvPr id="12" name="Picture 11" descr="Screen Shot 2015-01-04 at 12.1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5375787" cy="3241155"/>
            </a:xfrm>
            <a:prstGeom prst="rect">
              <a:avLst/>
            </a:prstGeom>
          </p:spPr>
        </p:pic>
        <p:grpSp>
          <p:nvGrpSpPr>
            <p:cNvPr id="33" name="Group 32"/>
            <p:cNvGrpSpPr/>
            <p:nvPr/>
          </p:nvGrpSpPr>
          <p:grpSpPr>
            <a:xfrm>
              <a:off x="152400" y="2514600"/>
              <a:ext cx="533400" cy="2533710"/>
              <a:chOff x="304800" y="2209800"/>
              <a:chExt cx="533400" cy="2533710"/>
            </a:xfrm>
          </p:grpSpPr>
          <p:sp>
            <p:nvSpPr>
              <p:cNvPr id="38" name="TextBox 37"/>
              <p:cNvSpPr txBox="1"/>
              <p:nvPr/>
            </p:nvSpPr>
            <p:spPr>
              <a:xfrm>
                <a:off x="304800" y="2209800"/>
                <a:ext cx="333820" cy="400110"/>
              </a:xfrm>
              <a:prstGeom prst="rect">
                <a:avLst/>
              </a:prstGeom>
              <a:noFill/>
            </p:spPr>
            <p:txBody>
              <a:bodyPr wrap="none" rtlCol="0">
                <a:spAutoFit/>
              </a:bodyPr>
              <a:lstStyle/>
              <a:p>
                <a:r>
                  <a:rPr lang="en-US" sz="2000" b="1" dirty="0"/>
                  <a:t>I. </a:t>
                </a:r>
              </a:p>
            </p:txBody>
          </p:sp>
          <p:sp>
            <p:nvSpPr>
              <p:cNvPr id="39" name="TextBox 38"/>
              <p:cNvSpPr txBox="1"/>
              <p:nvPr/>
            </p:nvSpPr>
            <p:spPr>
              <a:xfrm>
                <a:off x="304800" y="3276600"/>
                <a:ext cx="423488" cy="400110"/>
              </a:xfrm>
              <a:prstGeom prst="rect">
                <a:avLst/>
              </a:prstGeom>
              <a:noFill/>
            </p:spPr>
            <p:txBody>
              <a:bodyPr wrap="none" rtlCol="0">
                <a:spAutoFit/>
              </a:bodyPr>
              <a:lstStyle/>
              <a:p>
                <a:r>
                  <a:rPr lang="en-US" sz="2000" b="1" dirty="0"/>
                  <a:t>II. </a:t>
                </a:r>
              </a:p>
            </p:txBody>
          </p:sp>
          <p:sp>
            <p:nvSpPr>
              <p:cNvPr id="40" name="TextBox 39"/>
              <p:cNvSpPr txBox="1"/>
              <p:nvPr/>
            </p:nvSpPr>
            <p:spPr>
              <a:xfrm>
                <a:off x="304800" y="4343400"/>
                <a:ext cx="533400" cy="400110"/>
              </a:xfrm>
              <a:prstGeom prst="rect">
                <a:avLst/>
              </a:prstGeom>
              <a:noFill/>
            </p:spPr>
            <p:txBody>
              <a:bodyPr wrap="square" rtlCol="0">
                <a:spAutoFit/>
              </a:bodyPr>
              <a:lstStyle/>
              <a:p>
                <a:r>
                  <a:rPr lang="en-US" sz="2000" b="1" dirty="0"/>
                  <a:t>III. </a:t>
                </a:r>
              </a:p>
            </p:txBody>
          </p:sp>
        </p:grpSp>
        <p:grpSp>
          <p:nvGrpSpPr>
            <p:cNvPr id="52" name="Group 51"/>
            <p:cNvGrpSpPr/>
            <p:nvPr/>
          </p:nvGrpSpPr>
          <p:grpSpPr>
            <a:xfrm>
              <a:off x="1676400" y="2971800"/>
              <a:ext cx="3063240" cy="2350532"/>
              <a:chOff x="1676400" y="2971800"/>
              <a:chExt cx="3063240" cy="2350532"/>
            </a:xfrm>
          </p:grpSpPr>
          <p:sp>
            <p:nvSpPr>
              <p:cNvPr id="46" name="TextBox 45"/>
              <p:cNvSpPr txBox="1"/>
              <p:nvPr/>
            </p:nvSpPr>
            <p:spPr>
              <a:xfrm>
                <a:off x="1676400" y="29718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7" name="TextBox 46"/>
              <p:cNvSpPr txBox="1"/>
              <p:nvPr/>
            </p:nvSpPr>
            <p:spPr>
              <a:xfrm>
                <a:off x="4191000" y="30596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8" name="TextBox 47"/>
              <p:cNvSpPr txBox="1"/>
              <p:nvPr/>
            </p:nvSpPr>
            <p:spPr>
              <a:xfrm>
                <a:off x="2042160" y="39624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9" name="TextBox 48"/>
              <p:cNvSpPr txBox="1"/>
              <p:nvPr/>
            </p:nvSpPr>
            <p:spPr>
              <a:xfrm>
                <a:off x="2804160" y="39740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0" name="TextBox 49"/>
              <p:cNvSpPr txBox="1"/>
              <p:nvPr/>
            </p:nvSpPr>
            <p:spPr>
              <a:xfrm>
                <a:off x="310896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1" name="TextBox 50"/>
              <p:cNvSpPr txBox="1"/>
              <p:nvPr/>
            </p:nvSpPr>
            <p:spPr>
              <a:xfrm>
                <a:off x="388620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grpSp>
        <p:grpSp>
          <p:nvGrpSpPr>
            <p:cNvPr id="58" name="Group 57"/>
            <p:cNvGrpSpPr/>
            <p:nvPr/>
          </p:nvGrpSpPr>
          <p:grpSpPr>
            <a:xfrm>
              <a:off x="1219200" y="3087469"/>
              <a:ext cx="4373880" cy="2511862"/>
              <a:chOff x="1219200" y="3087469"/>
              <a:chExt cx="4373880" cy="2511862"/>
            </a:xfrm>
          </p:grpSpPr>
          <p:sp>
            <p:nvSpPr>
              <p:cNvPr id="53" name="TextBox 52"/>
              <p:cNvSpPr txBox="1"/>
              <p:nvPr/>
            </p:nvSpPr>
            <p:spPr>
              <a:xfrm>
                <a:off x="4953000" y="3087469"/>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4" name="TextBox 53"/>
              <p:cNvSpPr txBox="1"/>
              <p:nvPr/>
            </p:nvSpPr>
            <p:spPr>
              <a:xfrm>
                <a:off x="1219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5" name="TextBox 54"/>
              <p:cNvSpPr txBox="1"/>
              <p:nvPr/>
            </p:nvSpPr>
            <p:spPr>
              <a:xfrm>
                <a:off x="4267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6" name="TextBox 55"/>
              <p:cNvSpPr txBox="1"/>
              <p:nvPr/>
            </p:nvSpPr>
            <p:spPr>
              <a:xfrm>
                <a:off x="49530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7" name="TextBox 56"/>
              <p:cNvSpPr txBox="1"/>
              <p:nvPr/>
            </p:nvSpPr>
            <p:spPr>
              <a:xfrm>
                <a:off x="1600200" y="4953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grpSp>
      </p:grpSp>
      <p:sp>
        <p:nvSpPr>
          <p:cNvPr id="31" name="TextBox 30"/>
          <p:cNvSpPr txBox="1"/>
          <p:nvPr/>
        </p:nvSpPr>
        <p:spPr>
          <a:xfrm>
            <a:off x="6172200" y="5334000"/>
            <a:ext cx="2590800" cy="1241365"/>
          </a:xfrm>
          <a:prstGeom prst="rect">
            <a:avLst/>
          </a:prstGeom>
          <a:noFill/>
        </p:spPr>
        <p:txBody>
          <a:bodyPr wrap="square" rtlCol="0">
            <a:spAutoFit/>
          </a:bodyPr>
          <a:lstStyle/>
          <a:p>
            <a:pPr algn="ctr"/>
            <a:r>
              <a:rPr lang="en-US" sz="3200" dirty="0">
                <a:solidFill>
                  <a:srgbClr val="0000FF"/>
                </a:solidFill>
              </a:rPr>
              <a:t>X</a:t>
            </a:r>
            <a:r>
              <a:rPr lang="en-US" sz="3200" baseline="30000" dirty="0">
                <a:solidFill>
                  <a:srgbClr val="0000FF"/>
                </a:solidFill>
              </a:rPr>
              <a:t>H</a:t>
            </a:r>
            <a:r>
              <a:rPr lang="en-US" sz="3200" dirty="0">
                <a:solidFill>
                  <a:srgbClr val="0000FF"/>
                </a:solidFill>
              </a:rPr>
              <a:t>Y</a:t>
            </a:r>
          </a:p>
          <a:p>
            <a:pPr algn="ctr"/>
            <a:r>
              <a:rPr lang="en-US" sz="3200" baseline="30000" dirty="0">
                <a:solidFill>
                  <a:srgbClr val="0000FF"/>
                </a:solidFill>
              </a:rPr>
              <a:t>(males only have one X chromosome)</a:t>
            </a:r>
            <a:endParaRPr lang="en-US" sz="3200" baseline="30000" dirty="0">
              <a:solidFill>
                <a:srgbClr val="C20066"/>
              </a:solidFill>
            </a:endParaRPr>
          </a:p>
        </p:txBody>
      </p:sp>
      <p:sp>
        <p:nvSpPr>
          <p:cNvPr id="32" name="TextBox 31"/>
          <p:cNvSpPr txBox="1"/>
          <p:nvPr/>
        </p:nvSpPr>
        <p:spPr>
          <a:xfrm>
            <a:off x="3352800" y="3962400"/>
            <a:ext cx="762000" cy="369332"/>
          </a:xfrm>
          <a:prstGeom prst="rect">
            <a:avLst/>
          </a:prstGeom>
          <a:noFill/>
        </p:spPr>
        <p:txBody>
          <a:bodyPr wrap="square" rtlCol="0">
            <a:spAutoFit/>
          </a:bodyPr>
          <a:lstStyle/>
          <a:p>
            <a:pPr algn="ctr"/>
            <a:r>
              <a:rPr lang="en-US" dirty="0">
                <a:solidFill>
                  <a:srgbClr val="0000FF"/>
                </a:solidFill>
              </a:rPr>
              <a:t>X</a:t>
            </a:r>
            <a:r>
              <a:rPr lang="en-US" baseline="30000" dirty="0">
                <a:solidFill>
                  <a:srgbClr val="0000FF"/>
                </a:solidFill>
              </a:rPr>
              <a:t>H</a:t>
            </a:r>
            <a:r>
              <a:rPr lang="en-US" dirty="0">
                <a:solidFill>
                  <a:srgbClr val="0000FF"/>
                </a:solidFill>
              </a:rPr>
              <a:t>Y</a:t>
            </a:r>
            <a:endParaRPr lang="en-US" baseline="30000" dirty="0">
              <a:solidFill>
                <a:srgbClr val="C20066"/>
              </a:solidFill>
            </a:endParaRPr>
          </a:p>
        </p:txBody>
      </p:sp>
      <p:sp>
        <p:nvSpPr>
          <p:cNvPr id="34" name="TextBox 33"/>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62832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9144000" cy="914082"/>
          </a:xfrm>
        </p:spPr>
        <p:txBody>
          <a:bodyPr>
            <a:normAutofit/>
          </a:bodyPr>
          <a:lstStyle/>
          <a:p>
            <a:r>
              <a:rPr lang="en-US" dirty="0"/>
              <a:t>Looking at Pedigrees: X-Linked</a:t>
            </a:r>
          </a:p>
        </p:txBody>
      </p:sp>
      <p:grpSp>
        <p:nvGrpSpPr>
          <p:cNvPr id="24" name="Group 23"/>
          <p:cNvGrpSpPr/>
          <p:nvPr/>
        </p:nvGrpSpPr>
        <p:grpSpPr>
          <a:xfrm>
            <a:off x="5943600" y="1143000"/>
            <a:ext cx="2819400" cy="2209066"/>
            <a:chOff x="6019800" y="1295397"/>
            <a:chExt cx="2819400" cy="2209066"/>
          </a:xfrm>
        </p:grpSpPr>
        <p:grpSp>
          <p:nvGrpSpPr>
            <p:cNvPr id="15" name="Group 14"/>
            <p:cNvGrpSpPr/>
            <p:nvPr/>
          </p:nvGrpSpPr>
          <p:grpSpPr>
            <a:xfrm>
              <a:off x="6019800" y="1295397"/>
              <a:ext cx="2819400" cy="2209066"/>
              <a:chOff x="5181600" y="1226797"/>
              <a:chExt cx="3733800" cy="1988780"/>
            </a:xfrm>
          </p:grpSpPr>
          <p:sp>
            <p:nvSpPr>
              <p:cNvPr id="41" name="TextBox 40"/>
              <p:cNvSpPr txBox="1"/>
              <p:nvPr/>
            </p:nvSpPr>
            <p:spPr>
              <a:xfrm>
                <a:off x="5181600" y="1226797"/>
                <a:ext cx="3733800" cy="1988780"/>
              </a:xfrm>
              <a:prstGeom prst="rect">
                <a:avLst/>
              </a:prstGeom>
              <a:solidFill>
                <a:srgbClr val="A5CE45"/>
              </a:solidFill>
            </p:spPr>
            <p:txBody>
              <a:bodyPr wrap="square" rtlCol="0">
                <a:spAutoFit/>
              </a:bodyPr>
              <a:lstStyle/>
              <a:p>
                <a:pPr algn="ctr"/>
                <a:r>
                  <a:rPr lang="en-US" sz="2100" dirty="0"/>
                  <a:t>Remember, if the trait is X-linked, you must carefully consider the shapes.</a:t>
                </a:r>
              </a:p>
              <a:p>
                <a:pPr algn="ctr">
                  <a:lnSpc>
                    <a:spcPct val="130000"/>
                  </a:lnSpc>
                </a:pPr>
                <a:r>
                  <a:rPr lang="en-US" sz="2100" dirty="0"/>
                  <a:t>Females=</a:t>
                </a:r>
              </a:p>
              <a:p>
                <a:pPr algn="ctr">
                  <a:lnSpc>
                    <a:spcPct val="130000"/>
                  </a:lnSpc>
                </a:pPr>
                <a:r>
                  <a:rPr lang="en-US" sz="2100" dirty="0"/>
                  <a:t>Males=</a:t>
                </a:r>
              </a:p>
            </p:txBody>
          </p:sp>
          <p:sp>
            <p:nvSpPr>
              <p:cNvPr id="14" name="Oval 13"/>
              <p:cNvSpPr>
                <a:spLocks noChangeAspect="1"/>
              </p:cNvSpPr>
              <p:nvPr/>
            </p:nvSpPr>
            <p:spPr>
              <a:xfrm>
                <a:off x="7906265" y="2461622"/>
                <a:ext cx="484385" cy="329287"/>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grpSp>
        <p:sp>
          <p:nvSpPr>
            <p:cNvPr id="16" name="Rectangle 15"/>
            <p:cNvSpPr>
              <a:spLocks noChangeAspect="1"/>
            </p:cNvSpPr>
            <p:nvPr/>
          </p:nvSpPr>
          <p:spPr>
            <a:xfrm>
              <a:off x="8001000" y="3124197"/>
              <a:ext cx="365760" cy="36576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533400" y="1371600"/>
            <a:ext cx="4495800" cy="898707"/>
          </a:xfrm>
          <a:prstGeom prst="rect">
            <a:avLst/>
          </a:prstGeom>
          <a:noFill/>
        </p:spPr>
        <p:txBody>
          <a:bodyPr wrap="square" rtlCol="0">
            <a:spAutoFit/>
          </a:bodyPr>
          <a:lstStyle/>
          <a:p>
            <a:pPr algn="ctr">
              <a:lnSpc>
                <a:spcPct val="110000"/>
              </a:lnSpc>
            </a:pPr>
            <a:r>
              <a:rPr lang="en-US" sz="2300" b="1" dirty="0">
                <a:latin typeface="Janda Everyday Casual"/>
                <a:cs typeface="Janda Everyday Casual"/>
              </a:rPr>
              <a:t>Example- Sex-Linked Dominant Disorder (non- autosomal)</a:t>
            </a:r>
          </a:p>
        </p:txBody>
      </p:sp>
      <p:sp>
        <p:nvSpPr>
          <p:cNvPr id="44" name="TextBox 43"/>
          <p:cNvSpPr txBox="1"/>
          <p:nvPr/>
        </p:nvSpPr>
        <p:spPr>
          <a:xfrm>
            <a:off x="5638800" y="3505200"/>
            <a:ext cx="3276600" cy="1508105"/>
          </a:xfrm>
          <a:prstGeom prst="rect">
            <a:avLst/>
          </a:prstGeom>
          <a:solidFill>
            <a:schemeClr val="accent1">
              <a:lumMod val="60000"/>
              <a:lumOff val="40000"/>
            </a:schemeClr>
          </a:solidFill>
        </p:spPr>
        <p:txBody>
          <a:bodyPr wrap="square" rtlCol="0">
            <a:spAutoFit/>
          </a:bodyPr>
          <a:lstStyle/>
          <a:p>
            <a:pPr algn="ctr"/>
            <a:r>
              <a:rPr lang="en-US" sz="2300" b="1" u="sng" dirty="0"/>
              <a:t>Affected females </a:t>
            </a:r>
            <a:r>
              <a:rPr lang="en-US" sz="2300" dirty="0"/>
              <a:t>have at least one dominant allele </a:t>
            </a:r>
          </a:p>
          <a:p>
            <a:pPr algn="ctr"/>
            <a:r>
              <a:rPr lang="en-US" sz="2300" b="1" dirty="0"/>
              <a:t>X</a:t>
            </a:r>
            <a:r>
              <a:rPr lang="en-US" sz="2300" b="1" baseline="30000" dirty="0"/>
              <a:t>H</a:t>
            </a:r>
          </a:p>
        </p:txBody>
      </p:sp>
      <p:grpSp>
        <p:nvGrpSpPr>
          <p:cNvPr id="3" name="Group 2"/>
          <p:cNvGrpSpPr/>
          <p:nvPr/>
        </p:nvGrpSpPr>
        <p:grpSpPr>
          <a:xfrm>
            <a:off x="76200" y="2209800"/>
            <a:ext cx="5528187" cy="3389531"/>
            <a:chOff x="152400" y="2209800"/>
            <a:chExt cx="5528187" cy="3389531"/>
          </a:xfrm>
        </p:grpSpPr>
        <p:pic>
          <p:nvPicPr>
            <p:cNvPr id="12" name="Picture 11" descr="Screen Shot 2015-01-04 at 12.1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5375787" cy="3241155"/>
            </a:xfrm>
            <a:prstGeom prst="rect">
              <a:avLst/>
            </a:prstGeom>
          </p:spPr>
        </p:pic>
        <p:grpSp>
          <p:nvGrpSpPr>
            <p:cNvPr id="33" name="Group 32"/>
            <p:cNvGrpSpPr/>
            <p:nvPr/>
          </p:nvGrpSpPr>
          <p:grpSpPr>
            <a:xfrm>
              <a:off x="152400" y="2514600"/>
              <a:ext cx="533400" cy="2533710"/>
              <a:chOff x="304800" y="2209800"/>
              <a:chExt cx="533400" cy="2533710"/>
            </a:xfrm>
          </p:grpSpPr>
          <p:sp>
            <p:nvSpPr>
              <p:cNvPr id="38" name="TextBox 37"/>
              <p:cNvSpPr txBox="1"/>
              <p:nvPr/>
            </p:nvSpPr>
            <p:spPr>
              <a:xfrm>
                <a:off x="304800" y="2209800"/>
                <a:ext cx="333820" cy="400110"/>
              </a:xfrm>
              <a:prstGeom prst="rect">
                <a:avLst/>
              </a:prstGeom>
              <a:noFill/>
            </p:spPr>
            <p:txBody>
              <a:bodyPr wrap="none" rtlCol="0">
                <a:spAutoFit/>
              </a:bodyPr>
              <a:lstStyle/>
              <a:p>
                <a:r>
                  <a:rPr lang="en-US" sz="2000" b="1" dirty="0"/>
                  <a:t>I. </a:t>
                </a:r>
              </a:p>
            </p:txBody>
          </p:sp>
          <p:sp>
            <p:nvSpPr>
              <p:cNvPr id="39" name="TextBox 38"/>
              <p:cNvSpPr txBox="1"/>
              <p:nvPr/>
            </p:nvSpPr>
            <p:spPr>
              <a:xfrm>
                <a:off x="304800" y="3276600"/>
                <a:ext cx="423488" cy="400110"/>
              </a:xfrm>
              <a:prstGeom prst="rect">
                <a:avLst/>
              </a:prstGeom>
              <a:noFill/>
            </p:spPr>
            <p:txBody>
              <a:bodyPr wrap="none" rtlCol="0">
                <a:spAutoFit/>
              </a:bodyPr>
              <a:lstStyle/>
              <a:p>
                <a:r>
                  <a:rPr lang="en-US" sz="2000" b="1" dirty="0"/>
                  <a:t>II. </a:t>
                </a:r>
              </a:p>
            </p:txBody>
          </p:sp>
          <p:sp>
            <p:nvSpPr>
              <p:cNvPr id="40" name="TextBox 39"/>
              <p:cNvSpPr txBox="1"/>
              <p:nvPr/>
            </p:nvSpPr>
            <p:spPr>
              <a:xfrm>
                <a:off x="304800" y="4343400"/>
                <a:ext cx="533400" cy="400110"/>
              </a:xfrm>
              <a:prstGeom prst="rect">
                <a:avLst/>
              </a:prstGeom>
              <a:noFill/>
            </p:spPr>
            <p:txBody>
              <a:bodyPr wrap="square" rtlCol="0">
                <a:spAutoFit/>
              </a:bodyPr>
              <a:lstStyle/>
              <a:p>
                <a:r>
                  <a:rPr lang="en-US" sz="2000" b="1" dirty="0"/>
                  <a:t>III. </a:t>
                </a:r>
              </a:p>
            </p:txBody>
          </p:sp>
        </p:grpSp>
        <p:grpSp>
          <p:nvGrpSpPr>
            <p:cNvPr id="52" name="Group 51"/>
            <p:cNvGrpSpPr/>
            <p:nvPr/>
          </p:nvGrpSpPr>
          <p:grpSpPr>
            <a:xfrm>
              <a:off x="1676400" y="2971800"/>
              <a:ext cx="3063240" cy="2350532"/>
              <a:chOff x="1676400" y="2971800"/>
              <a:chExt cx="3063240" cy="2350532"/>
            </a:xfrm>
          </p:grpSpPr>
          <p:sp>
            <p:nvSpPr>
              <p:cNvPr id="46" name="TextBox 45"/>
              <p:cNvSpPr txBox="1"/>
              <p:nvPr/>
            </p:nvSpPr>
            <p:spPr>
              <a:xfrm>
                <a:off x="1676400" y="29718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7" name="TextBox 46"/>
              <p:cNvSpPr txBox="1"/>
              <p:nvPr/>
            </p:nvSpPr>
            <p:spPr>
              <a:xfrm>
                <a:off x="4191000" y="30596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8" name="TextBox 47"/>
              <p:cNvSpPr txBox="1"/>
              <p:nvPr/>
            </p:nvSpPr>
            <p:spPr>
              <a:xfrm>
                <a:off x="2042160" y="39624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9" name="TextBox 48"/>
              <p:cNvSpPr txBox="1"/>
              <p:nvPr/>
            </p:nvSpPr>
            <p:spPr>
              <a:xfrm>
                <a:off x="2804160" y="39740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0" name="TextBox 49"/>
              <p:cNvSpPr txBox="1"/>
              <p:nvPr/>
            </p:nvSpPr>
            <p:spPr>
              <a:xfrm>
                <a:off x="310896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1" name="TextBox 50"/>
              <p:cNvSpPr txBox="1"/>
              <p:nvPr/>
            </p:nvSpPr>
            <p:spPr>
              <a:xfrm>
                <a:off x="388620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grpSp>
        <p:grpSp>
          <p:nvGrpSpPr>
            <p:cNvPr id="58" name="Group 57"/>
            <p:cNvGrpSpPr/>
            <p:nvPr/>
          </p:nvGrpSpPr>
          <p:grpSpPr>
            <a:xfrm>
              <a:off x="1219200" y="3087469"/>
              <a:ext cx="4373880" cy="2511862"/>
              <a:chOff x="1219200" y="3087469"/>
              <a:chExt cx="4373880" cy="2511862"/>
            </a:xfrm>
          </p:grpSpPr>
          <p:sp>
            <p:nvSpPr>
              <p:cNvPr id="53" name="TextBox 52"/>
              <p:cNvSpPr txBox="1"/>
              <p:nvPr/>
            </p:nvSpPr>
            <p:spPr>
              <a:xfrm>
                <a:off x="4953000" y="3087469"/>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4" name="TextBox 53"/>
              <p:cNvSpPr txBox="1"/>
              <p:nvPr/>
            </p:nvSpPr>
            <p:spPr>
              <a:xfrm>
                <a:off x="1219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5" name="TextBox 54"/>
              <p:cNvSpPr txBox="1"/>
              <p:nvPr/>
            </p:nvSpPr>
            <p:spPr>
              <a:xfrm>
                <a:off x="4267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6" name="TextBox 55"/>
              <p:cNvSpPr txBox="1"/>
              <p:nvPr/>
            </p:nvSpPr>
            <p:spPr>
              <a:xfrm>
                <a:off x="49530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7" name="TextBox 56"/>
              <p:cNvSpPr txBox="1"/>
              <p:nvPr/>
            </p:nvSpPr>
            <p:spPr>
              <a:xfrm>
                <a:off x="1600200" y="4953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grpSp>
      </p:grpSp>
      <p:sp>
        <p:nvSpPr>
          <p:cNvPr id="32" name="TextBox 31"/>
          <p:cNvSpPr txBox="1"/>
          <p:nvPr/>
        </p:nvSpPr>
        <p:spPr>
          <a:xfrm>
            <a:off x="3352800" y="3962400"/>
            <a:ext cx="762000" cy="369332"/>
          </a:xfrm>
          <a:prstGeom prst="rect">
            <a:avLst/>
          </a:prstGeom>
          <a:noFill/>
        </p:spPr>
        <p:txBody>
          <a:bodyPr wrap="square" rtlCol="0">
            <a:spAutoFit/>
          </a:bodyPr>
          <a:lstStyle/>
          <a:p>
            <a:pPr algn="ctr"/>
            <a:r>
              <a:rPr lang="en-US" dirty="0">
                <a:solidFill>
                  <a:srgbClr val="0000FF"/>
                </a:solidFill>
              </a:rPr>
              <a:t>X</a:t>
            </a:r>
            <a:r>
              <a:rPr lang="en-US" baseline="30000" dirty="0">
                <a:solidFill>
                  <a:srgbClr val="0000FF"/>
                </a:solidFill>
              </a:rPr>
              <a:t>H</a:t>
            </a:r>
            <a:r>
              <a:rPr lang="en-US" dirty="0">
                <a:solidFill>
                  <a:srgbClr val="0000FF"/>
                </a:solidFill>
              </a:rPr>
              <a:t>Y</a:t>
            </a:r>
            <a:endParaRPr lang="en-US" baseline="30000" dirty="0">
              <a:solidFill>
                <a:srgbClr val="C20066"/>
              </a:solidFill>
            </a:endParaRPr>
          </a:p>
        </p:txBody>
      </p:sp>
      <p:grpSp>
        <p:nvGrpSpPr>
          <p:cNvPr id="4" name="Group 3"/>
          <p:cNvGrpSpPr/>
          <p:nvPr/>
        </p:nvGrpSpPr>
        <p:grpSpPr>
          <a:xfrm>
            <a:off x="457200" y="2971800"/>
            <a:ext cx="4678680" cy="2362200"/>
            <a:chOff x="457200" y="2971800"/>
            <a:chExt cx="4678680" cy="2362200"/>
          </a:xfrm>
        </p:grpSpPr>
        <p:sp>
          <p:nvSpPr>
            <p:cNvPr id="34" name="TextBox 33"/>
            <p:cNvSpPr txBox="1"/>
            <p:nvPr/>
          </p:nvSpPr>
          <p:spPr>
            <a:xfrm>
              <a:off x="457200" y="39624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sp>
          <p:nvSpPr>
            <p:cNvPr id="35" name="TextBox 34"/>
            <p:cNvSpPr txBox="1"/>
            <p:nvPr/>
          </p:nvSpPr>
          <p:spPr>
            <a:xfrm>
              <a:off x="2331720" y="29718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sp>
          <p:nvSpPr>
            <p:cNvPr id="36" name="TextBox 35"/>
            <p:cNvSpPr txBox="1"/>
            <p:nvPr/>
          </p:nvSpPr>
          <p:spPr>
            <a:xfrm>
              <a:off x="4495800" y="48768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grpSp>
      <p:sp>
        <p:nvSpPr>
          <p:cNvPr id="37" name="TextBox 36"/>
          <p:cNvSpPr txBox="1"/>
          <p:nvPr/>
        </p:nvSpPr>
        <p:spPr>
          <a:xfrm>
            <a:off x="5638800" y="5105400"/>
            <a:ext cx="3276600" cy="1508105"/>
          </a:xfrm>
          <a:prstGeom prst="rect">
            <a:avLst/>
          </a:prstGeom>
          <a:solidFill>
            <a:srgbClr val="5196D4"/>
          </a:solidFill>
        </p:spPr>
        <p:txBody>
          <a:bodyPr wrap="square" rtlCol="0">
            <a:spAutoFit/>
          </a:bodyPr>
          <a:lstStyle/>
          <a:p>
            <a:pPr algn="ctr"/>
            <a:r>
              <a:rPr lang="en-US" sz="2300" dirty="0"/>
              <a:t>For the second X chromosome allele, we must look at the offspring or parents.  </a:t>
            </a:r>
            <a:endParaRPr lang="en-US" sz="2300" baseline="30000" dirty="0"/>
          </a:p>
        </p:txBody>
      </p:sp>
      <p:sp>
        <p:nvSpPr>
          <p:cNvPr id="42" name="TextBox 41"/>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6296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strips(downLeft)">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9144000" cy="914082"/>
          </a:xfrm>
        </p:spPr>
        <p:txBody>
          <a:bodyPr>
            <a:normAutofit/>
          </a:bodyPr>
          <a:lstStyle/>
          <a:p>
            <a:r>
              <a:rPr lang="en-US" dirty="0"/>
              <a:t>Looking at Pedigrees: X-Linked</a:t>
            </a:r>
          </a:p>
        </p:txBody>
      </p:sp>
      <p:sp>
        <p:nvSpPr>
          <p:cNvPr id="30" name="TextBox 29"/>
          <p:cNvSpPr txBox="1"/>
          <p:nvPr/>
        </p:nvSpPr>
        <p:spPr>
          <a:xfrm>
            <a:off x="533400" y="1371600"/>
            <a:ext cx="4495800" cy="898707"/>
          </a:xfrm>
          <a:prstGeom prst="rect">
            <a:avLst/>
          </a:prstGeom>
          <a:noFill/>
        </p:spPr>
        <p:txBody>
          <a:bodyPr wrap="square" rtlCol="0">
            <a:spAutoFit/>
          </a:bodyPr>
          <a:lstStyle/>
          <a:p>
            <a:pPr algn="ctr">
              <a:lnSpc>
                <a:spcPct val="110000"/>
              </a:lnSpc>
            </a:pPr>
            <a:r>
              <a:rPr lang="en-US" sz="2300" b="1" dirty="0">
                <a:latin typeface="Janda Everyday Casual"/>
                <a:cs typeface="Janda Everyday Casual"/>
              </a:rPr>
              <a:t>Example- Sex-Linked Dominant Disorder (non- autosomal)</a:t>
            </a:r>
          </a:p>
        </p:txBody>
      </p:sp>
      <p:grpSp>
        <p:nvGrpSpPr>
          <p:cNvPr id="3" name="Group 2"/>
          <p:cNvGrpSpPr/>
          <p:nvPr/>
        </p:nvGrpSpPr>
        <p:grpSpPr>
          <a:xfrm>
            <a:off x="76200" y="2209800"/>
            <a:ext cx="5528187" cy="3389531"/>
            <a:chOff x="152400" y="2209800"/>
            <a:chExt cx="5528187" cy="3389531"/>
          </a:xfrm>
        </p:grpSpPr>
        <p:pic>
          <p:nvPicPr>
            <p:cNvPr id="12" name="Picture 11" descr="Screen Shot 2015-01-04 at 12.1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5375787" cy="3241155"/>
            </a:xfrm>
            <a:prstGeom prst="rect">
              <a:avLst/>
            </a:prstGeom>
          </p:spPr>
        </p:pic>
        <p:grpSp>
          <p:nvGrpSpPr>
            <p:cNvPr id="33" name="Group 32"/>
            <p:cNvGrpSpPr/>
            <p:nvPr/>
          </p:nvGrpSpPr>
          <p:grpSpPr>
            <a:xfrm>
              <a:off x="152400" y="2514600"/>
              <a:ext cx="533400" cy="2533710"/>
              <a:chOff x="304800" y="2209800"/>
              <a:chExt cx="533400" cy="2533710"/>
            </a:xfrm>
          </p:grpSpPr>
          <p:sp>
            <p:nvSpPr>
              <p:cNvPr id="38" name="TextBox 37"/>
              <p:cNvSpPr txBox="1"/>
              <p:nvPr/>
            </p:nvSpPr>
            <p:spPr>
              <a:xfrm>
                <a:off x="304800" y="2209800"/>
                <a:ext cx="333820" cy="400110"/>
              </a:xfrm>
              <a:prstGeom prst="rect">
                <a:avLst/>
              </a:prstGeom>
              <a:noFill/>
            </p:spPr>
            <p:txBody>
              <a:bodyPr wrap="none" rtlCol="0">
                <a:spAutoFit/>
              </a:bodyPr>
              <a:lstStyle/>
              <a:p>
                <a:r>
                  <a:rPr lang="en-US" sz="2000" b="1" dirty="0"/>
                  <a:t>I. </a:t>
                </a:r>
              </a:p>
            </p:txBody>
          </p:sp>
          <p:sp>
            <p:nvSpPr>
              <p:cNvPr id="39" name="TextBox 38"/>
              <p:cNvSpPr txBox="1"/>
              <p:nvPr/>
            </p:nvSpPr>
            <p:spPr>
              <a:xfrm>
                <a:off x="304800" y="3276600"/>
                <a:ext cx="423488" cy="400110"/>
              </a:xfrm>
              <a:prstGeom prst="rect">
                <a:avLst/>
              </a:prstGeom>
              <a:noFill/>
            </p:spPr>
            <p:txBody>
              <a:bodyPr wrap="none" rtlCol="0">
                <a:spAutoFit/>
              </a:bodyPr>
              <a:lstStyle/>
              <a:p>
                <a:r>
                  <a:rPr lang="en-US" sz="2000" b="1" dirty="0"/>
                  <a:t>II. </a:t>
                </a:r>
              </a:p>
            </p:txBody>
          </p:sp>
          <p:sp>
            <p:nvSpPr>
              <p:cNvPr id="40" name="TextBox 39"/>
              <p:cNvSpPr txBox="1"/>
              <p:nvPr/>
            </p:nvSpPr>
            <p:spPr>
              <a:xfrm>
                <a:off x="304800" y="4343400"/>
                <a:ext cx="533400" cy="400110"/>
              </a:xfrm>
              <a:prstGeom prst="rect">
                <a:avLst/>
              </a:prstGeom>
              <a:noFill/>
            </p:spPr>
            <p:txBody>
              <a:bodyPr wrap="square" rtlCol="0">
                <a:spAutoFit/>
              </a:bodyPr>
              <a:lstStyle/>
              <a:p>
                <a:r>
                  <a:rPr lang="en-US" sz="2000" b="1" dirty="0"/>
                  <a:t>III. </a:t>
                </a:r>
              </a:p>
            </p:txBody>
          </p:sp>
        </p:grpSp>
        <p:grpSp>
          <p:nvGrpSpPr>
            <p:cNvPr id="52" name="Group 51"/>
            <p:cNvGrpSpPr/>
            <p:nvPr/>
          </p:nvGrpSpPr>
          <p:grpSpPr>
            <a:xfrm>
              <a:off x="1676400" y="2971800"/>
              <a:ext cx="3063240" cy="2350532"/>
              <a:chOff x="1676400" y="2971800"/>
              <a:chExt cx="3063240" cy="2350532"/>
            </a:xfrm>
          </p:grpSpPr>
          <p:sp>
            <p:nvSpPr>
              <p:cNvPr id="46" name="TextBox 45"/>
              <p:cNvSpPr txBox="1"/>
              <p:nvPr/>
            </p:nvSpPr>
            <p:spPr>
              <a:xfrm>
                <a:off x="1676400" y="29718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7" name="TextBox 46"/>
              <p:cNvSpPr txBox="1"/>
              <p:nvPr/>
            </p:nvSpPr>
            <p:spPr>
              <a:xfrm>
                <a:off x="4191000" y="30596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8" name="TextBox 47"/>
              <p:cNvSpPr txBox="1"/>
              <p:nvPr/>
            </p:nvSpPr>
            <p:spPr>
              <a:xfrm>
                <a:off x="2042160" y="39624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9" name="TextBox 48"/>
              <p:cNvSpPr txBox="1"/>
              <p:nvPr/>
            </p:nvSpPr>
            <p:spPr>
              <a:xfrm>
                <a:off x="2804160" y="39740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0" name="TextBox 49"/>
              <p:cNvSpPr txBox="1"/>
              <p:nvPr/>
            </p:nvSpPr>
            <p:spPr>
              <a:xfrm>
                <a:off x="310896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1" name="TextBox 50"/>
              <p:cNvSpPr txBox="1"/>
              <p:nvPr/>
            </p:nvSpPr>
            <p:spPr>
              <a:xfrm>
                <a:off x="388620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grpSp>
        <p:grpSp>
          <p:nvGrpSpPr>
            <p:cNvPr id="58" name="Group 57"/>
            <p:cNvGrpSpPr/>
            <p:nvPr/>
          </p:nvGrpSpPr>
          <p:grpSpPr>
            <a:xfrm>
              <a:off x="1219200" y="3048000"/>
              <a:ext cx="4373880" cy="2551331"/>
              <a:chOff x="1219200" y="3048000"/>
              <a:chExt cx="4373880" cy="2551331"/>
            </a:xfrm>
          </p:grpSpPr>
          <p:sp>
            <p:nvSpPr>
              <p:cNvPr id="53" name="TextBox 52"/>
              <p:cNvSpPr txBox="1"/>
              <p:nvPr/>
            </p:nvSpPr>
            <p:spPr>
              <a:xfrm>
                <a:off x="4953000" y="3048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4" name="TextBox 53"/>
              <p:cNvSpPr txBox="1"/>
              <p:nvPr/>
            </p:nvSpPr>
            <p:spPr>
              <a:xfrm>
                <a:off x="1219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5" name="TextBox 54"/>
              <p:cNvSpPr txBox="1"/>
              <p:nvPr/>
            </p:nvSpPr>
            <p:spPr>
              <a:xfrm>
                <a:off x="4267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6" name="TextBox 55"/>
              <p:cNvSpPr txBox="1"/>
              <p:nvPr/>
            </p:nvSpPr>
            <p:spPr>
              <a:xfrm>
                <a:off x="49530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7" name="TextBox 56"/>
              <p:cNvSpPr txBox="1"/>
              <p:nvPr/>
            </p:nvSpPr>
            <p:spPr>
              <a:xfrm>
                <a:off x="1600200" y="4953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grpSp>
      </p:grpSp>
      <p:sp>
        <p:nvSpPr>
          <p:cNvPr id="32" name="TextBox 31"/>
          <p:cNvSpPr txBox="1"/>
          <p:nvPr/>
        </p:nvSpPr>
        <p:spPr>
          <a:xfrm>
            <a:off x="3352800" y="3962400"/>
            <a:ext cx="762000" cy="369332"/>
          </a:xfrm>
          <a:prstGeom prst="rect">
            <a:avLst/>
          </a:prstGeom>
          <a:noFill/>
        </p:spPr>
        <p:txBody>
          <a:bodyPr wrap="square" rtlCol="0">
            <a:spAutoFit/>
          </a:bodyPr>
          <a:lstStyle/>
          <a:p>
            <a:pPr algn="ctr"/>
            <a:r>
              <a:rPr lang="en-US" dirty="0">
                <a:solidFill>
                  <a:srgbClr val="0000FF"/>
                </a:solidFill>
              </a:rPr>
              <a:t>X</a:t>
            </a:r>
            <a:r>
              <a:rPr lang="en-US" baseline="30000" dirty="0">
                <a:solidFill>
                  <a:srgbClr val="0000FF"/>
                </a:solidFill>
              </a:rPr>
              <a:t>H</a:t>
            </a:r>
            <a:r>
              <a:rPr lang="en-US" dirty="0">
                <a:solidFill>
                  <a:srgbClr val="0000FF"/>
                </a:solidFill>
              </a:rPr>
              <a:t>Y</a:t>
            </a:r>
            <a:endParaRPr lang="en-US" baseline="30000" dirty="0">
              <a:solidFill>
                <a:srgbClr val="C20066"/>
              </a:solidFill>
            </a:endParaRPr>
          </a:p>
        </p:txBody>
      </p:sp>
      <p:grpSp>
        <p:nvGrpSpPr>
          <p:cNvPr id="4" name="Group 3"/>
          <p:cNvGrpSpPr/>
          <p:nvPr/>
        </p:nvGrpSpPr>
        <p:grpSpPr>
          <a:xfrm>
            <a:off x="457200" y="3048000"/>
            <a:ext cx="4678680" cy="2362200"/>
            <a:chOff x="457200" y="3048000"/>
            <a:chExt cx="4678680" cy="2362200"/>
          </a:xfrm>
        </p:grpSpPr>
        <p:sp>
          <p:nvSpPr>
            <p:cNvPr id="34" name="TextBox 33"/>
            <p:cNvSpPr txBox="1"/>
            <p:nvPr/>
          </p:nvSpPr>
          <p:spPr>
            <a:xfrm>
              <a:off x="457200" y="39624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sp>
          <p:nvSpPr>
            <p:cNvPr id="35" name="TextBox 34"/>
            <p:cNvSpPr txBox="1"/>
            <p:nvPr/>
          </p:nvSpPr>
          <p:spPr>
            <a:xfrm>
              <a:off x="2331720" y="30480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sp>
          <p:nvSpPr>
            <p:cNvPr id="36" name="TextBox 35"/>
            <p:cNvSpPr txBox="1"/>
            <p:nvPr/>
          </p:nvSpPr>
          <p:spPr>
            <a:xfrm>
              <a:off x="4495800" y="49530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grpSp>
      <p:sp>
        <p:nvSpPr>
          <p:cNvPr id="6" name="TextBox 5"/>
          <p:cNvSpPr txBox="1"/>
          <p:nvPr/>
        </p:nvSpPr>
        <p:spPr>
          <a:xfrm>
            <a:off x="5715000" y="1219200"/>
            <a:ext cx="3352800" cy="1323439"/>
          </a:xfrm>
          <a:prstGeom prst="rect">
            <a:avLst/>
          </a:prstGeom>
          <a:solidFill>
            <a:srgbClr val="A5CE45"/>
          </a:solidFill>
        </p:spPr>
        <p:txBody>
          <a:bodyPr wrap="square" rtlCol="0">
            <a:spAutoFit/>
          </a:bodyPr>
          <a:lstStyle/>
          <a:p>
            <a:pPr algn="ctr"/>
            <a:r>
              <a:rPr lang="en-US" sz="2000" dirty="0"/>
              <a:t>Females have two X chromosomes, therefore two X-linked alleles (unlike males, who have one). </a:t>
            </a:r>
          </a:p>
        </p:txBody>
      </p:sp>
      <p:sp>
        <p:nvSpPr>
          <p:cNvPr id="42" name="Oval 41"/>
          <p:cNvSpPr/>
          <p:nvPr/>
        </p:nvSpPr>
        <p:spPr>
          <a:xfrm>
            <a:off x="2133600" y="2514600"/>
            <a:ext cx="914400" cy="914400"/>
          </a:xfrm>
          <a:prstGeom prst="ellipse">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5715000" y="2641937"/>
            <a:ext cx="3352800" cy="1015663"/>
          </a:xfrm>
          <a:prstGeom prst="rect">
            <a:avLst/>
          </a:prstGeom>
          <a:solidFill>
            <a:schemeClr val="accent1">
              <a:lumMod val="60000"/>
              <a:lumOff val="40000"/>
            </a:schemeClr>
          </a:solidFill>
        </p:spPr>
        <p:txBody>
          <a:bodyPr wrap="square" rtlCol="0">
            <a:spAutoFit/>
          </a:bodyPr>
          <a:lstStyle/>
          <a:p>
            <a:pPr algn="ctr"/>
            <a:r>
              <a:rPr lang="en-US" sz="2000" dirty="0"/>
              <a:t>What is this affected female’s second X-linked allele (Hint: Look at the offspring)</a:t>
            </a:r>
          </a:p>
        </p:txBody>
      </p:sp>
      <p:sp>
        <p:nvSpPr>
          <p:cNvPr id="59" name="TextBox 58"/>
          <p:cNvSpPr txBox="1"/>
          <p:nvPr/>
        </p:nvSpPr>
        <p:spPr>
          <a:xfrm>
            <a:off x="5715000" y="3733800"/>
            <a:ext cx="3352800" cy="1631216"/>
          </a:xfrm>
          <a:prstGeom prst="rect">
            <a:avLst/>
          </a:prstGeom>
          <a:solidFill>
            <a:srgbClr val="5196D4"/>
          </a:solidFill>
        </p:spPr>
        <p:txBody>
          <a:bodyPr wrap="square" rtlCol="0">
            <a:spAutoFit/>
          </a:bodyPr>
          <a:lstStyle/>
          <a:p>
            <a:pPr algn="ctr"/>
            <a:r>
              <a:rPr lang="en-US" sz="2000" dirty="0"/>
              <a:t>Males inherit X-chromosomes from their mother. Females inherit one X chromosome from mom, and one from dad. </a:t>
            </a:r>
          </a:p>
        </p:txBody>
      </p:sp>
      <p:sp>
        <p:nvSpPr>
          <p:cNvPr id="7" name="TextBox 6"/>
          <p:cNvSpPr txBox="1"/>
          <p:nvPr/>
        </p:nvSpPr>
        <p:spPr>
          <a:xfrm>
            <a:off x="381000" y="5638800"/>
            <a:ext cx="8458200" cy="707886"/>
          </a:xfrm>
          <a:prstGeom prst="rect">
            <a:avLst/>
          </a:prstGeom>
          <a:noFill/>
        </p:spPr>
        <p:txBody>
          <a:bodyPr wrap="square" rtlCol="0">
            <a:spAutoFit/>
          </a:bodyPr>
          <a:lstStyle/>
          <a:p>
            <a:pPr algn="ctr"/>
            <a:r>
              <a:rPr lang="en-US" sz="2000" dirty="0"/>
              <a:t>Since Female 1 in generation I has sons without the trait, and a daughter without the trait, she must carry a recessive allele to pass on to offspring! </a:t>
            </a:r>
          </a:p>
        </p:txBody>
      </p:sp>
      <p:sp>
        <p:nvSpPr>
          <p:cNvPr id="8" name="TextBox 7"/>
          <p:cNvSpPr txBox="1"/>
          <p:nvPr/>
        </p:nvSpPr>
        <p:spPr>
          <a:xfrm>
            <a:off x="2569126" y="3048000"/>
            <a:ext cx="402674" cy="369332"/>
          </a:xfrm>
          <a:prstGeom prst="rect">
            <a:avLst/>
          </a:prstGeom>
          <a:noFill/>
        </p:spPr>
        <p:txBody>
          <a:bodyPr wrap="none" rtlCol="0">
            <a:spAutoFit/>
          </a:bodyPr>
          <a:lstStyle/>
          <a:p>
            <a:r>
              <a:rPr lang="en-US" dirty="0" err="1">
                <a:solidFill>
                  <a:srgbClr val="A51B6B"/>
                </a:solidFill>
              </a:rPr>
              <a:t>X</a:t>
            </a:r>
            <a:r>
              <a:rPr lang="en-US" baseline="30000" dirty="0" err="1">
                <a:solidFill>
                  <a:srgbClr val="A51B6B"/>
                </a:solidFill>
              </a:rPr>
              <a:t>h</a:t>
            </a:r>
            <a:endParaRPr lang="en-US" baseline="30000" dirty="0">
              <a:solidFill>
                <a:srgbClr val="A51B6B"/>
              </a:solidFill>
            </a:endParaRPr>
          </a:p>
        </p:txBody>
      </p:sp>
      <p:sp>
        <p:nvSpPr>
          <p:cNvPr id="37" name="TextBox 36"/>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295903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9144000" cy="914082"/>
          </a:xfrm>
        </p:spPr>
        <p:txBody>
          <a:bodyPr>
            <a:normAutofit/>
          </a:bodyPr>
          <a:lstStyle/>
          <a:p>
            <a:r>
              <a:rPr lang="en-US" dirty="0"/>
              <a:t>Looking at Pedigrees: X-Linked</a:t>
            </a:r>
          </a:p>
        </p:txBody>
      </p:sp>
      <p:sp>
        <p:nvSpPr>
          <p:cNvPr id="30" name="TextBox 29"/>
          <p:cNvSpPr txBox="1"/>
          <p:nvPr/>
        </p:nvSpPr>
        <p:spPr>
          <a:xfrm>
            <a:off x="533400" y="1371600"/>
            <a:ext cx="4495800" cy="898707"/>
          </a:xfrm>
          <a:prstGeom prst="rect">
            <a:avLst/>
          </a:prstGeom>
          <a:noFill/>
        </p:spPr>
        <p:txBody>
          <a:bodyPr wrap="square" rtlCol="0">
            <a:spAutoFit/>
          </a:bodyPr>
          <a:lstStyle/>
          <a:p>
            <a:pPr algn="ctr">
              <a:lnSpc>
                <a:spcPct val="110000"/>
              </a:lnSpc>
            </a:pPr>
            <a:r>
              <a:rPr lang="en-US" sz="2300" b="1" dirty="0">
                <a:latin typeface="Janda Everyday Casual"/>
                <a:cs typeface="Janda Everyday Casual"/>
              </a:rPr>
              <a:t>Example- Sex-Linked Dominant Disorder (non- autosomal)</a:t>
            </a:r>
          </a:p>
        </p:txBody>
      </p:sp>
      <p:grpSp>
        <p:nvGrpSpPr>
          <p:cNvPr id="3" name="Group 2"/>
          <p:cNvGrpSpPr/>
          <p:nvPr/>
        </p:nvGrpSpPr>
        <p:grpSpPr>
          <a:xfrm>
            <a:off x="76200" y="2209800"/>
            <a:ext cx="5528187" cy="3389531"/>
            <a:chOff x="152400" y="2209800"/>
            <a:chExt cx="5528187" cy="3389531"/>
          </a:xfrm>
        </p:grpSpPr>
        <p:pic>
          <p:nvPicPr>
            <p:cNvPr id="12" name="Picture 11" descr="Screen Shot 2015-01-04 at 12.1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5375787" cy="3241155"/>
            </a:xfrm>
            <a:prstGeom prst="rect">
              <a:avLst/>
            </a:prstGeom>
          </p:spPr>
        </p:pic>
        <p:grpSp>
          <p:nvGrpSpPr>
            <p:cNvPr id="33" name="Group 32"/>
            <p:cNvGrpSpPr/>
            <p:nvPr/>
          </p:nvGrpSpPr>
          <p:grpSpPr>
            <a:xfrm>
              <a:off x="152400" y="2514600"/>
              <a:ext cx="533400" cy="2533710"/>
              <a:chOff x="304800" y="2209800"/>
              <a:chExt cx="533400" cy="2533710"/>
            </a:xfrm>
          </p:grpSpPr>
          <p:sp>
            <p:nvSpPr>
              <p:cNvPr id="38" name="TextBox 37"/>
              <p:cNvSpPr txBox="1"/>
              <p:nvPr/>
            </p:nvSpPr>
            <p:spPr>
              <a:xfrm>
                <a:off x="304800" y="2209800"/>
                <a:ext cx="333820" cy="400110"/>
              </a:xfrm>
              <a:prstGeom prst="rect">
                <a:avLst/>
              </a:prstGeom>
              <a:noFill/>
            </p:spPr>
            <p:txBody>
              <a:bodyPr wrap="none" rtlCol="0">
                <a:spAutoFit/>
              </a:bodyPr>
              <a:lstStyle/>
              <a:p>
                <a:r>
                  <a:rPr lang="en-US" sz="2000" b="1" dirty="0"/>
                  <a:t>I. </a:t>
                </a:r>
              </a:p>
            </p:txBody>
          </p:sp>
          <p:sp>
            <p:nvSpPr>
              <p:cNvPr id="39" name="TextBox 38"/>
              <p:cNvSpPr txBox="1"/>
              <p:nvPr/>
            </p:nvSpPr>
            <p:spPr>
              <a:xfrm>
                <a:off x="304800" y="3276600"/>
                <a:ext cx="423488" cy="400110"/>
              </a:xfrm>
              <a:prstGeom prst="rect">
                <a:avLst/>
              </a:prstGeom>
              <a:noFill/>
            </p:spPr>
            <p:txBody>
              <a:bodyPr wrap="none" rtlCol="0">
                <a:spAutoFit/>
              </a:bodyPr>
              <a:lstStyle/>
              <a:p>
                <a:r>
                  <a:rPr lang="en-US" sz="2000" b="1" dirty="0"/>
                  <a:t>II. </a:t>
                </a:r>
              </a:p>
            </p:txBody>
          </p:sp>
          <p:sp>
            <p:nvSpPr>
              <p:cNvPr id="40" name="TextBox 39"/>
              <p:cNvSpPr txBox="1"/>
              <p:nvPr/>
            </p:nvSpPr>
            <p:spPr>
              <a:xfrm>
                <a:off x="304800" y="4343400"/>
                <a:ext cx="533400" cy="400110"/>
              </a:xfrm>
              <a:prstGeom prst="rect">
                <a:avLst/>
              </a:prstGeom>
              <a:noFill/>
            </p:spPr>
            <p:txBody>
              <a:bodyPr wrap="square" rtlCol="0">
                <a:spAutoFit/>
              </a:bodyPr>
              <a:lstStyle/>
              <a:p>
                <a:r>
                  <a:rPr lang="en-US" sz="2000" b="1" dirty="0"/>
                  <a:t>III. </a:t>
                </a:r>
              </a:p>
            </p:txBody>
          </p:sp>
        </p:grpSp>
        <p:grpSp>
          <p:nvGrpSpPr>
            <p:cNvPr id="52" name="Group 51"/>
            <p:cNvGrpSpPr/>
            <p:nvPr/>
          </p:nvGrpSpPr>
          <p:grpSpPr>
            <a:xfrm>
              <a:off x="1676400" y="2971800"/>
              <a:ext cx="3063240" cy="2350532"/>
              <a:chOff x="1676400" y="2971800"/>
              <a:chExt cx="3063240" cy="2350532"/>
            </a:xfrm>
          </p:grpSpPr>
          <p:sp>
            <p:nvSpPr>
              <p:cNvPr id="46" name="TextBox 45"/>
              <p:cNvSpPr txBox="1"/>
              <p:nvPr/>
            </p:nvSpPr>
            <p:spPr>
              <a:xfrm>
                <a:off x="1676400" y="29718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7" name="TextBox 46"/>
              <p:cNvSpPr txBox="1"/>
              <p:nvPr/>
            </p:nvSpPr>
            <p:spPr>
              <a:xfrm>
                <a:off x="4191000" y="30596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8" name="TextBox 47"/>
              <p:cNvSpPr txBox="1"/>
              <p:nvPr/>
            </p:nvSpPr>
            <p:spPr>
              <a:xfrm>
                <a:off x="2042160" y="39624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9" name="TextBox 48"/>
              <p:cNvSpPr txBox="1"/>
              <p:nvPr/>
            </p:nvSpPr>
            <p:spPr>
              <a:xfrm>
                <a:off x="2804160" y="39740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0" name="TextBox 49"/>
              <p:cNvSpPr txBox="1"/>
              <p:nvPr/>
            </p:nvSpPr>
            <p:spPr>
              <a:xfrm>
                <a:off x="310896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1" name="TextBox 50"/>
              <p:cNvSpPr txBox="1"/>
              <p:nvPr/>
            </p:nvSpPr>
            <p:spPr>
              <a:xfrm>
                <a:off x="388620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grpSp>
        <p:grpSp>
          <p:nvGrpSpPr>
            <p:cNvPr id="58" name="Group 57"/>
            <p:cNvGrpSpPr/>
            <p:nvPr/>
          </p:nvGrpSpPr>
          <p:grpSpPr>
            <a:xfrm>
              <a:off x="1219200" y="3048000"/>
              <a:ext cx="4373880" cy="2551331"/>
              <a:chOff x="1219200" y="3048000"/>
              <a:chExt cx="4373880" cy="2551331"/>
            </a:xfrm>
          </p:grpSpPr>
          <p:sp>
            <p:nvSpPr>
              <p:cNvPr id="53" name="TextBox 52"/>
              <p:cNvSpPr txBox="1"/>
              <p:nvPr/>
            </p:nvSpPr>
            <p:spPr>
              <a:xfrm>
                <a:off x="4953000" y="3048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4" name="TextBox 53"/>
              <p:cNvSpPr txBox="1"/>
              <p:nvPr/>
            </p:nvSpPr>
            <p:spPr>
              <a:xfrm>
                <a:off x="1219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5" name="TextBox 54"/>
              <p:cNvSpPr txBox="1"/>
              <p:nvPr/>
            </p:nvSpPr>
            <p:spPr>
              <a:xfrm>
                <a:off x="4267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6" name="TextBox 55"/>
              <p:cNvSpPr txBox="1"/>
              <p:nvPr/>
            </p:nvSpPr>
            <p:spPr>
              <a:xfrm>
                <a:off x="49530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7" name="TextBox 56"/>
              <p:cNvSpPr txBox="1"/>
              <p:nvPr/>
            </p:nvSpPr>
            <p:spPr>
              <a:xfrm>
                <a:off x="1600200" y="4953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grpSp>
      </p:grpSp>
      <p:sp>
        <p:nvSpPr>
          <p:cNvPr id="32" name="TextBox 31"/>
          <p:cNvSpPr txBox="1"/>
          <p:nvPr/>
        </p:nvSpPr>
        <p:spPr>
          <a:xfrm>
            <a:off x="3352800" y="3962400"/>
            <a:ext cx="762000" cy="369332"/>
          </a:xfrm>
          <a:prstGeom prst="rect">
            <a:avLst/>
          </a:prstGeom>
          <a:noFill/>
        </p:spPr>
        <p:txBody>
          <a:bodyPr wrap="square" rtlCol="0">
            <a:spAutoFit/>
          </a:bodyPr>
          <a:lstStyle/>
          <a:p>
            <a:pPr algn="ctr"/>
            <a:r>
              <a:rPr lang="en-US" dirty="0">
                <a:solidFill>
                  <a:srgbClr val="0000FF"/>
                </a:solidFill>
              </a:rPr>
              <a:t>X</a:t>
            </a:r>
            <a:r>
              <a:rPr lang="en-US" baseline="30000" dirty="0">
                <a:solidFill>
                  <a:srgbClr val="0000FF"/>
                </a:solidFill>
              </a:rPr>
              <a:t>H</a:t>
            </a:r>
            <a:r>
              <a:rPr lang="en-US" dirty="0">
                <a:solidFill>
                  <a:srgbClr val="0000FF"/>
                </a:solidFill>
              </a:rPr>
              <a:t>Y</a:t>
            </a:r>
            <a:endParaRPr lang="en-US" baseline="30000" dirty="0">
              <a:solidFill>
                <a:srgbClr val="C20066"/>
              </a:solidFill>
            </a:endParaRPr>
          </a:p>
        </p:txBody>
      </p:sp>
      <p:grpSp>
        <p:nvGrpSpPr>
          <p:cNvPr id="4" name="Group 3"/>
          <p:cNvGrpSpPr/>
          <p:nvPr/>
        </p:nvGrpSpPr>
        <p:grpSpPr>
          <a:xfrm>
            <a:off x="457200" y="3048000"/>
            <a:ext cx="4678680" cy="2362200"/>
            <a:chOff x="457200" y="3048000"/>
            <a:chExt cx="4678680" cy="2362200"/>
          </a:xfrm>
        </p:grpSpPr>
        <p:sp>
          <p:nvSpPr>
            <p:cNvPr id="34" name="TextBox 33"/>
            <p:cNvSpPr txBox="1"/>
            <p:nvPr/>
          </p:nvSpPr>
          <p:spPr>
            <a:xfrm>
              <a:off x="457200" y="39624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sp>
          <p:nvSpPr>
            <p:cNvPr id="35" name="TextBox 34"/>
            <p:cNvSpPr txBox="1"/>
            <p:nvPr/>
          </p:nvSpPr>
          <p:spPr>
            <a:xfrm>
              <a:off x="2331720" y="30480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sp>
          <p:nvSpPr>
            <p:cNvPr id="36" name="TextBox 35"/>
            <p:cNvSpPr txBox="1"/>
            <p:nvPr/>
          </p:nvSpPr>
          <p:spPr>
            <a:xfrm>
              <a:off x="4495800" y="49530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grpSp>
      <p:sp>
        <p:nvSpPr>
          <p:cNvPr id="6" name="TextBox 5"/>
          <p:cNvSpPr txBox="1"/>
          <p:nvPr/>
        </p:nvSpPr>
        <p:spPr>
          <a:xfrm>
            <a:off x="5715000" y="1219200"/>
            <a:ext cx="3352800" cy="1323439"/>
          </a:xfrm>
          <a:prstGeom prst="rect">
            <a:avLst/>
          </a:prstGeom>
          <a:solidFill>
            <a:srgbClr val="A5CE45"/>
          </a:solidFill>
        </p:spPr>
        <p:txBody>
          <a:bodyPr wrap="square" rtlCol="0">
            <a:spAutoFit/>
          </a:bodyPr>
          <a:lstStyle/>
          <a:p>
            <a:pPr algn="ctr"/>
            <a:r>
              <a:rPr lang="en-US" sz="2000" dirty="0"/>
              <a:t>Females have two X chromosomes, therefore two X-linked alleles (unlike males, who have one). </a:t>
            </a:r>
          </a:p>
        </p:txBody>
      </p:sp>
      <p:sp>
        <p:nvSpPr>
          <p:cNvPr id="42" name="Oval 41"/>
          <p:cNvSpPr/>
          <p:nvPr/>
        </p:nvSpPr>
        <p:spPr>
          <a:xfrm>
            <a:off x="228600" y="3505200"/>
            <a:ext cx="914400" cy="914400"/>
          </a:xfrm>
          <a:prstGeom prst="ellipse">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5791200" y="4572000"/>
            <a:ext cx="3352800" cy="707886"/>
          </a:xfrm>
          <a:prstGeom prst="rect">
            <a:avLst/>
          </a:prstGeom>
          <a:solidFill>
            <a:schemeClr val="accent1">
              <a:lumMod val="60000"/>
              <a:lumOff val="40000"/>
            </a:schemeClr>
          </a:solidFill>
        </p:spPr>
        <p:txBody>
          <a:bodyPr wrap="square" rtlCol="0">
            <a:spAutoFit/>
          </a:bodyPr>
          <a:lstStyle/>
          <a:p>
            <a:pPr algn="ctr"/>
            <a:r>
              <a:rPr lang="en-US" sz="2000" dirty="0"/>
              <a:t>What is this affected female’s second X-linked allele.</a:t>
            </a:r>
          </a:p>
        </p:txBody>
      </p:sp>
      <p:sp>
        <p:nvSpPr>
          <p:cNvPr id="59" name="TextBox 58"/>
          <p:cNvSpPr txBox="1"/>
          <p:nvPr/>
        </p:nvSpPr>
        <p:spPr>
          <a:xfrm>
            <a:off x="5715000" y="2667000"/>
            <a:ext cx="3389376" cy="1737360"/>
          </a:xfrm>
          <a:prstGeom prst="rect">
            <a:avLst/>
          </a:prstGeom>
          <a:solidFill>
            <a:srgbClr val="5196D4"/>
          </a:solidFill>
        </p:spPr>
        <p:txBody>
          <a:bodyPr wrap="square" rtlCol="0">
            <a:spAutoFit/>
          </a:bodyPr>
          <a:lstStyle/>
          <a:p>
            <a:pPr algn="ctr"/>
            <a:r>
              <a:rPr lang="en-US" sz="2000" dirty="0"/>
              <a:t>Males inherit X-chromosomes from only their mothers. Females inherit one X chromosome from mom, and one from dad. </a:t>
            </a:r>
          </a:p>
        </p:txBody>
      </p:sp>
      <p:sp>
        <p:nvSpPr>
          <p:cNvPr id="7" name="TextBox 6"/>
          <p:cNvSpPr txBox="1"/>
          <p:nvPr/>
        </p:nvSpPr>
        <p:spPr>
          <a:xfrm>
            <a:off x="381000" y="5486400"/>
            <a:ext cx="8458200" cy="400110"/>
          </a:xfrm>
          <a:prstGeom prst="rect">
            <a:avLst/>
          </a:prstGeom>
          <a:noFill/>
        </p:spPr>
        <p:txBody>
          <a:bodyPr wrap="square" rtlCol="0">
            <a:spAutoFit/>
          </a:bodyPr>
          <a:lstStyle/>
          <a:p>
            <a:pPr algn="ctr"/>
            <a:r>
              <a:rPr lang="en-US" sz="2000" dirty="0"/>
              <a:t>What is Female 1 in Generation II’s genotype?</a:t>
            </a:r>
          </a:p>
        </p:txBody>
      </p:sp>
      <p:sp>
        <p:nvSpPr>
          <p:cNvPr id="8" name="TextBox 7"/>
          <p:cNvSpPr txBox="1"/>
          <p:nvPr/>
        </p:nvSpPr>
        <p:spPr>
          <a:xfrm>
            <a:off x="2569126" y="3048000"/>
            <a:ext cx="402674" cy="369332"/>
          </a:xfrm>
          <a:prstGeom prst="rect">
            <a:avLst/>
          </a:prstGeom>
          <a:noFill/>
        </p:spPr>
        <p:txBody>
          <a:bodyPr wrap="none" rtlCol="0">
            <a:spAutoFit/>
          </a:bodyPr>
          <a:lstStyle/>
          <a:p>
            <a:r>
              <a:rPr lang="en-US" dirty="0" err="1">
                <a:solidFill>
                  <a:srgbClr val="A51B6B"/>
                </a:solidFill>
              </a:rPr>
              <a:t>X</a:t>
            </a:r>
            <a:r>
              <a:rPr lang="en-US" baseline="30000" dirty="0" err="1">
                <a:solidFill>
                  <a:srgbClr val="A51B6B"/>
                </a:solidFill>
              </a:rPr>
              <a:t>h</a:t>
            </a:r>
            <a:endParaRPr lang="en-US" baseline="30000" dirty="0">
              <a:solidFill>
                <a:srgbClr val="A51B6B"/>
              </a:solidFill>
            </a:endParaRPr>
          </a:p>
        </p:txBody>
      </p:sp>
      <p:sp>
        <p:nvSpPr>
          <p:cNvPr id="37" name="TextBox 36"/>
          <p:cNvSpPr txBox="1"/>
          <p:nvPr/>
        </p:nvSpPr>
        <p:spPr>
          <a:xfrm>
            <a:off x="685800" y="3962400"/>
            <a:ext cx="402674" cy="369332"/>
          </a:xfrm>
          <a:prstGeom prst="rect">
            <a:avLst/>
          </a:prstGeom>
          <a:noFill/>
        </p:spPr>
        <p:txBody>
          <a:bodyPr wrap="none" rtlCol="0">
            <a:spAutoFit/>
          </a:bodyPr>
          <a:lstStyle/>
          <a:p>
            <a:r>
              <a:rPr lang="en-US" dirty="0" err="1">
                <a:solidFill>
                  <a:srgbClr val="A51B6B"/>
                </a:solidFill>
              </a:rPr>
              <a:t>X</a:t>
            </a:r>
            <a:r>
              <a:rPr lang="en-US" baseline="30000" dirty="0" err="1">
                <a:solidFill>
                  <a:srgbClr val="A51B6B"/>
                </a:solidFill>
              </a:rPr>
              <a:t>h</a:t>
            </a:r>
            <a:endParaRPr lang="en-US" baseline="30000" dirty="0">
              <a:solidFill>
                <a:srgbClr val="A51B6B"/>
              </a:solidFill>
            </a:endParaRPr>
          </a:p>
        </p:txBody>
      </p:sp>
      <p:sp>
        <p:nvSpPr>
          <p:cNvPr id="41" name="TextBox 40"/>
          <p:cNvSpPr txBox="1"/>
          <p:nvPr/>
        </p:nvSpPr>
        <p:spPr>
          <a:xfrm>
            <a:off x="152400" y="5867400"/>
            <a:ext cx="8839200" cy="707886"/>
          </a:xfrm>
          <a:prstGeom prst="rect">
            <a:avLst/>
          </a:prstGeom>
          <a:noFill/>
        </p:spPr>
        <p:txBody>
          <a:bodyPr wrap="square" rtlCol="0">
            <a:spAutoFit/>
          </a:bodyPr>
          <a:lstStyle/>
          <a:p>
            <a:pPr algn="ctr"/>
            <a:r>
              <a:rPr lang="en-US" sz="2000" dirty="0"/>
              <a:t>In this case, we can seek the answer by looking at her father since she has no offspring.  </a:t>
            </a:r>
            <a:r>
              <a:rPr lang="en-US" sz="2000" b="1" dirty="0"/>
              <a:t>Women inherit an X chromosome from their father. </a:t>
            </a:r>
          </a:p>
        </p:txBody>
      </p:sp>
      <p:cxnSp>
        <p:nvCxnSpPr>
          <p:cNvPr id="11" name="Straight Arrow Connector 10"/>
          <p:cNvCxnSpPr/>
          <p:nvPr/>
        </p:nvCxnSpPr>
        <p:spPr>
          <a:xfrm flipH="1">
            <a:off x="990600" y="3276600"/>
            <a:ext cx="762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375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animBg="1"/>
      <p:bldP spid="45" grpId="0" animBg="1"/>
      <p:bldP spid="59" grpId="0" animBg="1"/>
      <p:bldP spid="7" grpId="0"/>
      <p:bldP spid="37"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9144000" cy="914082"/>
          </a:xfrm>
        </p:spPr>
        <p:txBody>
          <a:bodyPr>
            <a:normAutofit/>
          </a:bodyPr>
          <a:lstStyle/>
          <a:p>
            <a:r>
              <a:rPr lang="en-US" dirty="0"/>
              <a:t>Looking at Pedigrees: X-Linked</a:t>
            </a:r>
          </a:p>
        </p:txBody>
      </p:sp>
      <p:sp>
        <p:nvSpPr>
          <p:cNvPr id="32" name="TextBox 31"/>
          <p:cNvSpPr txBox="1"/>
          <p:nvPr/>
        </p:nvSpPr>
        <p:spPr>
          <a:xfrm>
            <a:off x="3352800" y="3962400"/>
            <a:ext cx="762000" cy="369332"/>
          </a:xfrm>
          <a:prstGeom prst="rect">
            <a:avLst/>
          </a:prstGeom>
          <a:noFill/>
        </p:spPr>
        <p:txBody>
          <a:bodyPr wrap="square" rtlCol="0">
            <a:spAutoFit/>
          </a:bodyPr>
          <a:lstStyle/>
          <a:p>
            <a:pPr algn="ctr"/>
            <a:r>
              <a:rPr lang="en-US" dirty="0">
                <a:solidFill>
                  <a:srgbClr val="0000FF"/>
                </a:solidFill>
              </a:rPr>
              <a:t>X</a:t>
            </a:r>
            <a:r>
              <a:rPr lang="en-US" baseline="30000" dirty="0">
                <a:solidFill>
                  <a:srgbClr val="0000FF"/>
                </a:solidFill>
              </a:rPr>
              <a:t>H</a:t>
            </a:r>
            <a:r>
              <a:rPr lang="en-US" dirty="0">
                <a:solidFill>
                  <a:srgbClr val="0000FF"/>
                </a:solidFill>
              </a:rPr>
              <a:t>Y</a:t>
            </a:r>
            <a:endParaRPr lang="en-US" baseline="30000" dirty="0">
              <a:solidFill>
                <a:srgbClr val="C20066"/>
              </a:solidFill>
            </a:endParaRPr>
          </a:p>
        </p:txBody>
      </p:sp>
      <p:sp>
        <p:nvSpPr>
          <p:cNvPr id="7" name="TextBox 6"/>
          <p:cNvSpPr txBox="1"/>
          <p:nvPr/>
        </p:nvSpPr>
        <p:spPr>
          <a:xfrm>
            <a:off x="381000" y="5105400"/>
            <a:ext cx="8458200" cy="400110"/>
          </a:xfrm>
          <a:prstGeom prst="rect">
            <a:avLst/>
          </a:prstGeom>
          <a:noFill/>
        </p:spPr>
        <p:txBody>
          <a:bodyPr wrap="square" rtlCol="0">
            <a:spAutoFit/>
          </a:bodyPr>
          <a:lstStyle/>
          <a:p>
            <a:pPr algn="ctr"/>
            <a:r>
              <a:rPr lang="en-US" sz="2000" dirty="0"/>
              <a:t>What is Female 2 in Generation III’s genotype?</a:t>
            </a:r>
          </a:p>
        </p:txBody>
      </p:sp>
      <p:grpSp>
        <p:nvGrpSpPr>
          <p:cNvPr id="5" name="Group 4"/>
          <p:cNvGrpSpPr/>
          <p:nvPr/>
        </p:nvGrpSpPr>
        <p:grpSpPr>
          <a:xfrm>
            <a:off x="1558413" y="1752600"/>
            <a:ext cx="5528187" cy="3389531"/>
            <a:chOff x="76200" y="2209800"/>
            <a:chExt cx="5528187" cy="3389531"/>
          </a:xfrm>
        </p:grpSpPr>
        <p:grpSp>
          <p:nvGrpSpPr>
            <p:cNvPr id="3" name="Group 2"/>
            <p:cNvGrpSpPr/>
            <p:nvPr/>
          </p:nvGrpSpPr>
          <p:grpSpPr>
            <a:xfrm>
              <a:off x="76200" y="2209800"/>
              <a:ext cx="5528187" cy="3389531"/>
              <a:chOff x="152400" y="2209800"/>
              <a:chExt cx="5528187" cy="3389531"/>
            </a:xfrm>
          </p:grpSpPr>
          <p:pic>
            <p:nvPicPr>
              <p:cNvPr id="12" name="Picture 11" descr="Screen Shot 2015-01-04 at 12.1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5375787" cy="3241155"/>
              </a:xfrm>
              <a:prstGeom prst="rect">
                <a:avLst/>
              </a:prstGeom>
            </p:spPr>
          </p:pic>
          <p:grpSp>
            <p:nvGrpSpPr>
              <p:cNvPr id="33" name="Group 32"/>
              <p:cNvGrpSpPr/>
              <p:nvPr/>
            </p:nvGrpSpPr>
            <p:grpSpPr>
              <a:xfrm>
                <a:off x="152400" y="2514600"/>
                <a:ext cx="533400" cy="2533710"/>
                <a:chOff x="304800" y="2209800"/>
                <a:chExt cx="533400" cy="2533710"/>
              </a:xfrm>
            </p:grpSpPr>
            <p:sp>
              <p:nvSpPr>
                <p:cNvPr id="38" name="TextBox 37"/>
                <p:cNvSpPr txBox="1"/>
                <p:nvPr/>
              </p:nvSpPr>
              <p:spPr>
                <a:xfrm>
                  <a:off x="304800" y="2209800"/>
                  <a:ext cx="333820" cy="400110"/>
                </a:xfrm>
                <a:prstGeom prst="rect">
                  <a:avLst/>
                </a:prstGeom>
                <a:noFill/>
              </p:spPr>
              <p:txBody>
                <a:bodyPr wrap="none" rtlCol="0">
                  <a:spAutoFit/>
                </a:bodyPr>
                <a:lstStyle/>
                <a:p>
                  <a:r>
                    <a:rPr lang="en-US" sz="2000" b="1" dirty="0"/>
                    <a:t>I. </a:t>
                  </a:r>
                </a:p>
              </p:txBody>
            </p:sp>
            <p:sp>
              <p:nvSpPr>
                <p:cNvPr id="39" name="TextBox 38"/>
                <p:cNvSpPr txBox="1"/>
                <p:nvPr/>
              </p:nvSpPr>
              <p:spPr>
                <a:xfrm>
                  <a:off x="304800" y="3276600"/>
                  <a:ext cx="423488" cy="400110"/>
                </a:xfrm>
                <a:prstGeom prst="rect">
                  <a:avLst/>
                </a:prstGeom>
                <a:noFill/>
              </p:spPr>
              <p:txBody>
                <a:bodyPr wrap="none" rtlCol="0">
                  <a:spAutoFit/>
                </a:bodyPr>
                <a:lstStyle/>
                <a:p>
                  <a:r>
                    <a:rPr lang="en-US" sz="2000" b="1" dirty="0"/>
                    <a:t>II. </a:t>
                  </a:r>
                </a:p>
              </p:txBody>
            </p:sp>
            <p:sp>
              <p:nvSpPr>
                <p:cNvPr id="40" name="TextBox 39"/>
                <p:cNvSpPr txBox="1"/>
                <p:nvPr/>
              </p:nvSpPr>
              <p:spPr>
                <a:xfrm>
                  <a:off x="304800" y="4343400"/>
                  <a:ext cx="533400" cy="400110"/>
                </a:xfrm>
                <a:prstGeom prst="rect">
                  <a:avLst/>
                </a:prstGeom>
                <a:noFill/>
              </p:spPr>
              <p:txBody>
                <a:bodyPr wrap="square" rtlCol="0">
                  <a:spAutoFit/>
                </a:bodyPr>
                <a:lstStyle/>
                <a:p>
                  <a:r>
                    <a:rPr lang="en-US" sz="2000" b="1" dirty="0"/>
                    <a:t>III. </a:t>
                  </a:r>
                </a:p>
              </p:txBody>
            </p:sp>
          </p:grpSp>
          <p:grpSp>
            <p:nvGrpSpPr>
              <p:cNvPr id="52" name="Group 51"/>
              <p:cNvGrpSpPr/>
              <p:nvPr/>
            </p:nvGrpSpPr>
            <p:grpSpPr>
              <a:xfrm>
                <a:off x="1676400" y="2971800"/>
                <a:ext cx="3063240" cy="2350532"/>
                <a:chOff x="1676400" y="2971800"/>
                <a:chExt cx="3063240" cy="2350532"/>
              </a:xfrm>
            </p:grpSpPr>
            <p:sp>
              <p:nvSpPr>
                <p:cNvPr id="46" name="TextBox 45"/>
                <p:cNvSpPr txBox="1"/>
                <p:nvPr/>
              </p:nvSpPr>
              <p:spPr>
                <a:xfrm>
                  <a:off x="1676400" y="29718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7" name="TextBox 46"/>
                <p:cNvSpPr txBox="1"/>
                <p:nvPr/>
              </p:nvSpPr>
              <p:spPr>
                <a:xfrm>
                  <a:off x="4191000" y="30596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8" name="TextBox 47"/>
                <p:cNvSpPr txBox="1"/>
                <p:nvPr/>
              </p:nvSpPr>
              <p:spPr>
                <a:xfrm>
                  <a:off x="2042160" y="39624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49" name="TextBox 48"/>
                <p:cNvSpPr txBox="1"/>
                <p:nvPr/>
              </p:nvSpPr>
              <p:spPr>
                <a:xfrm>
                  <a:off x="2804160" y="3974068"/>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0" name="TextBox 49"/>
                <p:cNvSpPr txBox="1"/>
                <p:nvPr/>
              </p:nvSpPr>
              <p:spPr>
                <a:xfrm>
                  <a:off x="310896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sp>
              <p:nvSpPr>
                <p:cNvPr id="51" name="TextBox 50"/>
                <p:cNvSpPr txBox="1"/>
                <p:nvPr/>
              </p:nvSpPr>
              <p:spPr>
                <a:xfrm>
                  <a:off x="3886200" y="4953000"/>
                  <a:ext cx="548640" cy="369332"/>
                </a:xfrm>
                <a:prstGeom prst="rect">
                  <a:avLst/>
                </a:prstGeom>
                <a:noFill/>
              </p:spPr>
              <p:txBody>
                <a:bodyPr wrap="square" rtlCol="0">
                  <a:spAutoFit/>
                </a:bodyPr>
                <a:lstStyle/>
                <a:p>
                  <a:r>
                    <a:rPr lang="en-US" dirty="0" err="1">
                      <a:solidFill>
                        <a:srgbClr val="0000FF"/>
                      </a:solidFill>
                    </a:rPr>
                    <a:t>X</a:t>
                  </a:r>
                  <a:r>
                    <a:rPr lang="en-US" baseline="30000" dirty="0" err="1">
                      <a:solidFill>
                        <a:srgbClr val="0000FF"/>
                      </a:solidFill>
                    </a:rPr>
                    <a:t>h</a:t>
                  </a:r>
                  <a:r>
                    <a:rPr lang="en-US" dirty="0" err="1">
                      <a:solidFill>
                        <a:srgbClr val="0000FF"/>
                      </a:solidFill>
                    </a:rPr>
                    <a:t>Y</a:t>
                  </a:r>
                  <a:endParaRPr lang="en-US" dirty="0">
                    <a:solidFill>
                      <a:srgbClr val="0000FF"/>
                    </a:solidFill>
                  </a:endParaRPr>
                </a:p>
              </p:txBody>
            </p:sp>
          </p:grpSp>
          <p:grpSp>
            <p:nvGrpSpPr>
              <p:cNvPr id="58" name="Group 57"/>
              <p:cNvGrpSpPr/>
              <p:nvPr/>
            </p:nvGrpSpPr>
            <p:grpSpPr>
              <a:xfrm>
                <a:off x="1219200" y="3048000"/>
                <a:ext cx="4373880" cy="2551331"/>
                <a:chOff x="1219200" y="3048000"/>
                <a:chExt cx="4373880" cy="2551331"/>
              </a:xfrm>
            </p:grpSpPr>
            <p:sp>
              <p:nvSpPr>
                <p:cNvPr id="53" name="TextBox 52"/>
                <p:cNvSpPr txBox="1"/>
                <p:nvPr/>
              </p:nvSpPr>
              <p:spPr>
                <a:xfrm>
                  <a:off x="4953000" y="3048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4" name="TextBox 53"/>
                <p:cNvSpPr txBox="1"/>
                <p:nvPr/>
              </p:nvSpPr>
              <p:spPr>
                <a:xfrm>
                  <a:off x="1219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5" name="TextBox 54"/>
                <p:cNvSpPr txBox="1"/>
                <p:nvPr/>
              </p:nvSpPr>
              <p:spPr>
                <a:xfrm>
                  <a:off x="42672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6" name="TextBox 55"/>
                <p:cNvSpPr txBox="1"/>
                <p:nvPr/>
              </p:nvSpPr>
              <p:spPr>
                <a:xfrm>
                  <a:off x="4953000" y="39624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sp>
              <p:nvSpPr>
                <p:cNvPr id="57" name="TextBox 56"/>
                <p:cNvSpPr txBox="1"/>
                <p:nvPr/>
              </p:nvSpPr>
              <p:spPr>
                <a:xfrm>
                  <a:off x="1600200" y="49530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grpSp>
        </p:grpSp>
        <p:grpSp>
          <p:nvGrpSpPr>
            <p:cNvPr id="4" name="Group 3"/>
            <p:cNvGrpSpPr/>
            <p:nvPr/>
          </p:nvGrpSpPr>
          <p:grpSpPr>
            <a:xfrm>
              <a:off x="457200" y="3048000"/>
              <a:ext cx="4678680" cy="2362200"/>
              <a:chOff x="457200" y="3048000"/>
              <a:chExt cx="4678680" cy="2362200"/>
            </a:xfrm>
          </p:grpSpPr>
          <p:sp>
            <p:nvSpPr>
              <p:cNvPr id="34" name="TextBox 33"/>
              <p:cNvSpPr txBox="1"/>
              <p:nvPr/>
            </p:nvSpPr>
            <p:spPr>
              <a:xfrm>
                <a:off x="457200" y="39624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sp>
            <p:nvSpPr>
              <p:cNvPr id="35" name="TextBox 34"/>
              <p:cNvSpPr txBox="1"/>
              <p:nvPr/>
            </p:nvSpPr>
            <p:spPr>
              <a:xfrm>
                <a:off x="2331720" y="30480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sp>
            <p:nvSpPr>
              <p:cNvPr id="36" name="TextBox 35"/>
              <p:cNvSpPr txBox="1"/>
              <p:nvPr/>
            </p:nvSpPr>
            <p:spPr>
              <a:xfrm>
                <a:off x="4495800" y="4953000"/>
                <a:ext cx="640080" cy="457200"/>
              </a:xfrm>
              <a:prstGeom prst="rect">
                <a:avLst/>
              </a:prstGeom>
              <a:noFill/>
            </p:spPr>
            <p:txBody>
              <a:bodyPr wrap="square" rtlCol="0">
                <a:spAutoFit/>
              </a:bodyPr>
              <a:lstStyle/>
              <a:p>
                <a:r>
                  <a:rPr lang="en-US" dirty="0">
                    <a:solidFill>
                      <a:srgbClr val="C20066"/>
                    </a:solidFill>
                  </a:rPr>
                  <a:t>X</a:t>
                </a:r>
                <a:r>
                  <a:rPr lang="en-US" baseline="30000" dirty="0">
                    <a:solidFill>
                      <a:srgbClr val="C20066"/>
                    </a:solidFill>
                  </a:rPr>
                  <a:t>H</a:t>
                </a:r>
                <a:endParaRPr lang="en-US" dirty="0">
                  <a:solidFill>
                    <a:srgbClr val="C20066"/>
                  </a:solidFill>
                </a:endParaRPr>
              </a:p>
              <a:p>
                <a:endParaRPr lang="en-US" dirty="0">
                  <a:solidFill>
                    <a:srgbClr val="C20066"/>
                  </a:solidFill>
                </a:endParaRPr>
              </a:p>
            </p:txBody>
          </p:sp>
        </p:grpSp>
        <p:sp>
          <p:nvSpPr>
            <p:cNvPr id="8" name="TextBox 7"/>
            <p:cNvSpPr txBox="1"/>
            <p:nvPr/>
          </p:nvSpPr>
          <p:spPr>
            <a:xfrm>
              <a:off x="2569126" y="3048000"/>
              <a:ext cx="402674" cy="369332"/>
            </a:xfrm>
            <a:prstGeom prst="rect">
              <a:avLst/>
            </a:prstGeom>
            <a:noFill/>
          </p:spPr>
          <p:txBody>
            <a:bodyPr wrap="none" rtlCol="0">
              <a:spAutoFit/>
            </a:bodyPr>
            <a:lstStyle/>
            <a:p>
              <a:r>
                <a:rPr lang="en-US" dirty="0" err="1">
                  <a:solidFill>
                    <a:srgbClr val="A51B6B"/>
                  </a:solidFill>
                </a:rPr>
                <a:t>X</a:t>
              </a:r>
              <a:r>
                <a:rPr lang="en-US" baseline="30000" dirty="0" err="1">
                  <a:solidFill>
                    <a:srgbClr val="A51B6B"/>
                  </a:solidFill>
                </a:rPr>
                <a:t>h</a:t>
              </a:r>
              <a:endParaRPr lang="en-US" baseline="30000" dirty="0">
                <a:solidFill>
                  <a:srgbClr val="A51B6B"/>
                </a:solidFill>
              </a:endParaRPr>
            </a:p>
          </p:txBody>
        </p:sp>
        <p:sp>
          <p:nvSpPr>
            <p:cNvPr id="37" name="TextBox 36"/>
            <p:cNvSpPr txBox="1"/>
            <p:nvPr/>
          </p:nvSpPr>
          <p:spPr>
            <a:xfrm>
              <a:off x="685800" y="3962400"/>
              <a:ext cx="402674" cy="369332"/>
            </a:xfrm>
            <a:prstGeom prst="rect">
              <a:avLst/>
            </a:prstGeom>
            <a:noFill/>
          </p:spPr>
          <p:txBody>
            <a:bodyPr wrap="none" rtlCol="0">
              <a:spAutoFit/>
            </a:bodyPr>
            <a:lstStyle/>
            <a:p>
              <a:r>
                <a:rPr lang="en-US" dirty="0" err="1">
                  <a:solidFill>
                    <a:srgbClr val="A51B6B"/>
                  </a:solidFill>
                </a:rPr>
                <a:t>X</a:t>
              </a:r>
              <a:r>
                <a:rPr lang="en-US" baseline="30000" dirty="0" err="1">
                  <a:solidFill>
                    <a:srgbClr val="A51B6B"/>
                  </a:solidFill>
                </a:rPr>
                <a:t>h</a:t>
              </a:r>
              <a:endParaRPr lang="en-US" baseline="30000" dirty="0">
                <a:solidFill>
                  <a:srgbClr val="A51B6B"/>
                </a:solidFill>
              </a:endParaRPr>
            </a:p>
          </p:txBody>
        </p:sp>
      </p:grpSp>
      <p:sp>
        <p:nvSpPr>
          <p:cNvPr id="41" name="TextBox 40"/>
          <p:cNvSpPr txBox="1"/>
          <p:nvPr/>
        </p:nvSpPr>
        <p:spPr>
          <a:xfrm>
            <a:off x="152400" y="5562600"/>
            <a:ext cx="8839200" cy="1015663"/>
          </a:xfrm>
          <a:prstGeom prst="rect">
            <a:avLst/>
          </a:prstGeom>
          <a:noFill/>
        </p:spPr>
        <p:txBody>
          <a:bodyPr wrap="square" rtlCol="0">
            <a:spAutoFit/>
          </a:bodyPr>
          <a:lstStyle/>
          <a:p>
            <a:pPr algn="ctr"/>
            <a:r>
              <a:rPr lang="en-US" sz="2000" dirty="0"/>
              <a:t>Again, because she has no children we can also look at her parents. She inherited the dominant X chromosome from her father. Since her mother is unaffected, she only has recessive alleles to give. </a:t>
            </a:r>
          </a:p>
        </p:txBody>
      </p:sp>
      <p:sp>
        <p:nvSpPr>
          <p:cNvPr id="42" name="Oval 41"/>
          <p:cNvSpPr/>
          <p:nvPr/>
        </p:nvSpPr>
        <p:spPr>
          <a:xfrm>
            <a:off x="5867400" y="4038600"/>
            <a:ext cx="914400" cy="914400"/>
          </a:xfrm>
          <a:prstGeom prst="ellipse">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4800600" y="3505200"/>
            <a:ext cx="762000" cy="369332"/>
          </a:xfrm>
          <a:prstGeom prst="rect">
            <a:avLst/>
          </a:prstGeom>
          <a:noFill/>
        </p:spPr>
        <p:txBody>
          <a:bodyPr wrap="square" rtlCol="0">
            <a:spAutoFit/>
          </a:bodyPr>
          <a:lstStyle/>
          <a:p>
            <a:pPr algn="ctr"/>
            <a:r>
              <a:rPr lang="en-US" dirty="0">
                <a:solidFill>
                  <a:srgbClr val="0000FF"/>
                </a:solidFill>
              </a:rPr>
              <a:t>X</a:t>
            </a:r>
            <a:r>
              <a:rPr lang="en-US" baseline="30000" dirty="0">
                <a:solidFill>
                  <a:srgbClr val="0000FF"/>
                </a:solidFill>
              </a:rPr>
              <a:t>H</a:t>
            </a:r>
            <a:r>
              <a:rPr lang="en-US" dirty="0">
                <a:solidFill>
                  <a:srgbClr val="0000FF"/>
                </a:solidFill>
              </a:rPr>
              <a:t>Y</a:t>
            </a:r>
            <a:endParaRPr lang="en-US" baseline="30000" dirty="0">
              <a:solidFill>
                <a:srgbClr val="C20066"/>
              </a:solidFill>
            </a:endParaRPr>
          </a:p>
        </p:txBody>
      </p:sp>
      <p:cxnSp>
        <p:nvCxnSpPr>
          <p:cNvPr id="44" name="Straight Arrow Connector 43"/>
          <p:cNvCxnSpPr>
            <a:stCxn id="43" idx="2"/>
          </p:cNvCxnSpPr>
          <p:nvPr/>
        </p:nvCxnSpPr>
        <p:spPr>
          <a:xfrm>
            <a:off x="5181600" y="3874532"/>
            <a:ext cx="838200" cy="697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6019800" y="3810000"/>
            <a:ext cx="381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248400" y="4495800"/>
            <a:ext cx="640080" cy="646331"/>
          </a:xfrm>
          <a:prstGeom prst="rect">
            <a:avLst/>
          </a:prstGeom>
          <a:noFill/>
        </p:spPr>
        <p:txBody>
          <a:bodyPr wrap="square" rtlCol="0">
            <a:spAutoFit/>
          </a:bodyPr>
          <a:lstStyle/>
          <a:p>
            <a:r>
              <a:rPr lang="en-US" dirty="0" err="1">
                <a:solidFill>
                  <a:srgbClr val="C20066"/>
                </a:solidFill>
              </a:rPr>
              <a:t>X</a:t>
            </a:r>
            <a:r>
              <a:rPr lang="en-US" baseline="30000" dirty="0" err="1">
                <a:solidFill>
                  <a:srgbClr val="C20066"/>
                </a:solidFill>
              </a:rPr>
              <a:t>h</a:t>
            </a:r>
            <a:endParaRPr lang="en-US" dirty="0">
              <a:solidFill>
                <a:srgbClr val="C20066"/>
              </a:solidFill>
            </a:endParaRPr>
          </a:p>
          <a:p>
            <a:endParaRPr lang="en-US" dirty="0">
              <a:solidFill>
                <a:srgbClr val="C20066"/>
              </a:solidFill>
            </a:endParaRPr>
          </a:p>
        </p:txBody>
      </p:sp>
      <p:pic>
        <p:nvPicPr>
          <p:cNvPr id="15" name="Picture 14" descr="example sex linked dominant.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04800" y="1219200"/>
            <a:ext cx="8235696" cy="566928"/>
          </a:xfrm>
          <a:prstGeom prst="rect">
            <a:avLst/>
          </a:prstGeom>
        </p:spPr>
      </p:pic>
      <p:sp>
        <p:nvSpPr>
          <p:cNvPr id="45" name="TextBox 44"/>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379926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858837"/>
          </a:xfrm>
        </p:spPr>
        <p:txBody>
          <a:bodyPr/>
          <a:lstStyle/>
          <a:p>
            <a:r>
              <a:rPr lang="en-US" dirty="0"/>
              <a:t>Pedigrees: A Puzzle</a:t>
            </a:r>
          </a:p>
        </p:txBody>
      </p:sp>
      <p:sp>
        <p:nvSpPr>
          <p:cNvPr id="3" name="Content Placeholder 2"/>
          <p:cNvSpPr>
            <a:spLocks noGrp="1"/>
          </p:cNvSpPr>
          <p:nvPr>
            <p:ph idx="1"/>
          </p:nvPr>
        </p:nvSpPr>
        <p:spPr>
          <a:xfrm>
            <a:off x="381000" y="1295400"/>
            <a:ext cx="8153400" cy="3951337"/>
          </a:xfrm>
        </p:spPr>
        <p:txBody>
          <a:bodyPr/>
          <a:lstStyle/>
          <a:p>
            <a:pPr marL="0" indent="0">
              <a:buNone/>
            </a:pPr>
            <a:r>
              <a:rPr lang="en-US" dirty="0"/>
              <a:t>Most of the time, you are required to figure out what type of trait the pedigree is. The information is not given.</a:t>
            </a:r>
          </a:p>
          <a:p>
            <a:pPr marL="0" indent="0">
              <a:buNone/>
            </a:pPr>
            <a:endParaRPr lang="en-US" u="sng" dirty="0"/>
          </a:p>
          <a:p>
            <a:pPr marL="0" indent="0">
              <a:buNone/>
            </a:pPr>
            <a:r>
              <a:rPr lang="en-US" u="sng" dirty="0"/>
              <a:t>The possibilities are:</a:t>
            </a:r>
          </a:p>
          <a:p>
            <a:pPr>
              <a:buFont typeface="Courier New"/>
              <a:buChar char="o"/>
            </a:pPr>
            <a:r>
              <a:rPr lang="en-US" dirty="0"/>
              <a:t>Autosomal dominant</a:t>
            </a:r>
          </a:p>
          <a:p>
            <a:pPr>
              <a:buFont typeface="Courier New"/>
              <a:buChar char="o"/>
            </a:pPr>
            <a:r>
              <a:rPr lang="en-US" dirty="0"/>
              <a:t>Autosomal recessive</a:t>
            </a:r>
          </a:p>
          <a:p>
            <a:pPr>
              <a:buFont typeface="Courier New"/>
              <a:buChar char="o"/>
            </a:pPr>
            <a:r>
              <a:rPr lang="en-US" dirty="0"/>
              <a:t>X-linked dominant</a:t>
            </a:r>
          </a:p>
          <a:p>
            <a:pPr>
              <a:buFont typeface="Courier New"/>
              <a:buChar char="o"/>
            </a:pPr>
            <a:r>
              <a:rPr lang="en-US" dirty="0"/>
              <a:t>X-linked recessive</a:t>
            </a:r>
          </a:p>
        </p:txBody>
      </p:sp>
      <p:sp>
        <p:nvSpPr>
          <p:cNvPr id="10" name="TextBox 9"/>
          <p:cNvSpPr txBox="1"/>
          <p:nvPr/>
        </p:nvSpPr>
        <p:spPr>
          <a:xfrm>
            <a:off x="4038600" y="2209800"/>
            <a:ext cx="4267200" cy="1200328"/>
          </a:xfrm>
          <a:prstGeom prst="rect">
            <a:avLst/>
          </a:prstGeom>
          <a:solidFill>
            <a:srgbClr val="A5CE45"/>
          </a:solidFill>
        </p:spPr>
        <p:txBody>
          <a:bodyPr wrap="square" rtlCol="0">
            <a:spAutoFit/>
          </a:bodyPr>
          <a:lstStyle/>
          <a:p>
            <a:pPr algn="ctr"/>
            <a:r>
              <a:rPr lang="en-US" sz="2400" dirty="0"/>
              <a:t>There are some GENERAL rules to help you figure out the possible traits... </a:t>
            </a:r>
          </a:p>
        </p:txBody>
      </p:sp>
      <p:pic>
        <p:nvPicPr>
          <p:cNvPr id="12" name="Picture 11"/>
          <p:cNvPicPr>
            <a:picLocks noChangeAspect="1"/>
          </p:cNvPicPr>
          <p:nvPr/>
        </p:nvPicPr>
        <p:blipFill>
          <a:blip r:embed="rId2"/>
          <a:stretch>
            <a:fillRect/>
          </a:stretch>
        </p:blipFill>
        <p:spPr>
          <a:xfrm>
            <a:off x="4876800" y="3657600"/>
            <a:ext cx="2263068" cy="2263068"/>
          </a:xfrm>
          <a:prstGeom prst="rect">
            <a:avLst/>
          </a:prstGeom>
        </p:spPr>
      </p:pic>
      <p:sp>
        <p:nvSpPr>
          <p:cNvPr id="6" name="TextBox 5"/>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204234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Pedigree Analysis</a:t>
            </a:r>
          </a:p>
        </p:txBody>
      </p:sp>
      <p:grpSp>
        <p:nvGrpSpPr>
          <p:cNvPr id="4" name="Group 3"/>
          <p:cNvGrpSpPr/>
          <p:nvPr/>
        </p:nvGrpSpPr>
        <p:grpSpPr>
          <a:xfrm>
            <a:off x="228600" y="1981200"/>
            <a:ext cx="4648200" cy="3955197"/>
            <a:chOff x="4038600" y="2286000"/>
            <a:chExt cx="4648200" cy="3955197"/>
          </a:xfrm>
        </p:grpSpPr>
        <p:sp>
          <p:nvSpPr>
            <p:cNvPr id="5" name="TextBox 4"/>
            <p:cNvSpPr txBox="1"/>
            <p:nvPr/>
          </p:nvSpPr>
          <p:spPr>
            <a:xfrm>
              <a:off x="4191000" y="2286000"/>
              <a:ext cx="4267200" cy="1938992"/>
            </a:xfrm>
            <a:prstGeom prst="rect">
              <a:avLst/>
            </a:prstGeom>
            <a:solidFill>
              <a:srgbClr val="A5CE45"/>
            </a:solidFill>
          </p:spPr>
          <p:txBody>
            <a:bodyPr wrap="square" rtlCol="0">
              <a:spAutoFit/>
            </a:bodyPr>
            <a:lstStyle/>
            <a:p>
              <a:pPr algn="ctr"/>
              <a:endParaRPr lang="en-US" sz="2400" dirty="0"/>
            </a:p>
            <a:p>
              <a:pPr algn="ctr"/>
              <a:r>
                <a:rPr lang="en-US" sz="2400" dirty="0"/>
                <a:t>Do unaffected parents have affected offspring?</a:t>
              </a:r>
            </a:p>
            <a:p>
              <a:pPr algn="ctr"/>
              <a:endParaRPr lang="en-US" sz="2400" dirty="0"/>
            </a:p>
            <a:p>
              <a:pPr algn="ctr"/>
              <a:r>
                <a:rPr lang="en-US" sz="2400" dirty="0"/>
                <a:t>YES			NO </a:t>
              </a:r>
            </a:p>
          </p:txBody>
        </p:sp>
        <p:sp>
          <p:nvSpPr>
            <p:cNvPr id="6" name="Down Arrow 5"/>
            <p:cNvSpPr/>
            <p:nvPr/>
          </p:nvSpPr>
          <p:spPr>
            <a:xfrm>
              <a:off x="4800600" y="4572000"/>
              <a:ext cx="3810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543800" y="4572000"/>
              <a:ext cx="3810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705600" y="5410200"/>
              <a:ext cx="1981200" cy="830997"/>
            </a:xfrm>
            <a:prstGeom prst="rect">
              <a:avLst/>
            </a:prstGeom>
            <a:noFill/>
          </p:spPr>
          <p:txBody>
            <a:bodyPr wrap="square" rtlCol="0">
              <a:spAutoFit/>
            </a:bodyPr>
            <a:lstStyle/>
            <a:p>
              <a:pPr algn="ctr"/>
              <a:r>
                <a:rPr lang="en-US" sz="2400" dirty="0"/>
                <a:t>Dominant trait</a:t>
              </a:r>
            </a:p>
          </p:txBody>
        </p:sp>
        <p:sp>
          <p:nvSpPr>
            <p:cNvPr id="9" name="TextBox 8"/>
            <p:cNvSpPr txBox="1"/>
            <p:nvPr/>
          </p:nvSpPr>
          <p:spPr>
            <a:xfrm>
              <a:off x="4038600" y="5410200"/>
              <a:ext cx="1981200" cy="830997"/>
            </a:xfrm>
            <a:prstGeom prst="rect">
              <a:avLst/>
            </a:prstGeom>
            <a:noFill/>
          </p:spPr>
          <p:txBody>
            <a:bodyPr wrap="square" rtlCol="0">
              <a:spAutoFit/>
            </a:bodyPr>
            <a:lstStyle/>
            <a:p>
              <a:pPr algn="ctr"/>
              <a:r>
                <a:rPr lang="en-US" sz="2400" dirty="0"/>
                <a:t>Recessive trait</a:t>
              </a:r>
            </a:p>
          </p:txBody>
        </p:sp>
      </p:grpSp>
      <p:sp>
        <p:nvSpPr>
          <p:cNvPr id="10" name="TextBox 9"/>
          <p:cNvSpPr txBox="1"/>
          <p:nvPr/>
        </p:nvSpPr>
        <p:spPr>
          <a:xfrm>
            <a:off x="152400" y="1219200"/>
            <a:ext cx="8839200" cy="523220"/>
          </a:xfrm>
          <a:prstGeom prst="rect">
            <a:avLst/>
          </a:prstGeom>
          <a:noFill/>
        </p:spPr>
        <p:txBody>
          <a:bodyPr wrap="square" rtlCol="0">
            <a:spAutoFit/>
          </a:bodyPr>
          <a:lstStyle/>
          <a:p>
            <a:pPr algn="ctr"/>
            <a:r>
              <a:rPr lang="en-US" sz="2800" dirty="0"/>
              <a:t>DOMINANT OR RECESSIVE?</a:t>
            </a:r>
          </a:p>
        </p:txBody>
      </p:sp>
      <p:sp>
        <p:nvSpPr>
          <p:cNvPr id="11" name="TextBox 10"/>
          <p:cNvSpPr txBox="1"/>
          <p:nvPr/>
        </p:nvSpPr>
        <p:spPr>
          <a:xfrm>
            <a:off x="5029200" y="2093417"/>
            <a:ext cx="3810000" cy="4154983"/>
          </a:xfrm>
          <a:prstGeom prst="rect">
            <a:avLst/>
          </a:prstGeom>
          <a:noFill/>
          <a:ln>
            <a:solidFill>
              <a:srgbClr val="EC714F"/>
            </a:solidFill>
          </a:ln>
        </p:spPr>
        <p:txBody>
          <a:bodyPr wrap="square" rtlCol="0">
            <a:spAutoFit/>
          </a:bodyPr>
          <a:lstStyle/>
          <a:p>
            <a:pPr algn="ctr"/>
            <a:r>
              <a:rPr lang="en-US" sz="2400" dirty="0"/>
              <a:t>Typically with cases of autosomal recessive, the trait skips generations. </a:t>
            </a:r>
          </a:p>
          <a:p>
            <a:pPr algn="ctr"/>
            <a:endParaRPr lang="en-US" sz="2400" dirty="0"/>
          </a:p>
          <a:p>
            <a:pPr algn="ctr"/>
            <a:r>
              <a:rPr lang="en-US" sz="2400" dirty="0"/>
              <a:t>Whereas in autosomal dominant traits, generations are not skipped.</a:t>
            </a:r>
          </a:p>
          <a:p>
            <a:pPr algn="ctr"/>
            <a:endParaRPr lang="en-US" sz="2400" dirty="0"/>
          </a:p>
          <a:p>
            <a:pPr algn="ctr"/>
            <a:r>
              <a:rPr lang="en-US" sz="2400" dirty="0"/>
              <a:t>(Consider this a general guideline, not a rule). </a:t>
            </a:r>
          </a:p>
        </p:txBody>
      </p:sp>
      <p:sp>
        <p:nvSpPr>
          <p:cNvPr id="12" name="TextBox 11"/>
          <p:cNvSpPr txBox="1"/>
          <p:nvPr/>
        </p:nvSpPr>
        <p:spPr>
          <a:xfrm>
            <a:off x="381000" y="2057400"/>
            <a:ext cx="533400" cy="381000"/>
          </a:xfrm>
          <a:prstGeom prst="rect">
            <a:avLst/>
          </a:prstGeom>
          <a:noFill/>
        </p:spPr>
        <p:txBody>
          <a:bodyPr wrap="square" rtlCol="0">
            <a:spAutoFit/>
          </a:bodyPr>
          <a:lstStyle/>
          <a:p>
            <a:r>
              <a:rPr lang="en-US" dirty="0"/>
              <a:t>1</a:t>
            </a:r>
          </a:p>
        </p:txBody>
      </p:sp>
      <p:sp>
        <p:nvSpPr>
          <p:cNvPr id="13" name="TextBox 12"/>
          <p:cNvSpPr txBox="1"/>
          <p:nvPr/>
        </p:nvSpPr>
        <p:spPr>
          <a:xfrm>
            <a:off x="5029200" y="2057400"/>
            <a:ext cx="533400" cy="381000"/>
          </a:xfrm>
          <a:prstGeom prst="rect">
            <a:avLst/>
          </a:prstGeom>
          <a:noFill/>
        </p:spPr>
        <p:txBody>
          <a:bodyPr wrap="square" rtlCol="0">
            <a:spAutoFit/>
          </a:bodyPr>
          <a:lstStyle/>
          <a:p>
            <a:r>
              <a:rPr lang="en-US" dirty="0"/>
              <a:t>2</a:t>
            </a:r>
          </a:p>
        </p:txBody>
      </p:sp>
      <p:sp>
        <p:nvSpPr>
          <p:cNvPr id="14" name="TextBox 13"/>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6882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28600" y="4800600"/>
            <a:ext cx="4038600" cy="707886"/>
          </a:xfrm>
          <a:prstGeom prst="rect">
            <a:avLst/>
          </a:prstGeom>
          <a:noFill/>
        </p:spPr>
        <p:txBody>
          <a:bodyPr wrap="square" rtlCol="0">
            <a:spAutoFit/>
          </a:bodyPr>
          <a:lstStyle/>
          <a:p>
            <a:pPr algn="ctr"/>
            <a:r>
              <a:rPr lang="en-US" sz="2000" dirty="0"/>
              <a:t>(Sons inherit the Y chromosome from their father)</a:t>
            </a:r>
          </a:p>
        </p:txBody>
      </p:sp>
      <p:sp>
        <p:nvSpPr>
          <p:cNvPr id="2" name="Title 1"/>
          <p:cNvSpPr>
            <a:spLocks noGrp="1"/>
          </p:cNvSpPr>
          <p:nvPr>
            <p:ph type="title"/>
          </p:nvPr>
        </p:nvSpPr>
        <p:spPr>
          <a:xfrm>
            <a:off x="533400" y="0"/>
            <a:ext cx="8041440" cy="858837"/>
          </a:xfrm>
        </p:spPr>
        <p:txBody>
          <a:bodyPr/>
          <a:lstStyle/>
          <a:p>
            <a:r>
              <a:rPr lang="en-US" dirty="0"/>
              <a:t>Pedigree Analysis </a:t>
            </a:r>
          </a:p>
        </p:txBody>
      </p:sp>
      <p:sp>
        <p:nvSpPr>
          <p:cNvPr id="9" name="TextBox 8"/>
          <p:cNvSpPr txBox="1"/>
          <p:nvPr/>
        </p:nvSpPr>
        <p:spPr>
          <a:xfrm>
            <a:off x="4648200" y="5257800"/>
            <a:ext cx="4038600" cy="1323439"/>
          </a:xfrm>
          <a:prstGeom prst="rect">
            <a:avLst/>
          </a:prstGeom>
          <a:solidFill>
            <a:schemeClr val="accent1">
              <a:lumMod val="60000"/>
              <a:lumOff val="40000"/>
            </a:schemeClr>
          </a:solidFill>
        </p:spPr>
        <p:txBody>
          <a:bodyPr wrap="square" rtlCol="0">
            <a:spAutoFit/>
          </a:bodyPr>
          <a:lstStyle/>
          <a:p>
            <a:pPr algn="ctr"/>
            <a:r>
              <a:rPr lang="en-US" sz="2000" dirty="0"/>
              <a:t>Guideline #2 only applies to </a:t>
            </a:r>
            <a:r>
              <a:rPr lang="en-US" sz="2000" b="1" dirty="0"/>
              <a:t>recessive</a:t>
            </a:r>
            <a:r>
              <a:rPr lang="en-US" sz="2000" dirty="0"/>
              <a:t> X-linked traits. IF the trait is X-linked dominant, females will express it as equally as men. </a:t>
            </a:r>
          </a:p>
        </p:txBody>
      </p:sp>
      <p:grpSp>
        <p:nvGrpSpPr>
          <p:cNvPr id="12" name="Group 11"/>
          <p:cNvGrpSpPr/>
          <p:nvPr/>
        </p:nvGrpSpPr>
        <p:grpSpPr>
          <a:xfrm>
            <a:off x="4495800" y="1600200"/>
            <a:ext cx="4343400" cy="3574197"/>
            <a:chOff x="4419600" y="1752600"/>
            <a:chExt cx="4343400" cy="3574197"/>
          </a:xfrm>
        </p:grpSpPr>
        <p:sp>
          <p:nvSpPr>
            <p:cNvPr id="4" name="TextBox 3"/>
            <p:cNvSpPr txBox="1"/>
            <p:nvPr/>
          </p:nvSpPr>
          <p:spPr>
            <a:xfrm>
              <a:off x="4495800" y="1752600"/>
              <a:ext cx="4267200" cy="1938992"/>
            </a:xfrm>
            <a:prstGeom prst="rect">
              <a:avLst/>
            </a:prstGeom>
            <a:solidFill>
              <a:srgbClr val="A5CE45"/>
            </a:solidFill>
          </p:spPr>
          <p:txBody>
            <a:bodyPr wrap="square" rtlCol="0">
              <a:spAutoFit/>
            </a:bodyPr>
            <a:lstStyle/>
            <a:p>
              <a:pPr algn="ctr"/>
              <a:r>
                <a:rPr lang="en-US" sz="2400" dirty="0"/>
                <a:t>Is the trait equally (or nearly equally) distributed among both males and females?</a:t>
              </a:r>
            </a:p>
            <a:p>
              <a:r>
                <a:rPr lang="en-US" sz="2400" dirty="0"/>
                <a:t>      YES			NO		</a:t>
              </a:r>
            </a:p>
          </p:txBody>
        </p:sp>
        <p:sp>
          <p:nvSpPr>
            <p:cNvPr id="5" name="Down Arrow 4"/>
            <p:cNvSpPr/>
            <p:nvPr/>
          </p:nvSpPr>
          <p:spPr>
            <a:xfrm>
              <a:off x="5029200" y="3657600"/>
              <a:ext cx="3810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19600" y="4495800"/>
              <a:ext cx="1981200" cy="830997"/>
            </a:xfrm>
            <a:prstGeom prst="rect">
              <a:avLst/>
            </a:prstGeom>
            <a:noFill/>
          </p:spPr>
          <p:txBody>
            <a:bodyPr wrap="square" rtlCol="0">
              <a:spAutoFit/>
            </a:bodyPr>
            <a:lstStyle/>
            <a:p>
              <a:pPr algn="ctr"/>
              <a:r>
                <a:rPr lang="en-US" sz="2400" dirty="0"/>
                <a:t>(Probably) Autosomal </a:t>
              </a:r>
            </a:p>
          </p:txBody>
        </p:sp>
        <p:sp>
          <p:nvSpPr>
            <p:cNvPr id="10" name="Down Arrow 9"/>
            <p:cNvSpPr/>
            <p:nvPr/>
          </p:nvSpPr>
          <p:spPr>
            <a:xfrm>
              <a:off x="7391400" y="3657600"/>
              <a:ext cx="3810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705600" y="4495800"/>
              <a:ext cx="1981200" cy="830997"/>
            </a:xfrm>
            <a:prstGeom prst="rect">
              <a:avLst/>
            </a:prstGeom>
            <a:noFill/>
          </p:spPr>
          <p:txBody>
            <a:bodyPr wrap="square" rtlCol="0">
              <a:spAutoFit/>
            </a:bodyPr>
            <a:lstStyle/>
            <a:p>
              <a:pPr algn="ctr"/>
              <a:r>
                <a:rPr lang="en-US" sz="2400" dirty="0"/>
                <a:t>X-linked (recessive) </a:t>
              </a:r>
            </a:p>
          </p:txBody>
        </p:sp>
      </p:grpSp>
      <p:sp>
        <p:nvSpPr>
          <p:cNvPr id="14" name="TextBox 13"/>
          <p:cNvSpPr txBox="1"/>
          <p:nvPr/>
        </p:nvSpPr>
        <p:spPr>
          <a:xfrm>
            <a:off x="152400" y="838200"/>
            <a:ext cx="8839200" cy="523220"/>
          </a:xfrm>
          <a:prstGeom prst="rect">
            <a:avLst/>
          </a:prstGeom>
          <a:noFill/>
        </p:spPr>
        <p:txBody>
          <a:bodyPr wrap="square" rtlCol="0">
            <a:spAutoFit/>
          </a:bodyPr>
          <a:lstStyle/>
          <a:p>
            <a:pPr algn="ctr"/>
            <a:r>
              <a:rPr lang="en-US" sz="2800" dirty="0"/>
              <a:t>AUTOSOMAL OR X-LINKED: GUIDELINES </a:t>
            </a:r>
          </a:p>
        </p:txBody>
      </p:sp>
      <p:sp>
        <p:nvSpPr>
          <p:cNvPr id="18" name="TextBox 17"/>
          <p:cNvSpPr txBox="1"/>
          <p:nvPr/>
        </p:nvSpPr>
        <p:spPr>
          <a:xfrm>
            <a:off x="228600" y="1524000"/>
            <a:ext cx="533400" cy="381000"/>
          </a:xfrm>
          <a:prstGeom prst="rect">
            <a:avLst/>
          </a:prstGeom>
          <a:noFill/>
        </p:spPr>
        <p:txBody>
          <a:bodyPr wrap="square" rtlCol="0">
            <a:spAutoFit/>
          </a:bodyPr>
          <a:lstStyle/>
          <a:p>
            <a:r>
              <a:rPr lang="en-US" dirty="0"/>
              <a:t>1</a:t>
            </a:r>
          </a:p>
        </p:txBody>
      </p:sp>
      <p:sp>
        <p:nvSpPr>
          <p:cNvPr id="19" name="TextBox 18"/>
          <p:cNvSpPr txBox="1"/>
          <p:nvPr/>
        </p:nvSpPr>
        <p:spPr>
          <a:xfrm>
            <a:off x="4495800" y="1600200"/>
            <a:ext cx="533400" cy="381000"/>
          </a:xfrm>
          <a:prstGeom prst="rect">
            <a:avLst/>
          </a:prstGeom>
          <a:noFill/>
        </p:spPr>
        <p:txBody>
          <a:bodyPr wrap="square" rtlCol="0">
            <a:spAutoFit/>
          </a:bodyPr>
          <a:lstStyle/>
          <a:p>
            <a:r>
              <a:rPr lang="en-US" dirty="0"/>
              <a:t>2</a:t>
            </a:r>
          </a:p>
        </p:txBody>
      </p:sp>
      <p:grpSp>
        <p:nvGrpSpPr>
          <p:cNvPr id="16" name="Group 15"/>
          <p:cNvGrpSpPr/>
          <p:nvPr/>
        </p:nvGrpSpPr>
        <p:grpSpPr>
          <a:xfrm>
            <a:off x="152400" y="1600200"/>
            <a:ext cx="4495800" cy="2671465"/>
            <a:chOff x="4419600" y="1909465"/>
            <a:chExt cx="4495800" cy="2671465"/>
          </a:xfrm>
        </p:grpSpPr>
        <p:sp>
          <p:nvSpPr>
            <p:cNvPr id="17" name="TextBox 16"/>
            <p:cNvSpPr txBox="1"/>
            <p:nvPr/>
          </p:nvSpPr>
          <p:spPr>
            <a:xfrm>
              <a:off x="4724400" y="1909465"/>
              <a:ext cx="3733800" cy="1569660"/>
            </a:xfrm>
            <a:prstGeom prst="rect">
              <a:avLst/>
            </a:prstGeom>
            <a:solidFill>
              <a:srgbClr val="A5CE45"/>
            </a:solidFill>
          </p:spPr>
          <p:txBody>
            <a:bodyPr wrap="square" rtlCol="0">
              <a:spAutoFit/>
            </a:bodyPr>
            <a:lstStyle/>
            <a:p>
              <a:pPr algn="ctr"/>
              <a:r>
                <a:rPr lang="en-US" sz="2400" dirty="0"/>
                <a:t>Do affected males have affected sons?</a:t>
              </a:r>
            </a:p>
            <a:p>
              <a:r>
                <a:rPr lang="en-US" sz="2400" dirty="0"/>
                <a:t>      YES			NO		</a:t>
              </a:r>
            </a:p>
          </p:txBody>
        </p:sp>
        <p:sp>
          <p:nvSpPr>
            <p:cNvPr id="21" name="Down Arrow 20"/>
            <p:cNvSpPr/>
            <p:nvPr/>
          </p:nvSpPr>
          <p:spPr>
            <a:xfrm>
              <a:off x="5257800" y="3204865"/>
              <a:ext cx="3810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419600" y="4119265"/>
              <a:ext cx="1981200" cy="461665"/>
            </a:xfrm>
            <a:prstGeom prst="rect">
              <a:avLst/>
            </a:prstGeom>
            <a:noFill/>
          </p:spPr>
          <p:txBody>
            <a:bodyPr wrap="square" rtlCol="0">
              <a:spAutoFit/>
            </a:bodyPr>
            <a:lstStyle/>
            <a:p>
              <a:pPr algn="ctr"/>
              <a:r>
                <a:rPr lang="en-US" sz="2400" dirty="0"/>
                <a:t>Autosomal </a:t>
              </a:r>
            </a:p>
          </p:txBody>
        </p:sp>
        <p:sp>
          <p:nvSpPr>
            <p:cNvPr id="23" name="Down Arrow 22"/>
            <p:cNvSpPr/>
            <p:nvPr/>
          </p:nvSpPr>
          <p:spPr>
            <a:xfrm>
              <a:off x="7543800" y="3204865"/>
              <a:ext cx="3810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705600" y="4119265"/>
              <a:ext cx="2209800" cy="461665"/>
            </a:xfrm>
            <a:prstGeom prst="rect">
              <a:avLst/>
            </a:prstGeom>
            <a:noFill/>
          </p:spPr>
          <p:txBody>
            <a:bodyPr wrap="square" rtlCol="0">
              <a:spAutoFit/>
            </a:bodyPr>
            <a:lstStyle/>
            <a:p>
              <a:pPr algn="ctr"/>
              <a:r>
                <a:rPr lang="en-US" sz="2400" dirty="0"/>
                <a:t>X-linked </a:t>
              </a:r>
            </a:p>
          </p:txBody>
        </p:sp>
      </p:grpSp>
    </p:spTree>
    <p:extLst>
      <p:ext uri="{BB962C8B-B14F-4D97-AF65-F5344CB8AC3E}">
        <p14:creationId xmlns:p14="http://schemas.microsoft.com/office/powerpoint/2010/main" val="40450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058"/>
            <a:ext cx="8041440" cy="858837"/>
          </a:xfrm>
        </p:spPr>
        <p:txBody>
          <a:bodyPr/>
          <a:lstStyle/>
          <a:p>
            <a:r>
              <a:rPr lang="en-US" dirty="0"/>
              <a:t>What is it?</a:t>
            </a:r>
          </a:p>
        </p:txBody>
      </p:sp>
      <p:sp>
        <p:nvSpPr>
          <p:cNvPr id="3" name="Content Placeholder 2"/>
          <p:cNvSpPr>
            <a:spLocks noGrp="1"/>
          </p:cNvSpPr>
          <p:nvPr>
            <p:ph idx="1"/>
          </p:nvPr>
        </p:nvSpPr>
        <p:spPr>
          <a:xfrm>
            <a:off x="304800" y="1066800"/>
            <a:ext cx="8839200" cy="3931920"/>
          </a:xfrm>
        </p:spPr>
        <p:txBody>
          <a:bodyPr>
            <a:normAutofit/>
          </a:bodyPr>
          <a:lstStyle/>
          <a:p>
            <a:pPr marL="0" indent="0">
              <a:buNone/>
            </a:pPr>
            <a:r>
              <a:rPr lang="en-US" dirty="0"/>
              <a:t>The term “pedigree” comes from the French “pied de </a:t>
            </a:r>
            <a:r>
              <a:rPr lang="en-US" dirty="0" err="1"/>
              <a:t>grue</a:t>
            </a:r>
            <a:r>
              <a:rPr lang="en-US" dirty="0"/>
              <a:t>”, meaning “crane’s foot”. </a:t>
            </a:r>
          </a:p>
          <a:p>
            <a:pPr marL="0" indent="0">
              <a:buNone/>
            </a:pPr>
            <a:endParaRPr lang="en-US" dirty="0"/>
          </a:p>
          <a:p>
            <a:pPr marL="0" indent="0">
              <a:buNone/>
            </a:pPr>
            <a:r>
              <a:rPr lang="en-US" dirty="0"/>
              <a:t>A pedigree is a family record that shows how a trait is inherited over several generations. </a:t>
            </a:r>
          </a:p>
          <a:p>
            <a:endParaRPr lang="en-US" dirty="0"/>
          </a:p>
        </p:txBody>
      </p:sp>
      <p:pic>
        <p:nvPicPr>
          <p:cNvPr id="5" name="Picture 4"/>
          <p:cNvPicPr>
            <a:picLocks noChangeAspect="1"/>
          </p:cNvPicPr>
          <p:nvPr/>
        </p:nvPicPr>
        <p:blipFill>
          <a:blip r:embed="rId2"/>
          <a:stretch>
            <a:fillRect/>
          </a:stretch>
        </p:blipFill>
        <p:spPr>
          <a:xfrm>
            <a:off x="3962400" y="3352800"/>
            <a:ext cx="4919999" cy="3022600"/>
          </a:xfrm>
          <a:prstGeom prst="rect">
            <a:avLst/>
          </a:prstGeom>
          <a:ln>
            <a:solidFill>
              <a:srgbClr val="000000"/>
            </a:solidFill>
          </a:ln>
        </p:spPr>
      </p:pic>
      <p:pic>
        <p:nvPicPr>
          <p:cNvPr id="7" name="Picture 6" descr="Screen Shot 2015-01-03 at 2.2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81400"/>
            <a:ext cx="3086100" cy="2067924"/>
          </a:xfrm>
          <a:prstGeom prst="rect">
            <a:avLst/>
          </a:prstGeom>
          <a:ln>
            <a:solidFill>
              <a:srgbClr val="000000"/>
            </a:solidFill>
          </a:ln>
        </p:spPr>
      </p:pic>
      <p:sp>
        <p:nvSpPr>
          <p:cNvPr id="8" name="TextBox 7"/>
          <p:cNvSpPr txBox="1"/>
          <p:nvPr/>
        </p:nvSpPr>
        <p:spPr>
          <a:xfrm>
            <a:off x="381000" y="5791200"/>
            <a:ext cx="2667000" cy="369332"/>
          </a:xfrm>
          <a:prstGeom prst="rect">
            <a:avLst/>
          </a:prstGeom>
          <a:noFill/>
        </p:spPr>
        <p:txBody>
          <a:bodyPr wrap="square" rtlCol="0">
            <a:spAutoFit/>
          </a:bodyPr>
          <a:lstStyle/>
          <a:p>
            <a:endParaRPr lang="en-US" dirty="0">
              <a:solidFill>
                <a:srgbClr val="3366FF"/>
              </a:solidFill>
            </a:endParaRPr>
          </a:p>
        </p:txBody>
      </p:sp>
      <p:sp>
        <p:nvSpPr>
          <p:cNvPr id="9" name="TextBox 8"/>
          <p:cNvSpPr txBox="1"/>
          <p:nvPr/>
        </p:nvSpPr>
        <p:spPr>
          <a:xfrm>
            <a:off x="2286000" y="1981200"/>
            <a:ext cx="4343400" cy="369332"/>
          </a:xfrm>
          <a:prstGeom prst="rect">
            <a:avLst/>
          </a:prstGeom>
          <a:noFill/>
        </p:spPr>
        <p:txBody>
          <a:bodyPr wrap="square" rtlCol="0">
            <a:spAutoFit/>
          </a:bodyPr>
          <a:lstStyle/>
          <a:p>
            <a:endParaRPr lang="en-US" dirty="0"/>
          </a:p>
        </p:txBody>
      </p:sp>
      <p:sp>
        <p:nvSpPr>
          <p:cNvPr id="4" name="TextBox 3"/>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2400" y="304800"/>
            <a:ext cx="6908800" cy="5181600"/>
          </a:xfrm>
          <a:prstGeom prst="rect">
            <a:avLst/>
          </a:prstGeom>
        </p:spPr>
      </p:pic>
      <p:sp>
        <p:nvSpPr>
          <p:cNvPr id="13" name="Title 12"/>
          <p:cNvSpPr>
            <a:spLocks noGrp="1"/>
          </p:cNvSpPr>
          <p:nvPr>
            <p:ph type="title"/>
          </p:nvPr>
        </p:nvSpPr>
        <p:spPr>
          <a:xfrm>
            <a:off x="2819400" y="-24417"/>
            <a:ext cx="6517440" cy="685800"/>
          </a:xfrm>
        </p:spPr>
        <p:txBody>
          <a:bodyPr/>
          <a:lstStyle/>
          <a:p>
            <a:r>
              <a:rPr lang="en-US" sz="2200" dirty="0"/>
              <a:t>What type of inheritance does this pedigree demonstrate?</a:t>
            </a:r>
          </a:p>
        </p:txBody>
      </p:sp>
      <p:sp>
        <p:nvSpPr>
          <p:cNvPr id="14" name="TextBox 13"/>
          <p:cNvSpPr txBox="1"/>
          <p:nvPr/>
        </p:nvSpPr>
        <p:spPr>
          <a:xfrm>
            <a:off x="838200" y="5562600"/>
            <a:ext cx="7620000" cy="400110"/>
          </a:xfrm>
          <a:prstGeom prst="rect">
            <a:avLst/>
          </a:prstGeom>
          <a:solidFill>
            <a:srgbClr val="C1E45B"/>
          </a:solidFill>
        </p:spPr>
        <p:txBody>
          <a:bodyPr wrap="square" rtlCol="0">
            <a:spAutoFit/>
          </a:bodyPr>
          <a:lstStyle/>
          <a:p>
            <a:pPr algn="ctr"/>
            <a:r>
              <a:rPr lang="en-US" sz="2000" b="1" dirty="0"/>
              <a:t>ANSWER: Autosomal Dominant  </a:t>
            </a:r>
          </a:p>
        </p:txBody>
      </p:sp>
      <p:sp>
        <p:nvSpPr>
          <p:cNvPr id="5" name="TextBox 4"/>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6097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5600" y="990600"/>
            <a:ext cx="3505200" cy="3829380"/>
          </a:xfrm>
          <a:prstGeom prst="rect">
            <a:avLst/>
          </a:prstGeom>
        </p:spPr>
      </p:pic>
      <p:sp>
        <p:nvSpPr>
          <p:cNvPr id="5" name="TextBox 4"/>
          <p:cNvSpPr txBox="1"/>
          <p:nvPr/>
        </p:nvSpPr>
        <p:spPr>
          <a:xfrm>
            <a:off x="838200" y="5257800"/>
            <a:ext cx="7620000" cy="400110"/>
          </a:xfrm>
          <a:prstGeom prst="rect">
            <a:avLst/>
          </a:prstGeom>
          <a:solidFill>
            <a:srgbClr val="C1E45B"/>
          </a:solidFill>
        </p:spPr>
        <p:txBody>
          <a:bodyPr wrap="square" rtlCol="0">
            <a:spAutoFit/>
          </a:bodyPr>
          <a:lstStyle/>
          <a:p>
            <a:pPr algn="ctr"/>
            <a:r>
              <a:rPr lang="en-US" sz="2000" b="1" dirty="0"/>
              <a:t>ANSWER: Autosomal Recessive  </a:t>
            </a:r>
          </a:p>
        </p:txBody>
      </p:sp>
      <p:sp>
        <p:nvSpPr>
          <p:cNvPr id="6" name="Title 12"/>
          <p:cNvSpPr>
            <a:spLocks noGrp="1"/>
          </p:cNvSpPr>
          <p:nvPr>
            <p:ph type="title"/>
          </p:nvPr>
        </p:nvSpPr>
        <p:spPr>
          <a:xfrm>
            <a:off x="304800" y="-24417"/>
            <a:ext cx="9032040" cy="685800"/>
          </a:xfrm>
        </p:spPr>
        <p:txBody>
          <a:bodyPr/>
          <a:lstStyle/>
          <a:p>
            <a:r>
              <a:rPr lang="en-US" sz="2200" dirty="0"/>
              <a:t>What type of inheritance does this pedigree demonstrate?</a:t>
            </a:r>
          </a:p>
        </p:txBody>
      </p:sp>
      <p:sp>
        <p:nvSpPr>
          <p:cNvPr id="7" name="TextBox 6"/>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72680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28600"/>
            <a:ext cx="6934200" cy="5203927"/>
          </a:xfrm>
          <a:prstGeom prst="rect">
            <a:avLst/>
          </a:prstGeom>
        </p:spPr>
      </p:pic>
      <p:sp>
        <p:nvSpPr>
          <p:cNvPr id="5" name="TextBox 4"/>
          <p:cNvSpPr txBox="1"/>
          <p:nvPr/>
        </p:nvSpPr>
        <p:spPr>
          <a:xfrm>
            <a:off x="457200" y="5334000"/>
            <a:ext cx="8534400" cy="1323439"/>
          </a:xfrm>
          <a:prstGeom prst="rect">
            <a:avLst/>
          </a:prstGeom>
          <a:noFill/>
        </p:spPr>
        <p:txBody>
          <a:bodyPr wrap="square" rtlCol="0">
            <a:spAutoFit/>
          </a:bodyPr>
          <a:lstStyle/>
          <a:p>
            <a:pPr algn="ctr"/>
            <a:r>
              <a:rPr lang="en-US" sz="2000" dirty="0"/>
              <a:t>In some pedigrees, carriers, or those that are heterozygous for the trait are shown by coloring in half. This is an autosomal recessive trait in which those who are NOT affected, but carriers of the trait are colored blue (dominant allele) and red (recessive allele). </a:t>
            </a:r>
          </a:p>
        </p:txBody>
      </p:sp>
      <p:sp>
        <p:nvSpPr>
          <p:cNvPr id="6" name="TextBox 5"/>
          <p:cNvSpPr txBox="1"/>
          <p:nvPr/>
        </p:nvSpPr>
        <p:spPr>
          <a:xfrm>
            <a:off x="4620700" y="0"/>
            <a:ext cx="4523300" cy="1261884"/>
          </a:xfrm>
          <a:prstGeom prst="rect">
            <a:avLst/>
          </a:prstGeom>
          <a:noFill/>
        </p:spPr>
        <p:txBody>
          <a:bodyPr wrap="square" rtlCol="0">
            <a:spAutoFit/>
          </a:bodyPr>
          <a:lstStyle/>
          <a:p>
            <a:pPr algn="ctr"/>
            <a:r>
              <a:rPr lang="en-US" sz="1900" dirty="0"/>
              <a:t>Autosomal recessive with carriers shown: </a:t>
            </a:r>
          </a:p>
          <a:p>
            <a:pPr algn="ctr"/>
            <a:r>
              <a:rPr lang="en-US" sz="1900" b="1" dirty="0">
                <a:solidFill>
                  <a:srgbClr val="FF0000"/>
                </a:solidFill>
              </a:rPr>
              <a:t>RED</a:t>
            </a:r>
            <a:r>
              <a:rPr lang="en-US" sz="1900" dirty="0"/>
              <a:t>= recessive (</a:t>
            </a:r>
            <a:r>
              <a:rPr lang="en-US" sz="1900" dirty="0" err="1"/>
              <a:t>aa</a:t>
            </a:r>
            <a:r>
              <a:rPr lang="en-US" sz="1900" dirty="0"/>
              <a:t>)</a:t>
            </a:r>
          </a:p>
          <a:p>
            <a:pPr algn="ctr"/>
            <a:r>
              <a:rPr lang="en-US" sz="1900" b="1" dirty="0">
                <a:solidFill>
                  <a:srgbClr val="5196D4"/>
                </a:solidFill>
              </a:rPr>
              <a:t>BLUE</a:t>
            </a:r>
            <a:r>
              <a:rPr lang="en-US" sz="1900" dirty="0"/>
              <a:t>= dominant (AA)</a:t>
            </a:r>
          </a:p>
          <a:p>
            <a:pPr algn="ctr"/>
            <a:r>
              <a:rPr lang="en-US" sz="1900" b="1" dirty="0">
                <a:solidFill>
                  <a:srgbClr val="5196D4"/>
                </a:solidFill>
              </a:rPr>
              <a:t>BO</a:t>
            </a:r>
            <a:r>
              <a:rPr lang="en-US" sz="1900" b="1" dirty="0">
                <a:solidFill>
                  <a:srgbClr val="FF0000"/>
                </a:solidFill>
              </a:rPr>
              <a:t>TH</a:t>
            </a:r>
            <a:r>
              <a:rPr lang="en-US" sz="1900" dirty="0"/>
              <a:t>= heterozygous (</a:t>
            </a:r>
            <a:r>
              <a:rPr lang="en-US" sz="1900" dirty="0" err="1"/>
              <a:t>Aa</a:t>
            </a:r>
            <a:r>
              <a:rPr lang="en-US" sz="1900" dirty="0"/>
              <a:t>)</a:t>
            </a:r>
          </a:p>
        </p:txBody>
      </p:sp>
    </p:spTree>
    <p:extLst>
      <p:ext uri="{BB962C8B-B14F-4D97-AF65-F5344CB8AC3E}">
        <p14:creationId xmlns:p14="http://schemas.microsoft.com/office/powerpoint/2010/main" val="7958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7483"/>
          <a:stretch/>
        </p:blipFill>
        <p:spPr>
          <a:xfrm>
            <a:off x="1524000" y="1371600"/>
            <a:ext cx="5486400" cy="3748121"/>
          </a:xfrm>
          <a:prstGeom prst="rect">
            <a:avLst/>
          </a:prstGeom>
        </p:spPr>
      </p:pic>
      <p:sp>
        <p:nvSpPr>
          <p:cNvPr id="5" name="TextBox 4"/>
          <p:cNvSpPr txBox="1"/>
          <p:nvPr/>
        </p:nvSpPr>
        <p:spPr>
          <a:xfrm>
            <a:off x="838200" y="5257800"/>
            <a:ext cx="7620000" cy="400110"/>
          </a:xfrm>
          <a:prstGeom prst="rect">
            <a:avLst/>
          </a:prstGeom>
          <a:solidFill>
            <a:srgbClr val="C1E45B"/>
          </a:solidFill>
        </p:spPr>
        <p:txBody>
          <a:bodyPr wrap="square" rtlCol="0">
            <a:spAutoFit/>
          </a:bodyPr>
          <a:lstStyle/>
          <a:p>
            <a:pPr algn="ctr"/>
            <a:r>
              <a:rPr lang="en-US" sz="2000" b="1" dirty="0"/>
              <a:t>ANSWER: X-linked Recessive</a:t>
            </a:r>
          </a:p>
        </p:txBody>
      </p:sp>
      <p:sp>
        <p:nvSpPr>
          <p:cNvPr id="6" name="Title 12"/>
          <p:cNvSpPr>
            <a:spLocks noGrp="1"/>
          </p:cNvSpPr>
          <p:nvPr>
            <p:ph type="title"/>
          </p:nvPr>
        </p:nvSpPr>
        <p:spPr>
          <a:xfrm>
            <a:off x="304800" y="-24417"/>
            <a:ext cx="9032040" cy="685800"/>
          </a:xfrm>
        </p:spPr>
        <p:txBody>
          <a:bodyPr/>
          <a:lstStyle/>
          <a:p>
            <a:r>
              <a:rPr lang="en-US" sz="2200" dirty="0"/>
              <a:t>What type of inheritance does this pedigree demonstrate?</a:t>
            </a:r>
          </a:p>
        </p:txBody>
      </p:sp>
    </p:spTree>
    <p:extLst>
      <p:ext uri="{BB962C8B-B14F-4D97-AF65-F5344CB8AC3E}">
        <p14:creationId xmlns:p14="http://schemas.microsoft.com/office/powerpoint/2010/main" val="96796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3810000"/>
            <a:ext cx="7620000" cy="400110"/>
          </a:xfrm>
          <a:prstGeom prst="rect">
            <a:avLst/>
          </a:prstGeom>
          <a:solidFill>
            <a:srgbClr val="C1E45B"/>
          </a:solidFill>
        </p:spPr>
        <p:txBody>
          <a:bodyPr wrap="square" rtlCol="0">
            <a:spAutoFit/>
          </a:bodyPr>
          <a:lstStyle/>
          <a:p>
            <a:pPr algn="ctr"/>
            <a:r>
              <a:rPr lang="en-US" sz="2000" b="1" dirty="0"/>
              <a:t>ANSWER: X-linked Dominant </a:t>
            </a:r>
          </a:p>
        </p:txBody>
      </p:sp>
      <p:sp>
        <p:nvSpPr>
          <p:cNvPr id="6" name="Title 12"/>
          <p:cNvSpPr>
            <a:spLocks noGrp="1"/>
          </p:cNvSpPr>
          <p:nvPr>
            <p:ph type="title"/>
          </p:nvPr>
        </p:nvSpPr>
        <p:spPr>
          <a:xfrm>
            <a:off x="304800" y="-152400"/>
            <a:ext cx="9032040" cy="685800"/>
          </a:xfrm>
        </p:spPr>
        <p:txBody>
          <a:bodyPr/>
          <a:lstStyle/>
          <a:p>
            <a:r>
              <a:rPr lang="en-US" sz="2200" dirty="0"/>
              <a:t>What type of inheritance does this pedigree demonstrate?</a:t>
            </a:r>
          </a:p>
        </p:txBody>
      </p:sp>
      <p:pic>
        <p:nvPicPr>
          <p:cNvPr id="2" name="Picture 1"/>
          <p:cNvPicPr>
            <a:picLocks noChangeAspect="1"/>
          </p:cNvPicPr>
          <p:nvPr/>
        </p:nvPicPr>
        <p:blipFill rotWithShape="1">
          <a:blip r:embed="rId2"/>
          <a:srcRect b="6950"/>
          <a:stretch/>
        </p:blipFill>
        <p:spPr>
          <a:xfrm>
            <a:off x="2057400" y="534572"/>
            <a:ext cx="5791200" cy="3199228"/>
          </a:xfrm>
          <a:prstGeom prst="rect">
            <a:avLst/>
          </a:prstGeom>
        </p:spPr>
      </p:pic>
      <p:sp>
        <p:nvSpPr>
          <p:cNvPr id="3" name="TextBox 2"/>
          <p:cNvSpPr txBox="1"/>
          <p:nvPr/>
        </p:nvSpPr>
        <p:spPr>
          <a:xfrm>
            <a:off x="152400" y="4267200"/>
            <a:ext cx="8915400" cy="2308324"/>
          </a:xfrm>
          <a:prstGeom prst="rect">
            <a:avLst/>
          </a:prstGeom>
          <a:noFill/>
        </p:spPr>
        <p:txBody>
          <a:bodyPr wrap="square" rtlCol="0">
            <a:spAutoFit/>
          </a:bodyPr>
          <a:lstStyle/>
          <a:p>
            <a:pPr algn="ctr"/>
            <a:r>
              <a:rPr lang="en-US" dirty="0"/>
              <a:t>Notice that in X-linked DOMINANT traits (which are very, very, rare), females and males can be equally distributed. </a:t>
            </a:r>
            <a:r>
              <a:rPr lang="en-US" i="1" dirty="0"/>
              <a:t>The rule about more males having the trait usually applies if the trait is recessive- which it is MOST of the time! </a:t>
            </a:r>
          </a:p>
          <a:p>
            <a:pPr algn="ctr"/>
            <a:r>
              <a:rPr lang="en-US" dirty="0"/>
              <a:t>BEFORE YOU PANIC IN A STATE OF CONFUSION… the other rule about X-linked traits still applies! </a:t>
            </a:r>
            <a:r>
              <a:rPr lang="en-US" b="1" dirty="0"/>
              <a:t>Affected males NEVER pass the trait on to their sons. That’s the only way we could know this is X-linked. </a:t>
            </a:r>
          </a:p>
          <a:p>
            <a:pPr algn="ctr"/>
            <a:r>
              <a:rPr lang="en-US" dirty="0"/>
              <a:t>(X-linked dominant traits are so rare, you rarely see these types of pedigrees- if you initially thought “autosomal dominant” you are thinking CORRECTLY!)</a:t>
            </a:r>
          </a:p>
        </p:txBody>
      </p:sp>
      <p:sp>
        <p:nvSpPr>
          <p:cNvPr id="7" name="TextBox 6"/>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26542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543800" cy="914082"/>
          </a:xfrm>
        </p:spPr>
        <p:txBody>
          <a:bodyPr>
            <a:normAutofit/>
          </a:bodyPr>
          <a:lstStyle/>
          <a:p>
            <a:r>
              <a:rPr lang="en-US" dirty="0"/>
              <a:t>Types of Traits</a:t>
            </a:r>
          </a:p>
        </p:txBody>
      </p:sp>
      <p:sp>
        <p:nvSpPr>
          <p:cNvPr id="3" name="Content Placeholder 2"/>
          <p:cNvSpPr>
            <a:spLocks noGrp="1"/>
          </p:cNvSpPr>
          <p:nvPr>
            <p:ph idx="1"/>
          </p:nvPr>
        </p:nvSpPr>
        <p:spPr>
          <a:xfrm>
            <a:off x="228600" y="1066800"/>
            <a:ext cx="8610600" cy="3931920"/>
          </a:xfrm>
        </p:spPr>
        <p:txBody>
          <a:bodyPr/>
          <a:lstStyle/>
          <a:p>
            <a:pPr marL="0" indent="0">
              <a:buNone/>
            </a:pPr>
            <a:r>
              <a:rPr lang="en-US" dirty="0"/>
              <a:t>We have a total of </a:t>
            </a:r>
            <a:r>
              <a:rPr lang="en-US" b="1" dirty="0"/>
              <a:t> 23 pairs of homologous chromosomes. </a:t>
            </a:r>
            <a:endParaRPr lang="en-US" dirty="0"/>
          </a:p>
          <a:p>
            <a:pPr>
              <a:buFont typeface="Courier New"/>
              <a:buChar char="o"/>
            </a:pPr>
            <a:r>
              <a:rPr lang="en-US" dirty="0"/>
              <a:t>22 of these pairs are autosomal</a:t>
            </a:r>
          </a:p>
          <a:p>
            <a:pPr>
              <a:buFont typeface="Courier New"/>
              <a:buChar char="o"/>
            </a:pPr>
            <a:r>
              <a:rPr lang="en-US" sz="2400" dirty="0"/>
              <a:t>1 of these pairs are sex chromosomes</a:t>
            </a:r>
          </a:p>
          <a:p>
            <a:pPr lvl="1">
              <a:buFont typeface="Courier New"/>
              <a:buChar char="o"/>
            </a:pPr>
            <a:r>
              <a:rPr lang="en-US" sz="2200" dirty="0"/>
              <a:t>Female pair= XX	Male pair= XY</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754" t="41814" r="52815" b="1724"/>
          <a:stretch/>
        </p:blipFill>
        <p:spPr>
          <a:xfrm>
            <a:off x="1219200" y="3048000"/>
            <a:ext cx="3577268" cy="3519637"/>
          </a:xfrm>
          <a:prstGeom prst="rect">
            <a:avLst/>
          </a:prstGeom>
        </p:spPr>
      </p:pic>
      <p:sp>
        <p:nvSpPr>
          <p:cNvPr id="8" name="TextBox 7"/>
          <p:cNvSpPr txBox="1"/>
          <p:nvPr/>
        </p:nvSpPr>
        <p:spPr>
          <a:xfrm>
            <a:off x="5105400" y="3200400"/>
            <a:ext cx="3429000" cy="2862322"/>
          </a:xfrm>
          <a:prstGeom prst="rect">
            <a:avLst/>
          </a:prstGeom>
          <a:solidFill>
            <a:srgbClr val="A5CE45"/>
          </a:solidFill>
          <a:ln>
            <a:solidFill>
              <a:srgbClr val="000000"/>
            </a:solidFill>
          </a:ln>
        </p:spPr>
        <p:txBody>
          <a:bodyPr wrap="square" rtlCol="0">
            <a:spAutoFit/>
          </a:bodyPr>
          <a:lstStyle/>
          <a:p>
            <a:pPr algn="ctr"/>
            <a:r>
              <a:rPr lang="en-US" sz="2000" dirty="0"/>
              <a:t>If a trait is </a:t>
            </a:r>
            <a:r>
              <a:rPr lang="en-US" sz="2000" b="1" dirty="0"/>
              <a:t>autosomal</a:t>
            </a:r>
            <a:r>
              <a:rPr lang="en-US" sz="2000" dirty="0"/>
              <a:t>, that means the trait is on one of the non-sex chromosomes.</a:t>
            </a:r>
          </a:p>
          <a:p>
            <a:pPr algn="ctr"/>
            <a:endParaRPr lang="en-US" sz="2000" dirty="0"/>
          </a:p>
          <a:p>
            <a:pPr algn="ctr"/>
            <a:r>
              <a:rPr lang="en-US" sz="2000" dirty="0"/>
              <a:t>If the trait is </a:t>
            </a:r>
            <a:r>
              <a:rPr lang="en-US" sz="2000" b="1" dirty="0"/>
              <a:t>X-linked</a:t>
            </a:r>
            <a:r>
              <a:rPr lang="en-US" sz="2000" b="1" i="1" dirty="0"/>
              <a:t>, </a:t>
            </a:r>
            <a:r>
              <a:rPr lang="en-US" sz="2000" dirty="0"/>
              <a:t>that means the trait is on the sex chromosome X. </a:t>
            </a:r>
          </a:p>
          <a:p>
            <a:pPr algn="ctr"/>
            <a:endParaRPr lang="en-US" sz="2000" dirty="0"/>
          </a:p>
          <a:p>
            <a:pPr algn="ctr"/>
            <a:endParaRPr lang="en-US" sz="2000" dirty="0"/>
          </a:p>
        </p:txBody>
      </p:sp>
      <p:sp>
        <p:nvSpPr>
          <p:cNvPr id="6" name="TextBox 5"/>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67941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914082"/>
          </a:xfrm>
        </p:spPr>
        <p:txBody>
          <a:bodyPr>
            <a:normAutofit/>
          </a:bodyPr>
          <a:lstStyle/>
          <a:p>
            <a:r>
              <a:rPr lang="en-US" dirty="0"/>
              <a:t>Homologous Chromosomes</a:t>
            </a:r>
          </a:p>
        </p:txBody>
      </p:sp>
      <p:sp>
        <p:nvSpPr>
          <p:cNvPr id="3" name="Content Placeholder 2"/>
          <p:cNvSpPr>
            <a:spLocks noGrp="1"/>
          </p:cNvSpPr>
          <p:nvPr>
            <p:ph idx="1"/>
          </p:nvPr>
        </p:nvSpPr>
        <p:spPr>
          <a:xfrm>
            <a:off x="228600" y="1295400"/>
            <a:ext cx="8610600" cy="3931920"/>
          </a:xfrm>
        </p:spPr>
        <p:txBody>
          <a:bodyPr/>
          <a:lstStyle/>
          <a:p>
            <a:pPr marL="0" indent="0">
              <a:buNone/>
            </a:pPr>
            <a:r>
              <a:rPr lang="en-US" dirty="0"/>
              <a:t>Recall that we have TWO versions of a gene called </a:t>
            </a:r>
            <a:r>
              <a:rPr lang="en-US" b="1" dirty="0"/>
              <a:t>alleles</a:t>
            </a:r>
            <a:r>
              <a:rPr lang="en-US" dirty="0"/>
              <a:t>. </a:t>
            </a:r>
          </a:p>
          <a:p>
            <a:pPr>
              <a:buFont typeface="Courier New"/>
              <a:buChar char="o"/>
            </a:pPr>
            <a:r>
              <a:rPr lang="en-US" dirty="0"/>
              <a:t>Why two?</a:t>
            </a:r>
          </a:p>
          <a:p>
            <a:pPr lvl="1">
              <a:buFont typeface="Courier New"/>
              <a:buChar char="o"/>
            </a:pPr>
            <a:r>
              <a:rPr lang="en-US" sz="2400" dirty="0"/>
              <a:t>One is inherited from mom; one is inherited from dad</a:t>
            </a:r>
          </a:p>
          <a:p>
            <a:pPr lvl="1">
              <a:buFont typeface="Courier New"/>
              <a:buChar char="o"/>
            </a:pPr>
            <a:r>
              <a:rPr lang="en-US" sz="2400" b="1" dirty="0"/>
              <a:t>The alleles are found on homologous chromosomes. </a:t>
            </a:r>
          </a:p>
        </p:txBody>
      </p:sp>
      <p:sp>
        <p:nvSpPr>
          <p:cNvPr id="15" name="TextBox 14"/>
          <p:cNvSpPr txBox="1"/>
          <p:nvPr/>
        </p:nvSpPr>
        <p:spPr>
          <a:xfrm>
            <a:off x="4495800" y="3581400"/>
            <a:ext cx="4038600" cy="2560320"/>
          </a:xfrm>
          <a:prstGeom prst="rect">
            <a:avLst/>
          </a:prstGeom>
          <a:solidFill>
            <a:srgbClr val="A5CE45"/>
          </a:solidFill>
          <a:ln>
            <a:solidFill>
              <a:srgbClr val="000000"/>
            </a:solidFill>
          </a:ln>
        </p:spPr>
        <p:txBody>
          <a:bodyPr wrap="square" rtlCol="0">
            <a:spAutoFit/>
          </a:bodyPr>
          <a:lstStyle/>
          <a:p>
            <a:pPr algn="ctr"/>
            <a:r>
              <a:rPr lang="en-US" sz="2000" dirty="0"/>
              <a:t>Our genes are found on our chromosomes. Genes are segments of DNA.</a:t>
            </a:r>
          </a:p>
          <a:p>
            <a:pPr algn="ctr"/>
            <a:r>
              <a:rPr lang="en-US" sz="2000" dirty="0"/>
              <a:t>The chromosomes may contain different alleles (heterozygous), or they may be the same (homozygous)</a:t>
            </a:r>
          </a:p>
          <a:p>
            <a:pPr algn="ctr"/>
            <a:endParaRPr lang="en-US" sz="2000" dirty="0"/>
          </a:p>
          <a:p>
            <a:pPr algn="ctr"/>
            <a:endParaRPr lang="en-US" sz="2000" dirty="0"/>
          </a:p>
        </p:txBody>
      </p:sp>
      <p:grpSp>
        <p:nvGrpSpPr>
          <p:cNvPr id="20" name="Group 19"/>
          <p:cNvGrpSpPr/>
          <p:nvPr/>
        </p:nvGrpSpPr>
        <p:grpSpPr>
          <a:xfrm>
            <a:off x="2923595" y="3581400"/>
            <a:ext cx="962605" cy="2743200"/>
            <a:chOff x="990600" y="3581400"/>
            <a:chExt cx="962605" cy="2743200"/>
          </a:xfrm>
        </p:grpSpPr>
        <p:pic>
          <p:nvPicPr>
            <p:cNvPr id="17" name="Picture 16" descr="homologous chromosome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581400"/>
              <a:ext cx="353005" cy="2743200"/>
            </a:xfrm>
            <a:prstGeom prst="rect">
              <a:avLst/>
            </a:prstGeom>
          </p:spPr>
        </p:pic>
        <p:pic>
          <p:nvPicPr>
            <p:cNvPr id="18" name="Picture 17" descr="homologous chromosome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3581400"/>
              <a:ext cx="353005" cy="2743200"/>
            </a:xfrm>
            <a:prstGeom prst="rect">
              <a:avLst/>
            </a:prstGeom>
          </p:spPr>
        </p:pic>
      </p:grpSp>
      <p:sp>
        <p:nvSpPr>
          <p:cNvPr id="19" name="Left Brace 18"/>
          <p:cNvSpPr/>
          <p:nvPr/>
        </p:nvSpPr>
        <p:spPr>
          <a:xfrm>
            <a:off x="2133600" y="3581400"/>
            <a:ext cx="457200" cy="2743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Plaque 20"/>
          <p:cNvSpPr/>
          <p:nvPr/>
        </p:nvSpPr>
        <p:spPr>
          <a:xfrm>
            <a:off x="152400" y="4495800"/>
            <a:ext cx="1905000" cy="1066800"/>
          </a:xfrm>
          <a:prstGeom prst="plaqu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Homologous Chromosomes</a:t>
            </a:r>
          </a:p>
        </p:txBody>
      </p:sp>
      <p:sp>
        <p:nvSpPr>
          <p:cNvPr id="10" name="TextBox 9"/>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
        <p:nvSpPr>
          <p:cNvPr id="4" name="TextBox 3"/>
          <p:cNvSpPr txBox="1"/>
          <p:nvPr/>
        </p:nvSpPr>
        <p:spPr>
          <a:xfrm>
            <a:off x="9724638" y="1270077"/>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543800" cy="914082"/>
          </a:xfrm>
        </p:spPr>
        <p:txBody>
          <a:bodyPr>
            <a:normAutofit/>
          </a:bodyPr>
          <a:lstStyle/>
          <a:p>
            <a:r>
              <a:rPr lang="en-US" dirty="0"/>
              <a:t>Alleles</a:t>
            </a:r>
          </a:p>
        </p:txBody>
      </p:sp>
      <p:sp>
        <p:nvSpPr>
          <p:cNvPr id="3" name="Content Placeholder 2"/>
          <p:cNvSpPr>
            <a:spLocks noGrp="1"/>
          </p:cNvSpPr>
          <p:nvPr>
            <p:ph idx="1"/>
          </p:nvPr>
        </p:nvSpPr>
        <p:spPr>
          <a:xfrm>
            <a:off x="228600" y="1066800"/>
            <a:ext cx="8915400" cy="3931920"/>
          </a:xfrm>
        </p:spPr>
        <p:txBody>
          <a:bodyPr>
            <a:normAutofit/>
          </a:bodyPr>
          <a:lstStyle/>
          <a:p>
            <a:pPr marL="0" indent="0">
              <a:buNone/>
            </a:pPr>
            <a:r>
              <a:rPr lang="en-US" sz="2800" dirty="0"/>
              <a:t>Homologous chromosomes separate during meiosis- the offspring receives one copy of a gene from each parent. </a:t>
            </a:r>
            <a:endParaRPr lang="en-US" dirty="0"/>
          </a:p>
        </p:txBody>
      </p:sp>
      <p:grpSp>
        <p:nvGrpSpPr>
          <p:cNvPr id="21" name="Group 20"/>
          <p:cNvGrpSpPr/>
          <p:nvPr/>
        </p:nvGrpSpPr>
        <p:grpSpPr>
          <a:xfrm>
            <a:off x="457200" y="2286000"/>
            <a:ext cx="5029200" cy="2743200"/>
            <a:chOff x="457200" y="2667000"/>
            <a:chExt cx="5029200" cy="2743200"/>
          </a:xfrm>
        </p:grpSpPr>
        <p:grpSp>
          <p:nvGrpSpPr>
            <p:cNvPr id="5" name="Group 4"/>
            <p:cNvGrpSpPr/>
            <p:nvPr/>
          </p:nvGrpSpPr>
          <p:grpSpPr>
            <a:xfrm>
              <a:off x="457200" y="2667000"/>
              <a:ext cx="962605" cy="2743200"/>
              <a:chOff x="990600" y="3581400"/>
              <a:chExt cx="962605" cy="2743200"/>
            </a:xfrm>
          </p:grpSpPr>
          <p:pic>
            <p:nvPicPr>
              <p:cNvPr id="6" name="Picture 5" descr="homologous chromosome 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581400"/>
                <a:ext cx="353005" cy="2743200"/>
              </a:xfrm>
              <a:prstGeom prst="rect">
                <a:avLst/>
              </a:prstGeom>
            </p:spPr>
          </p:pic>
          <p:pic>
            <p:nvPicPr>
              <p:cNvPr id="7" name="Picture 6" descr="homologous chromosome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3581400"/>
                <a:ext cx="353005" cy="2743200"/>
              </a:xfrm>
              <a:prstGeom prst="rect">
                <a:avLst/>
              </a:prstGeom>
            </p:spPr>
          </p:pic>
        </p:grpSp>
        <p:sp>
          <p:nvSpPr>
            <p:cNvPr id="8" name="TextBox 7"/>
            <p:cNvSpPr txBox="1"/>
            <p:nvPr/>
          </p:nvSpPr>
          <p:spPr>
            <a:xfrm>
              <a:off x="2971800" y="2895600"/>
              <a:ext cx="2514600" cy="1938992"/>
            </a:xfrm>
            <a:prstGeom prst="rect">
              <a:avLst/>
            </a:prstGeom>
            <a:solidFill>
              <a:srgbClr val="A5CE45"/>
            </a:solidFill>
          </p:spPr>
          <p:txBody>
            <a:bodyPr wrap="square" rtlCol="0">
              <a:spAutoFit/>
            </a:bodyPr>
            <a:lstStyle/>
            <a:p>
              <a:pPr algn="ctr"/>
              <a:r>
                <a:rPr lang="en-US" sz="2400" b="1" u="sng" dirty="0"/>
                <a:t>Possible Genotypes:</a:t>
              </a:r>
            </a:p>
            <a:p>
              <a:pPr algn="ctr"/>
              <a:r>
                <a:rPr lang="en-US" sz="2400" b="1" dirty="0"/>
                <a:t>TT</a:t>
              </a:r>
            </a:p>
            <a:p>
              <a:pPr algn="ctr"/>
              <a:r>
                <a:rPr lang="en-US" sz="2400" b="1" dirty="0"/>
                <a:t>Tt</a:t>
              </a:r>
            </a:p>
            <a:p>
              <a:pPr algn="ctr"/>
              <a:r>
                <a:rPr lang="en-US" sz="2400" b="1" dirty="0"/>
                <a:t>tt</a:t>
              </a:r>
            </a:p>
          </p:txBody>
        </p:sp>
        <p:cxnSp>
          <p:nvCxnSpPr>
            <p:cNvPr id="10" name="Straight Connector 9"/>
            <p:cNvCxnSpPr>
              <a:endCxn id="8" idx="1"/>
            </p:cNvCxnSpPr>
            <p:nvPr/>
          </p:nvCxnSpPr>
          <p:spPr>
            <a:xfrm>
              <a:off x="685800" y="2971800"/>
              <a:ext cx="2286000" cy="8932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19200" y="2971800"/>
              <a:ext cx="1752600" cy="3048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444594" y="5280848"/>
            <a:ext cx="3785006" cy="586552"/>
          </a:xfrm>
          <a:prstGeom prst="rect">
            <a:avLst/>
          </a:prstGeom>
          <a:noFill/>
        </p:spPr>
        <p:txBody>
          <a:bodyPr wrap="square" rtlCol="0">
            <a:spAutoFit/>
          </a:bodyPr>
          <a:lstStyle/>
          <a:p>
            <a:endParaRPr lang="en-US" dirty="0"/>
          </a:p>
        </p:txBody>
      </p:sp>
      <p:pic>
        <p:nvPicPr>
          <p:cNvPr id="18" name="Picture 17" descr="Screen Shot 2015-01-04 at 9.36.30 AM.png"/>
          <p:cNvPicPr>
            <a:picLocks noChangeAspect="1"/>
          </p:cNvPicPr>
          <p:nvPr/>
        </p:nvPicPr>
        <p:blipFill rotWithShape="1">
          <a:blip r:embed="rId4">
            <a:extLst>
              <a:ext uri="{28A0092B-C50C-407E-A947-70E740481C1C}">
                <a14:useLocalDpi xmlns:a14="http://schemas.microsoft.com/office/drawing/2010/main" val="0"/>
              </a:ext>
            </a:extLst>
          </a:blip>
          <a:srcRect t="6666"/>
          <a:stretch/>
        </p:blipFill>
        <p:spPr>
          <a:xfrm>
            <a:off x="5791200" y="2057400"/>
            <a:ext cx="2971800" cy="2705199"/>
          </a:xfrm>
          <a:prstGeom prst="rect">
            <a:avLst/>
          </a:prstGeom>
        </p:spPr>
      </p:pic>
      <p:sp>
        <p:nvSpPr>
          <p:cNvPr id="22" name="TextBox 21"/>
          <p:cNvSpPr txBox="1"/>
          <p:nvPr/>
        </p:nvSpPr>
        <p:spPr>
          <a:xfrm>
            <a:off x="609600" y="5181600"/>
            <a:ext cx="5562600" cy="1200328"/>
          </a:xfrm>
          <a:prstGeom prst="rect">
            <a:avLst/>
          </a:prstGeom>
          <a:noFill/>
        </p:spPr>
        <p:txBody>
          <a:bodyPr wrap="square" rtlCol="0">
            <a:spAutoFit/>
          </a:bodyPr>
          <a:lstStyle/>
          <a:p>
            <a:r>
              <a:rPr lang="en-US" sz="2400" dirty="0"/>
              <a:t>Recessive implies that the trait will not be expressed unless the genotype is tt (using the letter t as an example).  </a:t>
            </a:r>
          </a:p>
        </p:txBody>
      </p:sp>
      <p:pic>
        <p:nvPicPr>
          <p:cNvPr id="23" name="Picture 22" descr="Screen Shot 2015-01-03 at 2.26.0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876800"/>
            <a:ext cx="2517508" cy="1686924"/>
          </a:xfrm>
          <a:prstGeom prst="rect">
            <a:avLst/>
          </a:prstGeom>
          <a:ln>
            <a:solidFill>
              <a:srgbClr val="000000"/>
            </a:solidFill>
          </a:ln>
        </p:spPr>
      </p:pic>
      <p:sp>
        <p:nvSpPr>
          <p:cNvPr id="15" name="TextBox 14"/>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7755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543800" cy="914082"/>
          </a:xfrm>
        </p:spPr>
        <p:txBody>
          <a:bodyPr>
            <a:normAutofit/>
          </a:bodyPr>
          <a:lstStyle/>
          <a:p>
            <a:r>
              <a:rPr lang="en-US" dirty="0"/>
              <a:t>Looking at Pedigrees</a:t>
            </a:r>
          </a:p>
        </p:txBody>
      </p:sp>
      <p:pic>
        <p:nvPicPr>
          <p:cNvPr id="23" name="Picture 22" descr="Screen Shot 2015-01-03 at 2.2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600200"/>
            <a:ext cx="4362233" cy="2923032"/>
          </a:xfrm>
          <a:prstGeom prst="rect">
            <a:avLst/>
          </a:prstGeom>
          <a:ln>
            <a:noFill/>
          </a:ln>
        </p:spPr>
      </p:pic>
      <p:sp>
        <p:nvSpPr>
          <p:cNvPr id="9" name="TextBox 8"/>
          <p:cNvSpPr txBox="1"/>
          <p:nvPr/>
        </p:nvSpPr>
        <p:spPr>
          <a:xfrm>
            <a:off x="152400" y="1447800"/>
            <a:ext cx="4343400" cy="1994392"/>
          </a:xfrm>
          <a:prstGeom prst="rect">
            <a:avLst/>
          </a:prstGeom>
          <a:noFill/>
        </p:spPr>
        <p:txBody>
          <a:bodyPr wrap="square" rtlCol="0">
            <a:spAutoFit/>
          </a:bodyPr>
          <a:lstStyle/>
          <a:p>
            <a:pPr marL="342900" indent="-342900">
              <a:lnSpc>
                <a:spcPct val="130000"/>
              </a:lnSpc>
              <a:buFont typeface="Arial"/>
              <a:buChar char="•"/>
            </a:pPr>
            <a:r>
              <a:rPr lang="en-US" sz="2400" dirty="0"/>
              <a:t>Circles represent females</a:t>
            </a:r>
          </a:p>
          <a:p>
            <a:pPr marL="342900" indent="-342900">
              <a:lnSpc>
                <a:spcPct val="130000"/>
              </a:lnSpc>
              <a:buFont typeface="Arial"/>
              <a:buChar char="•"/>
            </a:pPr>
            <a:r>
              <a:rPr lang="en-US" sz="2400" dirty="0"/>
              <a:t>Squares represent males</a:t>
            </a:r>
          </a:p>
          <a:p>
            <a:pPr marL="342900" indent="-342900">
              <a:lnSpc>
                <a:spcPct val="130000"/>
              </a:lnSpc>
              <a:buFont typeface="Arial"/>
              <a:buChar char="•"/>
            </a:pPr>
            <a:r>
              <a:rPr lang="en-US" sz="2400" dirty="0"/>
              <a:t>Darkened shapes represent affected individuals. </a:t>
            </a:r>
          </a:p>
        </p:txBody>
      </p:sp>
      <p:sp>
        <p:nvSpPr>
          <p:cNvPr id="11" name="TextBox 10"/>
          <p:cNvSpPr txBox="1"/>
          <p:nvPr/>
        </p:nvSpPr>
        <p:spPr>
          <a:xfrm>
            <a:off x="533400" y="3810000"/>
            <a:ext cx="3505200" cy="800219"/>
          </a:xfrm>
          <a:prstGeom prst="rect">
            <a:avLst/>
          </a:prstGeom>
          <a:solidFill>
            <a:srgbClr val="A5CE45"/>
          </a:solidFill>
        </p:spPr>
        <p:txBody>
          <a:bodyPr wrap="square" rtlCol="0">
            <a:spAutoFit/>
          </a:bodyPr>
          <a:lstStyle/>
          <a:p>
            <a:pPr algn="ctr"/>
            <a:r>
              <a:rPr lang="en-US" sz="2300" dirty="0"/>
              <a:t>A line joining a circle and square indicates breeding. </a:t>
            </a:r>
          </a:p>
        </p:txBody>
      </p:sp>
      <p:cxnSp>
        <p:nvCxnSpPr>
          <p:cNvPr id="4" name="Straight Connector 3"/>
          <p:cNvCxnSpPr/>
          <p:nvPr/>
        </p:nvCxnSpPr>
        <p:spPr>
          <a:xfrm>
            <a:off x="6705599" y="2667000"/>
            <a:ext cx="417574" cy="0"/>
          </a:xfrm>
          <a:prstGeom prst="line">
            <a:avLst/>
          </a:prstGeom>
          <a:ln w="57150" cmpd="sng">
            <a:solidFill>
              <a:srgbClr val="A5CE45"/>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934200" y="2743200"/>
            <a:ext cx="0" cy="83820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3400" y="4876800"/>
            <a:ext cx="3505200" cy="1154162"/>
          </a:xfrm>
          <a:prstGeom prst="rect">
            <a:avLst/>
          </a:prstGeom>
          <a:solidFill>
            <a:schemeClr val="accent1">
              <a:lumMod val="60000"/>
              <a:lumOff val="40000"/>
            </a:schemeClr>
          </a:solidFill>
        </p:spPr>
        <p:txBody>
          <a:bodyPr wrap="square" rtlCol="0">
            <a:spAutoFit/>
          </a:bodyPr>
          <a:lstStyle/>
          <a:p>
            <a:pPr algn="ctr"/>
            <a:r>
              <a:rPr lang="en-US" sz="2300" dirty="0"/>
              <a:t>A perpendicular line dropping from the pair indicates offspring</a:t>
            </a:r>
          </a:p>
        </p:txBody>
      </p:sp>
      <p:sp>
        <p:nvSpPr>
          <p:cNvPr id="19" name="Oval 18"/>
          <p:cNvSpPr/>
          <p:nvPr/>
        </p:nvSpPr>
        <p:spPr>
          <a:xfrm>
            <a:off x="4267200" y="3200400"/>
            <a:ext cx="4495800" cy="1447800"/>
          </a:xfrm>
          <a:prstGeom prst="ellipse">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95800" y="5029200"/>
            <a:ext cx="4114800" cy="800219"/>
          </a:xfrm>
          <a:prstGeom prst="rect">
            <a:avLst/>
          </a:prstGeom>
          <a:noFill/>
        </p:spPr>
        <p:txBody>
          <a:bodyPr wrap="square" rtlCol="0">
            <a:spAutoFit/>
          </a:bodyPr>
          <a:lstStyle/>
          <a:p>
            <a:pPr algn="ctr"/>
            <a:r>
              <a:rPr lang="en-US" sz="2300" b="1" dirty="0"/>
              <a:t>This particular pair had 4 offspring: 2 boys and 2 girls. </a:t>
            </a:r>
          </a:p>
        </p:txBody>
      </p:sp>
      <p:pic>
        <p:nvPicPr>
          <p:cNvPr id="8" name="Picture 7"/>
          <p:cNvPicPr>
            <a:picLocks noChangeAspect="1"/>
          </p:cNvPicPr>
          <p:nvPr/>
        </p:nvPicPr>
        <p:blipFill>
          <a:blip r:embed="rId4"/>
          <a:stretch>
            <a:fillRect/>
          </a:stretch>
        </p:blipFill>
        <p:spPr>
          <a:xfrm>
            <a:off x="7162800" y="152400"/>
            <a:ext cx="1676400" cy="1586992"/>
          </a:xfrm>
          <a:prstGeom prst="rect">
            <a:avLst/>
          </a:prstGeom>
        </p:spPr>
      </p:pic>
      <p:sp>
        <p:nvSpPr>
          <p:cNvPr id="12" name="TextBox 11"/>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2373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543800" cy="914082"/>
          </a:xfrm>
        </p:spPr>
        <p:txBody>
          <a:bodyPr>
            <a:normAutofit/>
          </a:bodyPr>
          <a:lstStyle/>
          <a:p>
            <a:r>
              <a:rPr lang="en-US" dirty="0"/>
              <a:t>Looking at Pedigrees</a:t>
            </a:r>
          </a:p>
        </p:txBody>
      </p:sp>
      <p:sp>
        <p:nvSpPr>
          <p:cNvPr id="17" name="TextBox 16"/>
          <p:cNvSpPr txBox="1"/>
          <p:nvPr/>
        </p:nvSpPr>
        <p:spPr>
          <a:xfrm>
            <a:off x="533400" y="3810000"/>
            <a:ext cx="3505200" cy="2215991"/>
          </a:xfrm>
          <a:prstGeom prst="rect">
            <a:avLst/>
          </a:prstGeom>
          <a:solidFill>
            <a:srgbClr val="A5CE45"/>
          </a:solidFill>
        </p:spPr>
        <p:txBody>
          <a:bodyPr wrap="square" rtlCol="0">
            <a:spAutoFit/>
          </a:bodyPr>
          <a:lstStyle/>
          <a:p>
            <a:pPr algn="ctr"/>
            <a:r>
              <a:rPr lang="en-US" sz="2300" dirty="0"/>
              <a:t>If the condition is autosomal, shapes can be ignored. </a:t>
            </a:r>
          </a:p>
          <a:p>
            <a:pPr algn="ctr"/>
            <a:r>
              <a:rPr lang="en-US" sz="2300" dirty="0"/>
              <a:t>If the condition is sex-linked, shapes must be taken into consideration. </a:t>
            </a:r>
          </a:p>
        </p:txBody>
      </p:sp>
      <p:pic>
        <p:nvPicPr>
          <p:cNvPr id="23" name="Picture 22" descr="Screen Shot 2015-01-03 at 2.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752600"/>
            <a:ext cx="4362233" cy="2923032"/>
          </a:xfrm>
          <a:prstGeom prst="rect">
            <a:avLst/>
          </a:prstGeom>
          <a:ln>
            <a:noFill/>
          </a:ln>
        </p:spPr>
      </p:pic>
      <p:sp>
        <p:nvSpPr>
          <p:cNvPr id="9" name="TextBox 8"/>
          <p:cNvSpPr txBox="1"/>
          <p:nvPr/>
        </p:nvSpPr>
        <p:spPr>
          <a:xfrm>
            <a:off x="152400" y="1447800"/>
            <a:ext cx="4343400" cy="1994392"/>
          </a:xfrm>
          <a:prstGeom prst="rect">
            <a:avLst/>
          </a:prstGeom>
          <a:noFill/>
        </p:spPr>
        <p:txBody>
          <a:bodyPr wrap="square" rtlCol="0">
            <a:spAutoFit/>
          </a:bodyPr>
          <a:lstStyle/>
          <a:p>
            <a:pPr marL="342900" indent="-342900">
              <a:lnSpc>
                <a:spcPct val="130000"/>
              </a:lnSpc>
              <a:buFont typeface="Arial"/>
              <a:buChar char="•"/>
            </a:pPr>
            <a:r>
              <a:rPr lang="en-US" sz="2400" dirty="0"/>
              <a:t>Circles represent females</a:t>
            </a:r>
          </a:p>
          <a:p>
            <a:pPr marL="342900" indent="-342900">
              <a:lnSpc>
                <a:spcPct val="130000"/>
              </a:lnSpc>
              <a:buFont typeface="Arial"/>
              <a:buChar char="•"/>
            </a:pPr>
            <a:r>
              <a:rPr lang="en-US" sz="2400" dirty="0"/>
              <a:t>Squares represent males</a:t>
            </a:r>
          </a:p>
          <a:p>
            <a:pPr marL="342900" indent="-342900">
              <a:lnSpc>
                <a:spcPct val="130000"/>
              </a:lnSpc>
              <a:buFont typeface="Arial"/>
              <a:buChar char="•"/>
            </a:pPr>
            <a:r>
              <a:rPr lang="en-US" sz="2400" dirty="0"/>
              <a:t>Darkened shapes represent affected individuals. </a:t>
            </a:r>
          </a:p>
        </p:txBody>
      </p:sp>
      <p:sp>
        <p:nvSpPr>
          <p:cNvPr id="20" name="TextBox 19"/>
          <p:cNvSpPr txBox="1"/>
          <p:nvPr/>
        </p:nvSpPr>
        <p:spPr>
          <a:xfrm>
            <a:off x="4419600" y="4876800"/>
            <a:ext cx="4343400" cy="1277273"/>
          </a:xfrm>
          <a:prstGeom prst="rect">
            <a:avLst/>
          </a:prstGeom>
          <a:solidFill>
            <a:schemeClr val="accent1">
              <a:lumMod val="60000"/>
              <a:lumOff val="40000"/>
            </a:schemeClr>
          </a:solidFill>
        </p:spPr>
        <p:txBody>
          <a:bodyPr wrap="square" rtlCol="0">
            <a:spAutoFit/>
          </a:bodyPr>
          <a:lstStyle/>
          <a:p>
            <a:pPr algn="ctr">
              <a:lnSpc>
                <a:spcPct val="130000"/>
              </a:lnSpc>
            </a:pPr>
            <a:r>
              <a:rPr lang="en-US" sz="2000" dirty="0"/>
              <a:t>Since the affected individual in the example is recessive, the genotype must be tt. </a:t>
            </a:r>
          </a:p>
        </p:txBody>
      </p:sp>
      <p:sp>
        <p:nvSpPr>
          <p:cNvPr id="15" name="TextBox 14"/>
          <p:cNvSpPr txBox="1"/>
          <p:nvPr/>
        </p:nvSpPr>
        <p:spPr>
          <a:xfrm>
            <a:off x="7391400" y="2571690"/>
            <a:ext cx="685800" cy="400110"/>
          </a:xfrm>
          <a:prstGeom prst="rect">
            <a:avLst/>
          </a:prstGeom>
          <a:noFill/>
        </p:spPr>
        <p:txBody>
          <a:bodyPr wrap="square" rtlCol="0">
            <a:spAutoFit/>
          </a:bodyPr>
          <a:lstStyle/>
          <a:p>
            <a:r>
              <a:rPr lang="en-US" sz="2000" dirty="0">
                <a:solidFill>
                  <a:schemeClr val="accent1">
                    <a:lumMod val="60000"/>
                    <a:lumOff val="40000"/>
                  </a:schemeClr>
                </a:solidFill>
              </a:rPr>
              <a:t>tt</a:t>
            </a:r>
          </a:p>
        </p:txBody>
      </p:sp>
      <p:pic>
        <p:nvPicPr>
          <p:cNvPr id="16" name="Picture 15" descr="recessive disorder.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090905" y="1371600"/>
            <a:ext cx="5053095" cy="987552"/>
          </a:xfrm>
          <a:prstGeom prst="rect">
            <a:avLst/>
          </a:prstGeom>
        </p:spPr>
      </p:pic>
      <p:sp>
        <p:nvSpPr>
          <p:cNvPr id="10" name="TextBox 9"/>
          <p:cNvSpPr txBox="1"/>
          <p:nvPr/>
        </p:nvSpPr>
        <p:spPr>
          <a:xfrm>
            <a:off x="228600" y="6520934"/>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12968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80">
                                          <p:stCondLst>
                                            <p:cond delay="0"/>
                                          </p:stCondLst>
                                        </p:cTn>
                                        <p:tgtEl>
                                          <p:spTgt spid="15"/>
                                        </p:tgtEl>
                                      </p:cBhvr>
                                    </p:animEffect>
                                    <p:anim calcmode="lin" valueType="num">
                                      <p:cBhvr>
                                        <p:cTn id="2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5" dur="26">
                                          <p:stCondLst>
                                            <p:cond delay="650"/>
                                          </p:stCondLst>
                                        </p:cTn>
                                        <p:tgtEl>
                                          <p:spTgt spid="15"/>
                                        </p:tgtEl>
                                      </p:cBhvr>
                                      <p:to x="100000" y="60000"/>
                                    </p:animScale>
                                    <p:animScale>
                                      <p:cBhvr>
                                        <p:cTn id="26" dur="166" decel="50000">
                                          <p:stCondLst>
                                            <p:cond delay="676"/>
                                          </p:stCondLst>
                                        </p:cTn>
                                        <p:tgtEl>
                                          <p:spTgt spid="15"/>
                                        </p:tgtEl>
                                      </p:cBhvr>
                                      <p:to x="100000" y="100000"/>
                                    </p:animScale>
                                    <p:animScale>
                                      <p:cBhvr>
                                        <p:cTn id="27" dur="26">
                                          <p:stCondLst>
                                            <p:cond delay="1312"/>
                                          </p:stCondLst>
                                        </p:cTn>
                                        <p:tgtEl>
                                          <p:spTgt spid="15"/>
                                        </p:tgtEl>
                                      </p:cBhvr>
                                      <p:to x="100000" y="80000"/>
                                    </p:animScale>
                                    <p:animScale>
                                      <p:cBhvr>
                                        <p:cTn id="28" dur="166" decel="50000">
                                          <p:stCondLst>
                                            <p:cond delay="1338"/>
                                          </p:stCondLst>
                                        </p:cTn>
                                        <p:tgtEl>
                                          <p:spTgt spid="15"/>
                                        </p:tgtEl>
                                      </p:cBhvr>
                                      <p:to x="100000" y="100000"/>
                                    </p:animScale>
                                    <p:animScale>
                                      <p:cBhvr>
                                        <p:cTn id="29" dur="26">
                                          <p:stCondLst>
                                            <p:cond delay="1642"/>
                                          </p:stCondLst>
                                        </p:cTn>
                                        <p:tgtEl>
                                          <p:spTgt spid="15"/>
                                        </p:tgtEl>
                                      </p:cBhvr>
                                      <p:to x="100000" y="90000"/>
                                    </p:animScale>
                                    <p:animScale>
                                      <p:cBhvr>
                                        <p:cTn id="30" dur="166" decel="50000">
                                          <p:stCondLst>
                                            <p:cond delay="1668"/>
                                          </p:stCondLst>
                                        </p:cTn>
                                        <p:tgtEl>
                                          <p:spTgt spid="15"/>
                                        </p:tgtEl>
                                      </p:cBhvr>
                                      <p:to x="100000" y="100000"/>
                                    </p:animScale>
                                    <p:animScale>
                                      <p:cBhvr>
                                        <p:cTn id="31" dur="26">
                                          <p:stCondLst>
                                            <p:cond delay="1808"/>
                                          </p:stCondLst>
                                        </p:cTn>
                                        <p:tgtEl>
                                          <p:spTgt spid="15"/>
                                        </p:tgtEl>
                                      </p:cBhvr>
                                      <p:to x="100000" y="95000"/>
                                    </p:animScale>
                                    <p:animScale>
                                      <p:cBhvr>
                                        <p:cTn id="3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20"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543800" cy="914082"/>
          </a:xfrm>
        </p:spPr>
        <p:txBody>
          <a:bodyPr>
            <a:normAutofit/>
          </a:bodyPr>
          <a:lstStyle/>
          <a:p>
            <a:r>
              <a:rPr lang="en-US" dirty="0"/>
              <a:t>Looking at Pedigrees</a:t>
            </a:r>
          </a:p>
        </p:txBody>
      </p:sp>
      <p:sp>
        <p:nvSpPr>
          <p:cNvPr id="17" name="TextBox 16"/>
          <p:cNvSpPr txBox="1"/>
          <p:nvPr/>
        </p:nvSpPr>
        <p:spPr>
          <a:xfrm>
            <a:off x="381000" y="2971800"/>
            <a:ext cx="3733800" cy="1862048"/>
          </a:xfrm>
          <a:prstGeom prst="rect">
            <a:avLst/>
          </a:prstGeom>
          <a:noFill/>
        </p:spPr>
        <p:txBody>
          <a:bodyPr wrap="square" rtlCol="0">
            <a:spAutoFit/>
          </a:bodyPr>
          <a:lstStyle/>
          <a:p>
            <a:pPr algn="ctr"/>
            <a:r>
              <a:rPr lang="en-US" sz="2300" dirty="0"/>
              <a:t>We know that the mother must give a copy of her alleles to her kids. Since she only has the “t” allele to give, each child gets a “t”.</a:t>
            </a:r>
          </a:p>
        </p:txBody>
      </p:sp>
      <p:pic>
        <p:nvPicPr>
          <p:cNvPr id="23" name="Picture 22" descr="Screen Shot 2015-01-03 at 2.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752600"/>
            <a:ext cx="4362233" cy="2923032"/>
          </a:xfrm>
          <a:prstGeom prst="rect">
            <a:avLst/>
          </a:prstGeom>
          <a:ln>
            <a:noFill/>
          </a:ln>
        </p:spPr>
      </p:pic>
      <p:sp>
        <p:nvSpPr>
          <p:cNvPr id="9" name="TextBox 8"/>
          <p:cNvSpPr txBox="1"/>
          <p:nvPr/>
        </p:nvSpPr>
        <p:spPr>
          <a:xfrm>
            <a:off x="228600" y="1447800"/>
            <a:ext cx="4191000" cy="1200328"/>
          </a:xfrm>
          <a:prstGeom prst="rect">
            <a:avLst/>
          </a:prstGeom>
          <a:solidFill>
            <a:srgbClr val="A5CE45"/>
          </a:solidFill>
        </p:spPr>
        <p:txBody>
          <a:bodyPr wrap="square" rtlCol="0">
            <a:spAutoFit/>
          </a:bodyPr>
          <a:lstStyle/>
          <a:p>
            <a:pPr algn="ctr"/>
            <a:r>
              <a:rPr lang="en-US" sz="2400" dirty="0"/>
              <a:t>We can figure out what the genotypes of the parents are by looking at their offspring. </a:t>
            </a:r>
          </a:p>
        </p:txBody>
      </p:sp>
      <p:sp>
        <p:nvSpPr>
          <p:cNvPr id="15" name="TextBox 14"/>
          <p:cNvSpPr txBox="1"/>
          <p:nvPr/>
        </p:nvSpPr>
        <p:spPr>
          <a:xfrm>
            <a:off x="7391400" y="2571690"/>
            <a:ext cx="685800" cy="400110"/>
          </a:xfrm>
          <a:prstGeom prst="rect">
            <a:avLst/>
          </a:prstGeom>
          <a:noFill/>
        </p:spPr>
        <p:txBody>
          <a:bodyPr wrap="square" rtlCol="0">
            <a:spAutoFit/>
          </a:bodyPr>
          <a:lstStyle/>
          <a:p>
            <a:r>
              <a:rPr lang="en-US" sz="2000" dirty="0">
                <a:solidFill>
                  <a:schemeClr val="accent1">
                    <a:lumMod val="60000"/>
                    <a:lumOff val="40000"/>
                  </a:schemeClr>
                </a:solidFill>
              </a:rPr>
              <a:t>tt</a:t>
            </a:r>
          </a:p>
        </p:txBody>
      </p:sp>
      <p:sp>
        <p:nvSpPr>
          <p:cNvPr id="3" name="TextBox 2"/>
          <p:cNvSpPr txBox="1"/>
          <p:nvPr/>
        </p:nvSpPr>
        <p:spPr>
          <a:xfrm>
            <a:off x="4724400" y="4202668"/>
            <a:ext cx="4419600" cy="400110"/>
          </a:xfrm>
          <a:prstGeom prst="rect">
            <a:avLst/>
          </a:prstGeom>
          <a:noFill/>
        </p:spPr>
        <p:txBody>
          <a:bodyPr wrap="square" rtlCol="0">
            <a:spAutoFit/>
          </a:bodyPr>
          <a:lstStyle/>
          <a:p>
            <a:r>
              <a:rPr lang="en-US" sz="2000" b="1" dirty="0">
                <a:solidFill>
                  <a:srgbClr val="EC714F"/>
                </a:solidFill>
              </a:rPr>
              <a:t>       t	        t                t               t</a:t>
            </a:r>
          </a:p>
        </p:txBody>
      </p:sp>
      <p:sp>
        <p:nvSpPr>
          <p:cNvPr id="10" name="TextBox 9"/>
          <p:cNvSpPr txBox="1"/>
          <p:nvPr/>
        </p:nvSpPr>
        <p:spPr>
          <a:xfrm>
            <a:off x="304800" y="5029200"/>
            <a:ext cx="4191000" cy="1569660"/>
          </a:xfrm>
          <a:prstGeom prst="rect">
            <a:avLst/>
          </a:prstGeom>
          <a:solidFill>
            <a:schemeClr val="accent1">
              <a:lumMod val="60000"/>
              <a:lumOff val="40000"/>
            </a:schemeClr>
          </a:solidFill>
        </p:spPr>
        <p:txBody>
          <a:bodyPr wrap="square" rtlCol="0">
            <a:spAutoFit/>
          </a:bodyPr>
          <a:lstStyle/>
          <a:p>
            <a:pPr algn="ctr"/>
            <a:r>
              <a:rPr lang="en-US" sz="2400" dirty="0"/>
              <a:t>We also know that the other individuals are not affected, therefore, they must have at least one T allele.  </a:t>
            </a:r>
          </a:p>
        </p:txBody>
      </p:sp>
      <p:sp>
        <p:nvSpPr>
          <p:cNvPr id="12" name="TextBox 11"/>
          <p:cNvSpPr txBox="1"/>
          <p:nvPr/>
        </p:nvSpPr>
        <p:spPr>
          <a:xfrm>
            <a:off x="4419600" y="4191000"/>
            <a:ext cx="4038600" cy="400110"/>
          </a:xfrm>
          <a:prstGeom prst="rect">
            <a:avLst/>
          </a:prstGeom>
          <a:noFill/>
        </p:spPr>
        <p:txBody>
          <a:bodyPr wrap="square" rtlCol="0">
            <a:spAutoFit/>
          </a:bodyPr>
          <a:lstStyle/>
          <a:p>
            <a:r>
              <a:rPr lang="en-US" sz="2000" b="1" dirty="0">
                <a:solidFill>
                  <a:srgbClr val="EC714F"/>
                </a:solidFill>
              </a:rPr>
              <a:t>         T	          T              T              T</a:t>
            </a:r>
          </a:p>
        </p:txBody>
      </p:sp>
      <p:sp>
        <p:nvSpPr>
          <p:cNvPr id="5" name="TextBox 4"/>
          <p:cNvSpPr txBox="1"/>
          <p:nvPr/>
        </p:nvSpPr>
        <p:spPr>
          <a:xfrm>
            <a:off x="6324600" y="2590800"/>
            <a:ext cx="457200" cy="400110"/>
          </a:xfrm>
          <a:prstGeom prst="rect">
            <a:avLst/>
          </a:prstGeom>
          <a:noFill/>
        </p:spPr>
        <p:txBody>
          <a:bodyPr wrap="square" rtlCol="0">
            <a:spAutoFit/>
          </a:bodyPr>
          <a:lstStyle/>
          <a:p>
            <a:r>
              <a:rPr lang="en-US" sz="2000" b="1" dirty="0">
                <a:solidFill>
                  <a:srgbClr val="EC714F"/>
                </a:solidFill>
              </a:rPr>
              <a:t>T</a:t>
            </a:r>
          </a:p>
        </p:txBody>
      </p:sp>
      <p:sp>
        <p:nvSpPr>
          <p:cNvPr id="16" name="TextBox 15"/>
          <p:cNvSpPr txBox="1"/>
          <p:nvPr/>
        </p:nvSpPr>
        <p:spPr>
          <a:xfrm>
            <a:off x="4953000" y="5029200"/>
            <a:ext cx="3886200" cy="1415772"/>
          </a:xfrm>
          <a:prstGeom prst="rect">
            <a:avLst/>
          </a:prstGeom>
          <a:solidFill>
            <a:srgbClr val="8976AC"/>
          </a:solidFill>
        </p:spPr>
        <p:txBody>
          <a:bodyPr wrap="square" rtlCol="0">
            <a:spAutoFit/>
          </a:bodyPr>
          <a:lstStyle/>
          <a:p>
            <a:pPr algn="ctr"/>
            <a:r>
              <a:rPr lang="en-US" sz="2150" dirty="0"/>
              <a:t>We still cannot figure out the exact genotype of the father (TT or Tt). It remains unknown given the information. </a:t>
            </a:r>
          </a:p>
        </p:txBody>
      </p:sp>
      <p:sp>
        <p:nvSpPr>
          <p:cNvPr id="6" name="TextBox 5"/>
          <p:cNvSpPr txBox="1"/>
          <p:nvPr/>
        </p:nvSpPr>
        <p:spPr>
          <a:xfrm>
            <a:off x="6553200" y="2590800"/>
            <a:ext cx="152400" cy="400110"/>
          </a:xfrm>
          <a:prstGeom prst="rect">
            <a:avLst/>
          </a:prstGeom>
          <a:noFill/>
        </p:spPr>
        <p:txBody>
          <a:bodyPr wrap="square" rtlCol="0">
            <a:spAutoFit/>
          </a:bodyPr>
          <a:lstStyle/>
          <a:p>
            <a:r>
              <a:rPr lang="en-US" sz="2000" b="1" dirty="0">
                <a:solidFill>
                  <a:srgbClr val="EC714F"/>
                </a:solidFill>
              </a:rPr>
              <a:t>?</a:t>
            </a:r>
          </a:p>
        </p:txBody>
      </p:sp>
      <p:pic>
        <p:nvPicPr>
          <p:cNvPr id="18" name="Picture 17" descr="recessive disorder.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090905" y="1371600"/>
            <a:ext cx="5053095" cy="987552"/>
          </a:xfrm>
          <a:prstGeom prst="rect">
            <a:avLst/>
          </a:prstGeom>
        </p:spPr>
      </p:pic>
      <p:sp>
        <p:nvSpPr>
          <p:cNvPr id="14" name="TextBox 13"/>
          <p:cNvSpPr txBox="1"/>
          <p:nvPr/>
        </p:nvSpPr>
        <p:spPr>
          <a:xfrm>
            <a:off x="228600" y="6477001"/>
            <a:ext cx="1600200" cy="184666"/>
          </a:xfrm>
          <a:prstGeom prst="rect">
            <a:avLst/>
          </a:prstGeom>
          <a:noFill/>
        </p:spPr>
        <p:txBody>
          <a:bodyPr wrap="square" rtlCol="0">
            <a:spAutoFit/>
          </a:bodyPr>
          <a:lstStyle/>
          <a:p>
            <a:r>
              <a:rPr lang="en-US" sz="600" dirty="0">
                <a:noFill/>
              </a:rPr>
              <a:t>© 2014 Vanessa Jason (“Biology Roots”)</a:t>
            </a:r>
          </a:p>
        </p:txBody>
      </p:sp>
    </p:spTree>
    <p:extLst>
      <p:ext uri="{BB962C8B-B14F-4D97-AF65-F5344CB8AC3E}">
        <p14:creationId xmlns:p14="http://schemas.microsoft.com/office/powerpoint/2010/main" val="29414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38" presetID="38" presetClass="entr" presetSubtype="0" accel="50000" fill="hold" grpId="0" nodeType="withEffect">
                                  <p:stCondLst>
                                    <p:cond delay="0"/>
                                  </p:stCondLst>
                                  <p:iterate type="lt">
                                    <p:tmPct val="50000"/>
                                  </p:iterate>
                                  <p:childTnLst>
                                    <p:set>
                                      <p:cBhvr>
                                        <p:cTn id="39" dur="1" fill="hold">
                                          <p:stCondLst>
                                            <p:cond delay="0"/>
                                          </p:stCondLst>
                                        </p:cTn>
                                        <p:tgtEl>
                                          <p:spTgt spid="5"/>
                                        </p:tgtEl>
                                        <p:attrNameLst>
                                          <p:attrName>style.visibility</p:attrName>
                                        </p:attrNameLst>
                                      </p:cBhvr>
                                      <p:to>
                                        <p:strVal val="visible"/>
                                      </p:to>
                                    </p:set>
                                    <p:set>
                                      <p:cBhvr>
                                        <p:cTn id="40" dur="455" fill="hold">
                                          <p:stCondLst>
                                            <p:cond delay="0"/>
                                          </p:stCondLst>
                                        </p:cTn>
                                        <p:tgtEl>
                                          <p:spTgt spid="5"/>
                                        </p:tgtEl>
                                        <p:attrNameLst>
                                          <p:attrName>style.rotation</p:attrName>
                                        </p:attrNameLst>
                                      </p:cBhvr>
                                      <p:to>
                                        <p:strVal val="-45.0"/>
                                      </p:to>
                                    </p:set>
                                    <p:anim calcmode="lin" valueType="num">
                                      <p:cBhvr>
                                        <p:cTn id="41"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8" presetClass="entr" presetSubtype="0" accel="50000" fill="hold" grpId="0" nodeType="clickEffect">
                                  <p:stCondLst>
                                    <p:cond delay="0"/>
                                  </p:stCondLst>
                                  <p:iterate type="lt">
                                    <p:tmPct val="50000"/>
                                  </p:iterate>
                                  <p:childTnLst>
                                    <p:set>
                                      <p:cBhvr>
                                        <p:cTn id="52" dur="1" fill="hold">
                                          <p:stCondLst>
                                            <p:cond delay="0"/>
                                          </p:stCondLst>
                                        </p:cTn>
                                        <p:tgtEl>
                                          <p:spTgt spid="6"/>
                                        </p:tgtEl>
                                        <p:attrNameLst>
                                          <p:attrName>style.visibility</p:attrName>
                                        </p:attrNameLst>
                                      </p:cBhvr>
                                      <p:to>
                                        <p:strVal val="visible"/>
                                      </p:to>
                                    </p:set>
                                    <p:set>
                                      <p:cBhvr>
                                        <p:cTn id="53" dur="455" fill="hold">
                                          <p:stCondLst>
                                            <p:cond delay="0"/>
                                          </p:stCondLst>
                                        </p:cTn>
                                        <p:tgtEl>
                                          <p:spTgt spid="6"/>
                                        </p:tgtEl>
                                        <p:attrNameLst>
                                          <p:attrName>style.rotation</p:attrName>
                                        </p:attrNameLst>
                                      </p:cBhvr>
                                      <p:to>
                                        <p:strVal val="-45.0"/>
                                      </p:to>
                                    </p:set>
                                    <p:anim calcmode="lin" valueType="num">
                                      <p:cBhvr>
                                        <p:cTn id="54"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10" grpId="0" animBg="1"/>
      <p:bldP spid="12" grpId="0"/>
      <p:bldP spid="5" grpId="0"/>
      <p:bldP spid="1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543800" cy="914082"/>
          </a:xfrm>
        </p:spPr>
        <p:txBody>
          <a:bodyPr>
            <a:normAutofit/>
          </a:bodyPr>
          <a:lstStyle/>
          <a:p>
            <a:r>
              <a:rPr lang="en-US" dirty="0"/>
              <a:t>Looking at Pedigrees</a:t>
            </a:r>
          </a:p>
        </p:txBody>
      </p:sp>
      <p:sp>
        <p:nvSpPr>
          <p:cNvPr id="17" name="TextBox 16"/>
          <p:cNvSpPr txBox="1"/>
          <p:nvPr/>
        </p:nvSpPr>
        <p:spPr>
          <a:xfrm>
            <a:off x="4876800" y="1295400"/>
            <a:ext cx="3733800" cy="1862048"/>
          </a:xfrm>
          <a:prstGeom prst="rect">
            <a:avLst/>
          </a:prstGeom>
          <a:solidFill>
            <a:srgbClr val="A5CE45"/>
          </a:solidFill>
        </p:spPr>
        <p:txBody>
          <a:bodyPr wrap="square" rtlCol="0">
            <a:spAutoFit/>
          </a:bodyPr>
          <a:lstStyle/>
          <a:p>
            <a:pPr algn="ctr"/>
            <a:r>
              <a:rPr lang="en-US" sz="2300" dirty="0"/>
              <a:t>If the disorder is autosomal dominant, that means that the affected individuals must have at least one “T” (dominant allele).</a:t>
            </a:r>
          </a:p>
        </p:txBody>
      </p:sp>
      <p:pic>
        <p:nvPicPr>
          <p:cNvPr id="8" name="Picture 7" descr="pedigree dominant.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1066800"/>
            <a:ext cx="5442994" cy="1063752"/>
          </a:xfrm>
          <a:prstGeom prst="rect">
            <a:avLst/>
          </a:prstGeom>
        </p:spPr>
      </p:pic>
      <p:grpSp>
        <p:nvGrpSpPr>
          <p:cNvPr id="18" name="Group 17"/>
          <p:cNvGrpSpPr/>
          <p:nvPr/>
        </p:nvGrpSpPr>
        <p:grpSpPr>
          <a:xfrm>
            <a:off x="1676400" y="2590800"/>
            <a:ext cx="1447800" cy="2438400"/>
            <a:chOff x="1676400" y="2590800"/>
            <a:chExt cx="1447800" cy="2438400"/>
          </a:xfrm>
        </p:grpSpPr>
        <p:sp>
          <p:nvSpPr>
            <p:cNvPr id="13" name="TextBox 12"/>
            <p:cNvSpPr txBox="1"/>
            <p:nvPr/>
          </p:nvSpPr>
          <p:spPr>
            <a:xfrm>
              <a:off x="2057400" y="2590800"/>
              <a:ext cx="609600" cy="381000"/>
            </a:xfrm>
            <a:prstGeom prst="rect">
              <a:avLst/>
            </a:prstGeom>
            <a:noFill/>
          </p:spPr>
          <p:txBody>
            <a:bodyPr wrap="square" rtlCol="0">
              <a:spAutoFit/>
            </a:bodyPr>
            <a:lstStyle/>
            <a:p>
              <a:r>
                <a:rPr lang="en-US" b="1" dirty="0">
                  <a:solidFill>
                    <a:srgbClr val="EC714F"/>
                  </a:solidFill>
                </a:rPr>
                <a:t>T</a:t>
              </a:r>
            </a:p>
          </p:txBody>
        </p:sp>
        <p:sp>
          <p:nvSpPr>
            <p:cNvPr id="19" name="TextBox 18"/>
            <p:cNvSpPr txBox="1"/>
            <p:nvPr/>
          </p:nvSpPr>
          <p:spPr>
            <a:xfrm>
              <a:off x="1676400" y="3581400"/>
              <a:ext cx="533400" cy="381000"/>
            </a:xfrm>
            <a:prstGeom prst="rect">
              <a:avLst/>
            </a:prstGeom>
            <a:noFill/>
          </p:spPr>
          <p:txBody>
            <a:bodyPr wrap="square" rtlCol="0">
              <a:spAutoFit/>
            </a:bodyPr>
            <a:lstStyle/>
            <a:p>
              <a:r>
                <a:rPr lang="en-US" b="1" dirty="0">
                  <a:solidFill>
                    <a:srgbClr val="EC714F"/>
                  </a:solidFill>
                </a:rPr>
                <a:t>T</a:t>
              </a:r>
            </a:p>
          </p:txBody>
        </p:sp>
        <p:sp>
          <p:nvSpPr>
            <p:cNvPr id="20" name="TextBox 19"/>
            <p:cNvSpPr txBox="1"/>
            <p:nvPr/>
          </p:nvSpPr>
          <p:spPr>
            <a:xfrm>
              <a:off x="2514600" y="3581400"/>
              <a:ext cx="609600" cy="381000"/>
            </a:xfrm>
            <a:prstGeom prst="rect">
              <a:avLst/>
            </a:prstGeom>
            <a:noFill/>
          </p:spPr>
          <p:txBody>
            <a:bodyPr wrap="square" rtlCol="0">
              <a:spAutoFit/>
            </a:bodyPr>
            <a:lstStyle/>
            <a:p>
              <a:r>
                <a:rPr lang="en-US" b="1" dirty="0">
                  <a:solidFill>
                    <a:srgbClr val="EC714F"/>
                  </a:solidFill>
                </a:rPr>
                <a:t>T</a:t>
              </a:r>
            </a:p>
          </p:txBody>
        </p:sp>
        <p:sp>
          <p:nvSpPr>
            <p:cNvPr id="21" name="TextBox 20"/>
            <p:cNvSpPr txBox="1"/>
            <p:nvPr/>
          </p:nvSpPr>
          <p:spPr>
            <a:xfrm>
              <a:off x="2057400" y="4648200"/>
              <a:ext cx="609600" cy="381000"/>
            </a:xfrm>
            <a:prstGeom prst="rect">
              <a:avLst/>
            </a:prstGeom>
            <a:noFill/>
          </p:spPr>
          <p:txBody>
            <a:bodyPr wrap="square" rtlCol="0">
              <a:spAutoFit/>
            </a:bodyPr>
            <a:lstStyle/>
            <a:p>
              <a:r>
                <a:rPr lang="en-US" b="1" dirty="0">
                  <a:solidFill>
                    <a:srgbClr val="EC714F"/>
                  </a:solidFill>
                </a:rPr>
                <a:t>T</a:t>
              </a:r>
            </a:p>
          </p:txBody>
        </p:sp>
      </p:grpSp>
      <p:sp>
        <p:nvSpPr>
          <p:cNvPr id="24" name="TextBox 23"/>
          <p:cNvSpPr txBox="1"/>
          <p:nvPr/>
        </p:nvSpPr>
        <p:spPr>
          <a:xfrm>
            <a:off x="4876800" y="3292495"/>
            <a:ext cx="3733800" cy="1154162"/>
          </a:xfrm>
          <a:prstGeom prst="rect">
            <a:avLst/>
          </a:prstGeom>
          <a:solidFill>
            <a:schemeClr val="accent1">
              <a:lumMod val="60000"/>
              <a:lumOff val="40000"/>
            </a:schemeClr>
          </a:solidFill>
        </p:spPr>
        <p:txBody>
          <a:bodyPr wrap="square" rtlCol="0">
            <a:spAutoFit/>
          </a:bodyPr>
          <a:lstStyle/>
          <a:p>
            <a:pPr algn="ctr"/>
            <a:r>
              <a:rPr lang="en-US" sz="2300" dirty="0"/>
              <a:t>This also means that everyone not affected must have the genotype tt.</a:t>
            </a:r>
          </a:p>
        </p:txBody>
      </p:sp>
      <p:grpSp>
        <p:nvGrpSpPr>
          <p:cNvPr id="29" name="Group 28"/>
          <p:cNvGrpSpPr/>
          <p:nvPr/>
        </p:nvGrpSpPr>
        <p:grpSpPr>
          <a:xfrm>
            <a:off x="838200" y="2590800"/>
            <a:ext cx="3429000" cy="2426732"/>
            <a:chOff x="838200" y="2590800"/>
            <a:chExt cx="3429000" cy="2426732"/>
          </a:xfrm>
        </p:grpSpPr>
        <p:sp>
          <p:nvSpPr>
            <p:cNvPr id="22" name="TextBox 21"/>
            <p:cNvSpPr txBox="1"/>
            <p:nvPr/>
          </p:nvSpPr>
          <p:spPr>
            <a:xfrm>
              <a:off x="1295400" y="2590800"/>
              <a:ext cx="457200" cy="369332"/>
            </a:xfrm>
            <a:prstGeom prst="rect">
              <a:avLst/>
            </a:prstGeom>
            <a:noFill/>
          </p:spPr>
          <p:txBody>
            <a:bodyPr wrap="square" rtlCol="0">
              <a:spAutoFit/>
            </a:bodyPr>
            <a:lstStyle/>
            <a:p>
              <a:r>
                <a:rPr lang="en-US" b="1" dirty="0">
                  <a:solidFill>
                    <a:srgbClr val="EC714F"/>
                  </a:solidFill>
                </a:rPr>
                <a:t>tt</a:t>
              </a:r>
            </a:p>
          </p:txBody>
        </p:sp>
        <p:sp>
          <p:nvSpPr>
            <p:cNvPr id="25" name="TextBox 24"/>
            <p:cNvSpPr txBox="1"/>
            <p:nvPr/>
          </p:nvSpPr>
          <p:spPr>
            <a:xfrm>
              <a:off x="838200" y="3669268"/>
              <a:ext cx="457200" cy="369332"/>
            </a:xfrm>
            <a:prstGeom prst="rect">
              <a:avLst/>
            </a:prstGeom>
            <a:noFill/>
          </p:spPr>
          <p:txBody>
            <a:bodyPr wrap="square" rtlCol="0">
              <a:spAutoFit/>
            </a:bodyPr>
            <a:lstStyle/>
            <a:p>
              <a:r>
                <a:rPr lang="en-US" b="1" dirty="0">
                  <a:solidFill>
                    <a:srgbClr val="EC714F"/>
                  </a:solidFill>
                </a:rPr>
                <a:t>tt</a:t>
              </a:r>
            </a:p>
          </p:txBody>
        </p:sp>
        <p:sp>
          <p:nvSpPr>
            <p:cNvPr id="26" name="TextBox 25"/>
            <p:cNvSpPr txBox="1"/>
            <p:nvPr/>
          </p:nvSpPr>
          <p:spPr>
            <a:xfrm>
              <a:off x="3352800" y="3581400"/>
              <a:ext cx="457200" cy="369332"/>
            </a:xfrm>
            <a:prstGeom prst="rect">
              <a:avLst/>
            </a:prstGeom>
            <a:noFill/>
          </p:spPr>
          <p:txBody>
            <a:bodyPr wrap="square" rtlCol="0">
              <a:spAutoFit/>
            </a:bodyPr>
            <a:lstStyle/>
            <a:p>
              <a:r>
                <a:rPr lang="en-US" b="1" dirty="0">
                  <a:solidFill>
                    <a:srgbClr val="EC714F"/>
                  </a:solidFill>
                </a:rPr>
                <a:t>tt</a:t>
              </a:r>
            </a:p>
          </p:txBody>
        </p:sp>
        <p:sp>
          <p:nvSpPr>
            <p:cNvPr id="27" name="TextBox 26"/>
            <p:cNvSpPr txBox="1"/>
            <p:nvPr/>
          </p:nvSpPr>
          <p:spPr>
            <a:xfrm>
              <a:off x="2971800" y="4648200"/>
              <a:ext cx="457200" cy="369332"/>
            </a:xfrm>
            <a:prstGeom prst="rect">
              <a:avLst/>
            </a:prstGeom>
            <a:noFill/>
          </p:spPr>
          <p:txBody>
            <a:bodyPr wrap="square" rtlCol="0">
              <a:spAutoFit/>
            </a:bodyPr>
            <a:lstStyle/>
            <a:p>
              <a:r>
                <a:rPr lang="en-US" b="1" dirty="0">
                  <a:solidFill>
                    <a:srgbClr val="EC714F"/>
                  </a:solidFill>
                </a:rPr>
                <a:t>tt</a:t>
              </a:r>
            </a:p>
          </p:txBody>
        </p:sp>
        <p:sp>
          <p:nvSpPr>
            <p:cNvPr id="28" name="TextBox 27"/>
            <p:cNvSpPr txBox="1"/>
            <p:nvPr/>
          </p:nvSpPr>
          <p:spPr>
            <a:xfrm>
              <a:off x="3810000" y="4648200"/>
              <a:ext cx="457200" cy="369332"/>
            </a:xfrm>
            <a:prstGeom prst="rect">
              <a:avLst/>
            </a:prstGeom>
            <a:noFill/>
          </p:spPr>
          <p:txBody>
            <a:bodyPr wrap="square" rtlCol="0">
              <a:spAutoFit/>
            </a:bodyPr>
            <a:lstStyle/>
            <a:p>
              <a:r>
                <a:rPr lang="en-US" b="1" dirty="0">
                  <a:solidFill>
                    <a:srgbClr val="EC714F"/>
                  </a:solidFill>
                </a:rPr>
                <a:t>tt</a:t>
              </a:r>
            </a:p>
          </p:txBody>
        </p:sp>
      </p:grpSp>
      <p:sp>
        <p:nvSpPr>
          <p:cNvPr id="30" name="TextBox 29"/>
          <p:cNvSpPr txBox="1"/>
          <p:nvPr/>
        </p:nvSpPr>
        <p:spPr>
          <a:xfrm>
            <a:off x="4876800" y="4664095"/>
            <a:ext cx="3733800" cy="1508105"/>
          </a:xfrm>
          <a:prstGeom prst="rect">
            <a:avLst/>
          </a:prstGeom>
          <a:solidFill>
            <a:schemeClr val="accent6"/>
          </a:solidFill>
        </p:spPr>
        <p:txBody>
          <a:bodyPr wrap="square" rtlCol="0">
            <a:spAutoFit/>
          </a:bodyPr>
          <a:lstStyle/>
          <a:p>
            <a:pPr algn="ctr"/>
            <a:r>
              <a:rPr lang="en-US" sz="2300" dirty="0"/>
              <a:t>Remember, to figure out what the genotypes of the parents are, look at their children… </a:t>
            </a:r>
          </a:p>
        </p:txBody>
      </p:sp>
      <p:sp>
        <p:nvSpPr>
          <p:cNvPr id="31" name="TextBox 30"/>
          <p:cNvSpPr txBox="1"/>
          <p:nvPr/>
        </p:nvSpPr>
        <p:spPr>
          <a:xfrm>
            <a:off x="304800" y="5181600"/>
            <a:ext cx="4343400" cy="1554272"/>
          </a:xfrm>
          <a:prstGeom prst="rect">
            <a:avLst/>
          </a:prstGeom>
          <a:noFill/>
        </p:spPr>
        <p:txBody>
          <a:bodyPr wrap="square" rtlCol="0">
            <a:spAutoFit/>
          </a:bodyPr>
          <a:lstStyle/>
          <a:p>
            <a:pPr algn="ctr"/>
            <a:r>
              <a:rPr lang="en-US" sz="1860" dirty="0"/>
              <a:t>Roman Numerals are used to label generations. They are necessary when there are three or more generations (more than one set of offspring).</a:t>
            </a:r>
          </a:p>
          <a:p>
            <a:pPr algn="ctr"/>
            <a:r>
              <a:rPr lang="en-US" sz="1860" dirty="0"/>
              <a:t>Individuals can be numbered, as well.</a:t>
            </a:r>
          </a:p>
        </p:txBody>
      </p:sp>
      <p:grpSp>
        <p:nvGrpSpPr>
          <p:cNvPr id="35" name="Group 34"/>
          <p:cNvGrpSpPr/>
          <p:nvPr/>
        </p:nvGrpSpPr>
        <p:grpSpPr>
          <a:xfrm>
            <a:off x="304800" y="2209800"/>
            <a:ext cx="533400" cy="2533710"/>
            <a:chOff x="304800" y="2209800"/>
            <a:chExt cx="533400" cy="2533710"/>
          </a:xfrm>
        </p:grpSpPr>
        <p:sp>
          <p:nvSpPr>
            <p:cNvPr id="32" name="TextBox 31"/>
            <p:cNvSpPr txBox="1"/>
            <p:nvPr/>
          </p:nvSpPr>
          <p:spPr>
            <a:xfrm>
              <a:off x="304800" y="2209800"/>
              <a:ext cx="333820" cy="400110"/>
            </a:xfrm>
            <a:prstGeom prst="rect">
              <a:avLst/>
            </a:prstGeom>
            <a:noFill/>
          </p:spPr>
          <p:txBody>
            <a:bodyPr wrap="none" rtlCol="0">
              <a:spAutoFit/>
            </a:bodyPr>
            <a:lstStyle/>
            <a:p>
              <a:r>
                <a:rPr lang="en-US" sz="2000" b="1" dirty="0"/>
                <a:t>I. </a:t>
              </a:r>
            </a:p>
          </p:txBody>
        </p:sp>
        <p:sp>
          <p:nvSpPr>
            <p:cNvPr id="33" name="TextBox 32"/>
            <p:cNvSpPr txBox="1"/>
            <p:nvPr/>
          </p:nvSpPr>
          <p:spPr>
            <a:xfrm>
              <a:off x="304800" y="3276600"/>
              <a:ext cx="423488" cy="400110"/>
            </a:xfrm>
            <a:prstGeom prst="rect">
              <a:avLst/>
            </a:prstGeom>
            <a:noFill/>
          </p:spPr>
          <p:txBody>
            <a:bodyPr wrap="none" rtlCol="0">
              <a:spAutoFit/>
            </a:bodyPr>
            <a:lstStyle/>
            <a:p>
              <a:r>
                <a:rPr lang="en-US" sz="2000" b="1" dirty="0"/>
                <a:t>II. </a:t>
              </a:r>
            </a:p>
          </p:txBody>
        </p:sp>
        <p:sp>
          <p:nvSpPr>
            <p:cNvPr id="34" name="TextBox 33"/>
            <p:cNvSpPr txBox="1"/>
            <p:nvPr/>
          </p:nvSpPr>
          <p:spPr>
            <a:xfrm>
              <a:off x="304800" y="4343400"/>
              <a:ext cx="533400" cy="400110"/>
            </a:xfrm>
            <a:prstGeom prst="rect">
              <a:avLst/>
            </a:prstGeom>
            <a:noFill/>
          </p:spPr>
          <p:txBody>
            <a:bodyPr wrap="square" rtlCol="0">
              <a:spAutoFit/>
            </a:bodyPr>
            <a:lstStyle/>
            <a:p>
              <a:r>
                <a:rPr lang="en-US" sz="2000" b="1" dirty="0"/>
                <a:t>III. </a:t>
              </a:r>
            </a:p>
          </p:txBody>
        </p:sp>
      </p:grpSp>
      <p:grpSp>
        <p:nvGrpSpPr>
          <p:cNvPr id="61" name="Group 60"/>
          <p:cNvGrpSpPr>
            <a:grpSpLocks noChangeAspect="1"/>
          </p:cNvGrpSpPr>
          <p:nvPr/>
        </p:nvGrpSpPr>
        <p:grpSpPr>
          <a:xfrm>
            <a:off x="762001" y="2209800"/>
            <a:ext cx="3483062" cy="2433892"/>
            <a:chOff x="3561670" y="1583903"/>
            <a:chExt cx="2909123" cy="2119252"/>
          </a:xfrm>
        </p:grpSpPr>
        <p:sp>
          <p:nvSpPr>
            <p:cNvPr id="62" name="Straight Connector 3"/>
            <p:cNvSpPr>
              <a:spLocks noChangeShapeType="1"/>
            </p:cNvSpPr>
            <p:nvPr/>
          </p:nvSpPr>
          <p:spPr bwMode="auto">
            <a:xfrm>
              <a:off x="5372693" y="2640713"/>
              <a:ext cx="393414" cy="0"/>
            </a:xfrm>
            <a:prstGeom prst="line">
              <a:avLst/>
            </a:prstGeom>
            <a:noFill/>
            <a:ln w="38100" cmpd="sng">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1"/>
            <p:cNvSpPr>
              <a:spLocks noChangeArrowheads="1"/>
            </p:cNvSpPr>
            <p:nvPr/>
          </p:nvSpPr>
          <p:spPr bwMode="auto">
            <a:xfrm>
              <a:off x="5715337" y="2485409"/>
              <a:ext cx="356986" cy="350274"/>
            </a:xfrm>
            <a:prstGeom prst="rect">
              <a:avLst/>
            </a:prstGeom>
            <a:solidFill>
              <a:schemeClr val="bg1"/>
            </a:solidFill>
            <a:ln w="38100" cmpd="sng">
              <a:solidFill>
                <a:schemeClr val="tx1"/>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a:p>
          </p:txBody>
        </p:sp>
        <p:grpSp>
          <p:nvGrpSpPr>
            <p:cNvPr id="64" name="Group 63"/>
            <p:cNvGrpSpPr/>
            <p:nvPr/>
          </p:nvGrpSpPr>
          <p:grpSpPr>
            <a:xfrm>
              <a:off x="3561670" y="1583903"/>
              <a:ext cx="2909123" cy="2119252"/>
              <a:chOff x="3561670" y="1583903"/>
              <a:chExt cx="2909123" cy="2119252"/>
            </a:xfrm>
          </p:grpSpPr>
          <p:sp>
            <p:nvSpPr>
              <p:cNvPr id="66" name="Straight Connector 2"/>
              <p:cNvSpPr>
                <a:spLocks noChangeShapeType="1"/>
              </p:cNvSpPr>
              <p:nvPr/>
            </p:nvSpPr>
            <p:spPr bwMode="auto">
              <a:xfrm flipV="1">
                <a:off x="3742734" y="2287561"/>
                <a:ext cx="0" cy="273941"/>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3561670" y="1583903"/>
                <a:ext cx="2909123" cy="2119252"/>
                <a:chOff x="3561670" y="1583903"/>
                <a:chExt cx="2909123" cy="2119252"/>
              </a:xfrm>
            </p:grpSpPr>
            <p:grpSp>
              <p:nvGrpSpPr>
                <p:cNvPr id="68" name="Group 4"/>
                <p:cNvGrpSpPr>
                  <a:grpSpLocks/>
                </p:cNvGrpSpPr>
                <p:nvPr/>
              </p:nvGrpSpPr>
              <p:grpSpPr bwMode="auto">
                <a:xfrm>
                  <a:off x="3561670" y="1583903"/>
                  <a:ext cx="2721837" cy="1852143"/>
                  <a:chOff x="3980" y="5545"/>
                  <a:chExt cx="3736" cy="2434"/>
                </a:xfrm>
              </p:grpSpPr>
              <p:sp>
                <p:nvSpPr>
                  <p:cNvPr id="72" name="Straight Connector 2"/>
                  <p:cNvSpPr>
                    <a:spLocks noChangeShapeType="1"/>
                  </p:cNvSpPr>
                  <p:nvPr/>
                </p:nvSpPr>
                <p:spPr bwMode="auto">
                  <a:xfrm>
                    <a:off x="4941" y="5764"/>
                    <a:ext cx="720" cy="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3" name="Straight Connector 2"/>
                  <p:cNvSpPr>
                    <a:spLocks noChangeShapeType="1"/>
                  </p:cNvSpPr>
                  <p:nvPr/>
                </p:nvSpPr>
                <p:spPr bwMode="auto">
                  <a:xfrm flipV="1">
                    <a:off x="5301" y="5764"/>
                    <a:ext cx="0" cy="72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4" name="Straight Connector 2"/>
                  <p:cNvSpPr>
                    <a:spLocks noChangeShapeType="1"/>
                  </p:cNvSpPr>
                  <p:nvPr/>
                </p:nvSpPr>
                <p:spPr bwMode="auto">
                  <a:xfrm>
                    <a:off x="4214" y="6484"/>
                    <a:ext cx="2107" cy="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5" name="Straight Connector 2"/>
                  <p:cNvSpPr>
                    <a:spLocks noChangeShapeType="1"/>
                  </p:cNvSpPr>
                  <p:nvPr/>
                </p:nvSpPr>
                <p:spPr bwMode="auto">
                  <a:xfrm flipV="1">
                    <a:off x="5301" y="6484"/>
                    <a:ext cx="0" cy="36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6" name="Straight Connector 2"/>
                  <p:cNvSpPr>
                    <a:spLocks noChangeShapeType="1"/>
                  </p:cNvSpPr>
                  <p:nvPr/>
                </p:nvSpPr>
                <p:spPr bwMode="auto">
                  <a:xfrm flipV="1">
                    <a:off x="6299" y="6484"/>
                    <a:ext cx="0" cy="36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7" name="Rectangle 1"/>
                  <p:cNvSpPr>
                    <a:spLocks noChangeAspect="1" noChangeArrowheads="1"/>
                  </p:cNvSpPr>
                  <p:nvPr/>
                </p:nvSpPr>
                <p:spPr bwMode="auto">
                  <a:xfrm>
                    <a:off x="4539" y="5545"/>
                    <a:ext cx="490" cy="490"/>
                  </a:xfrm>
                  <a:prstGeom prst="rect">
                    <a:avLst/>
                  </a:prstGeom>
                  <a:solidFill>
                    <a:schemeClr val="bg1"/>
                  </a:solidFill>
                  <a:ln w="38100" cmpd="sng">
                    <a:solidFill>
                      <a:schemeClr val="tx1"/>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78" name="Rectangle 1"/>
                  <p:cNvSpPr>
                    <a:spLocks noChangeAspect="1" noChangeArrowheads="1"/>
                  </p:cNvSpPr>
                  <p:nvPr/>
                </p:nvSpPr>
                <p:spPr bwMode="auto">
                  <a:xfrm>
                    <a:off x="5116" y="6716"/>
                    <a:ext cx="460" cy="460"/>
                  </a:xfrm>
                  <a:prstGeom prst="rect">
                    <a:avLst/>
                  </a:prstGeom>
                  <a:solidFill>
                    <a:schemeClr val="tx1"/>
                  </a:solidFill>
                  <a:ln w="38100" cmpd="sng">
                    <a:no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79" name="Oval 1"/>
                  <p:cNvSpPr>
                    <a:spLocks noChangeAspect="1" noChangeArrowheads="1"/>
                  </p:cNvSpPr>
                  <p:nvPr/>
                </p:nvSpPr>
                <p:spPr bwMode="auto">
                  <a:xfrm>
                    <a:off x="5495" y="5545"/>
                    <a:ext cx="498" cy="498"/>
                  </a:xfrm>
                  <a:prstGeom prst="ellipse">
                    <a:avLst/>
                  </a:prstGeom>
                  <a:solidFill>
                    <a:schemeClr val="tx1"/>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0" name="Oval 1"/>
                  <p:cNvSpPr>
                    <a:spLocks noChangeAspect="1" noChangeArrowheads="1"/>
                  </p:cNvSpPr>
                  <p:nvPr/>
                </p:nvSpPr>
                <p:spPr bwMode="auto">
                  <a:xfrm>
                    <a:off x="5981" y="6690"/>
                    <a:ext cx="498" cy="498"/>
                  </a:xfrm>
                  <a:prstGeom prst="ellipse">
                    <a:avLst/>
                  </a:prstGeom>
                  <a:solidFill>
                    <a:schemeClr val="tx1"/>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1" name="Straight Connector 2"/>
                  <p:cNvSpPr>
                    <a:spLocks noChangeShapeType="1"/>
                  </p:cNvSpPr>
                  <p:nvPr/>
                </p:nvSpPr>
                <p:spPr bwMode="auto">
                  <a:xfrm flipV="1">
                    <a:off x="6730" y="6943"/>
                    <a:ext cx="0" cy="696"/>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2" name="Straight Connector 2"/>
                  <p:cNvSpPr>
                    <a:spLocks noChangeShapeType="1"/>
                  </p:cNvSpPr>
                  <p:nvPr/>
                </p:nvSpPr>
                <p:spPr bwMode="auto">
                  <a:xfrm>
                    <a:off x="5726" y="7631"/>
                    <a:ext cx="1990" cy="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3" name="Straight Connector 2"/>
                  <p:cNvSpPr>
                    <a:spLocks noChangeShapeType="1"/>
                  </p:cNvSpPr>
                  <p:nvPr/>
                </p:nvSpPr>
                <p:spPr bwMode="auto">
                  <a:xfrm flipV="1">
                    <a:off x="5732" y="7619"/>
                    <a:ext cx="0" cy="36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4" name="Straight Connector 2"/>
                  <p:cNvSpPr>
                    <a:spLocks noChangeShapeType="1"/>
                  </p:cNvSpPr>
                  <p:nvPr/>
                </p:nvSpPr>
                <p:spPr bwMode="auto">
                  <a:xfrm flipV="1">
                    <a:off x="7715" y="7619"/>
                    <a:ext cx="0" cy="36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5" name="Rectangle 1"/>
                  <p:cNvSpPr>
                    <a:spLocks noChangeAspect="1" noChangeArrowheads="1"/>
                  </p:cNvSpPr>
                  <p:nvPr/>
                </p:nvSpPr>
                <p:spPr bwMode="auto">
                  <a:xfrm>
                    <a:off x="3980" y="6724"/>
                    <a:ext cx="490" cy="490"/>
                  </a:xfrm>
                  <a:prstGeom prst="rect">
                    <a:avLst/>
                  </a:prstGeom>
                  <a:solidFill>
                    <a:schemeClr val="bg1"/>
                  </a:solidFill>
                  <a:ln w="38100" cmpd="sng">
                    <a:solidFill>
                      <a:schemeClr val="tx1"/>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a:p>
                </p:txBody>
              </p:sp>
            </p:grpSp>
            <p:sp>
              <p:nvSpPr>
                <p:cNvPr id="69" name="Oval 1"/>
                <p:cNvSpPr>
                  <a:spLocks noChangeAspect="1" noChangeArrowheads="1"/>
                </p:cNvSpPr>
                <p:nvPr/>
              </p:nvSpPr>
              <p:spPr bwMode="auto">
                <a:xfrm>
                  <a:off x="6093407" y="3308985"/>
                  <a:ext cx="377386" cy="394170"/>
                </a:xfrm>
                <a:prstGeom prst="ellipse">
                  <a:avLst/>
                </a:prstGeom>
                <a:solidFill>
                  <a:srgbClr val="FFFFFF"/>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0" name="Straight Connector 2"/>
                <p:cNvSpPr>
                  <a:spLocks noChangeShapeType="1"/>
                </p:cNvSpPr>
                <p:nvPr/>
              </p:nvSpPr>
              <p:spPr bwMode="auto">
                <a:xfrm flipV="1">
                  <a:off x="5564041" y="3189471"/>
                  <a:ext cx="0" cy="273941"/>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1" name="Oval 1"/>
                <p:cNvSpPr>
                  <a:spLocks noChangeAspect="1" noChangeArrowheads="1"/>
                </p:cNvSpPr>
                <p:nvPr/>
              </p:nvSpPr>
              <p:spPr bwMode="auto">
                <a:xfrm>
                  <a:off x="5365194" y="3308985"/>
                  <a:ext cx="377386" cy="394170"/>
                </a:xfrm>
                <a:prstGeom prst="ellipse">
                  <a:avLst/>
                </a:prstGeom>
                <a:solidFill>
                  <a:schemeClr val="bg1"/>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grpSp>
        </p:grpSp>
        <p:sp>
          <p:nvSpPr>
            <p:cNvPr id="65" name="Oval 1"/>
            <p:cNvSpPr>
              <a:spLocks noChangeAspect="1" noChangeArrowheads="1"/>
            </p:cNvSpPr>
            <p:nvPr/>
          </p:nvSpPr>
          <p:spPr bwMode="auto">
            <a:xfrm>
              <a:off x="4650400" y="3308985"/>
              <a:ext cx="377386" cy="394170"/>
            </a:xfrm>
            <a:prstGeom prst="ellipse">
              <a:avLst/>
            </a:prstGeom>
            <a:solidFill>
              <a:srgbClr val="000000"/>
            </a:solidFill>
            <a:ln w="38100" cmpd="sng">
              <a:solidFill>
                <a:schemeClr val="tx1"/>
              </a:solidFill>
              <a:round/>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6347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80">
                                          <p:stCondLst>
                                            <p:cond delay="0"/>
                                          </p:stCondLst>
                                        </p:cTn>
                                        <p:tgtEl>
                                          <p:spTgt spid="29"/>
                                        </p:tgtEl>
                                      </p:cBhvr>
                                    </p:animEffect>
                                    <p:anim calcmode="lin" valueType="num">
                                      <p:cBhvr>
                                        <p:cTn id="3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5" dur="26">
                                          <p:stCondLst>
                                            <p:cond delay="650"/>
                                          </p:stCondLst>
                                        </p:cTn>
                                        <p:tgtEl>
                                          <p:spTgt spid="29"/>
                                        </p:tgtEl>
                                      </p:cBhvr>
                                      <p:to x="100000" y="60000"/>
                                    </p:animScale>
                                    <p:animScale>
                                      <p:cBhvr>
                                        <p:cTn id="36" dur="166" decel="50000">
                                          <p:stCondLst>
                                            <p:cond delay="676"/>
                                          </p:stCondLst>
                                        </p:cTn>
                                        <p:tgtEl>
                                          <p:spTgt spid="29"/>
                                        </p:tgtEl>
                                      </p:cBhvr>
                                      <p:to x="100000" y="100000"/>
                                    </p:animScale>
                                    <p:animScale>
                                      <p:cBhvr>
                                        <p:cTn id="37" dur="26">
                                          <p:stCondLst>
                                            <p:cond delay="1312"/>
                                          </p:stCondLst>
                                        </p:cTn>
                                        <p:tgtEl>
                                          <p:spTgt spid="29"/>
                                        </p:tgtEl>
                                      </p:cBhvr>
                                      <p:to x="100000" y="80000"/>
                                    </p:animScale>
                                    <p:animScale>
                                      <p:cBhvr>
                                        <p:cTn id="38" dur="166" decel="50000">
                                          <p:stCondLst>
                                            <p:cond delay="1338"/>
                                          </p:stCondLst>
                                        </p:cTn>
                                        <p:tgtEl>
                                          <p:spTgt spid="29"/>
                                        </p:tgtEl>
                                      </p:cBhvr>
                                      <p:to x="100000" y="100000"/>
                                    </p:animScale>
                                    <p:animScale>
                                      <p:cBhvr>
                                        <p:cTn id="39" dur="26">
                                          <p:stCondLst>
                                            <p:cond delay="1642"/>
                                          </p:stCondLst>
                                        </p:cTn>
                                        <p:tgtEl>
                                          <p:spTgt spid="29"/>
                                        </p:tgtEl>
                                      </p:cBhvr>
                                      <p:to x="100000" y="90000"/>
                                    </p:animScale>
                                    <p:animScale>
                                      <p:cBhvr>
                                        <p:cTn id="40" dur="166" decel="50000">
                                          <p:stCondLst>
                                            <p:cond delay="1668"/>
                                          </p:stCondLst>
                                        </p:cTn>
                                        <p:tgtEl>
                                          <p:spTgt spid="29"/>
                                        </p:tgtEl>
                                      </p:cBhvr>
                                      <p:to x="100000" y="100000"/>
                                    </p:animScale>
                                    <p:animScale>
                                      <p:cBhvr>
                                        <p:cTn id="41" dur="26">
                                          <p:stCondLst>
                                            <p:cond delay="1808"/>
                                          </p:stCondLst>
                                        </p:cTn>
                                        <p:tgtEl>
                                          <p:spTgt spid="29"/>
                                        </p:tgtEl>
                                      </p:cBhvr>
                                      <p:to x="100000" y="95000"/>
                                    </p:animScale>
                                    <p:animScale>
                                      <p:cBhvr>
                                        <p:cTn id="42" dur="166" decel="50000">
                                          <p:stCondLst>
                                            <p:cond delay="1834"/>
                                          </p:stCondLst>
                                        </p:cTn>
                                        <p:tgtEl>
                                          <p:spTgt spid="29"/>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80">
                                          <p:stCondLst>
                                            <p:cond delay="0"/>
                                          </p:stCondLst>
                                        </p:cTn>
                                        <p:tgtEl>
                                          <p:spTgt spid="24"/>
                                        </p:tgtEl>
                                      </p:cBhvr>
                                    </p:animEffect>
                                    <p:anim calcmode="lin" valueType="num">
                                      <p:cBhvr>
                                        <p:cTn id="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1" dur="26">
                                          <p:stCondLst>
                                            <p:cond delay="650"/>
                                          </p:stCondLst>
                                        </p:cTn>
                                        <p:tgtEl>
                                          <p:spTgt spid="24"/>
                                        </p:tgtEl>
                                      </p:cBhvr>
                                      <p:to x="100000" y="60000"/>
                                    </p:animScale>
                                    <p:animScale>
                                      <p:cBhvr>
                                        <p:cTn id="52" dur="166" decel="50000">
                                          <p:stCondLst>
                                            <p:cond delay="676"/>
                                          </p:stCondLst>
                                        </p:cTn>
                                        <p:tgtEl>
                                          <p:spTgt spid="24"/>
                                        </p:tgtEl>
                                      </p:cBhvr>
                                      <p:to x="100000" y="100000"/>
                                    </p:animScale>
                                    <p:animScale>
                                      <p:cBhvr>
                                        <p:cTn id="53" dur="26">
                                          <p:stCondLst>
                                            <p:cond delay="1312"/>
                                          </p:stCondLst>
                                        </p:cTn>
                                        <p:tgtEl>
                                          <p:spTgt spid="24"/>
                                        </p:tgtEl>
                                      </p:cBhvr>
                                      <p:to x="100000" y="80000"/>
                                    </p:animScale>
                                    <p:animScale>
                                      <p:cBhvr>
                                        <p:cTn id="54" dur="166" decel="50000">
                                          <p:stCondLst>
                                            <p:cond delay="1338"/>
                                          </p:stCondLst>
                                        </p:cTn>
                                        <p:tgtEl>
                                          <p:spTgt spid="24"/>
                                        </p:tgtEl>
                                      </p:cBhvr>
                                      <p:to x="100000" y="100000"/>
                                    </p:animScale>
                                    <p:animScale>
                                      <p:cBhvr>
                                        <p:cTn id="55" dur="26">
                                          <p:stCondLst>
                                            <p:cond delay="1642"/>
                                          </p:stCondLst>
                                        </p:cTn>
                                        <p:tgtEl>
                                          <p:spTgt spid="24"/>
                                        </p:tgtEl>
                                      </p:cBhvr>
                                      <p:to x="100000" y="90000"/>
                                    </p:animScale>
                                    <p:animScale>
                                      <p:cBhvr>
                                        <p:cTn id="56" dur="166" decel="50000">
                                          <p:stCondLst>
                                            <p:cond delay="1668"/>
                                          </p:stCondLst>
                                        </p:cTn>
                                        <p:tgtEl>
                                          <p:spTgt spid="24"/>
                                        </p:tgtEl>
                                      </p:cBhvr>
                                      <p:to x="100000" y="100000"/>
                                    </p:animScale>
                                    <p:animScale>
                                      <p:cBhvr>
                                        <p:cTn id="57" dur="26">
                                          <p:stCondLst>
                                            <p:cond delay="1808"/>
                                          </p:stCondLst>
                                        </p:cTn>
                                        <p:tgtEl>
                                          <p:spTgt spid="24"/>
                                        </p:tgtEl>
                                      </p:cBhvr>
                                      <p:to x="100000" y="95000"/>
                                    </p:animScale>
                                    <p:animScale>
                                      <p:cBhvr>
                                        <p:cTn id="58" dur="166" decel="50000">
                                          <p:stCondLst>
                                            <p:cond delay="1834"/>
                                          </p:stCondLst>
                                        </p:cTn>
                                        <p:tgtEl>
                                          <p:spTgt spid="2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3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1663</TotalTime>
  <Words>1747</Words>
  <Application>Microsoft Office PowerPoint</Application>
  <PresentationFormat>On-screen Show (4:3)</PresentationFormat>
  <Paragraphs>313</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Bradley Hand ITC TT-Bold</vt:lpstr>
      <vt:lpstr>Calibri</vt:lpstr>
      <vt:lpstr>Cambria</vt:lpstr>
      <vt:lpstr>Courier New</vt:lpstr>
      <vt:lpstr>Janda Everyday Casual</vt:lpstr>
      <vt:lpstr>Rage Italic</vt:lpstr>
      <vt:lpstr>Sketchbook</vt:lpstr>
      <vt:lpstr>Pedigrees</vt:lpstr>
      <vt:lpstr>What is it?</vt:lpstr>
      <vt:lpstr>Types of Traits</vt:lpstr>
      <vt:lpstr>Homologous Chromosomes</vt:lpstr>
      <vt:lpstr>Alleles</vt:lpstr>
      <vt:lpstr>Looking at Pedigrees</vt:lpstr>
      <vt:lpstr>Looking at Pedigrees</vt:lpstr>
      <vt:lpstr>Looking at Pedigrees</vt:lpstr>
      <vt:lpstr>Looking at Pedigrees</vt:lpstr>
      <vt:lpstr>Looking at Pedigrees</vt:lpstr>
      <vt:lpstr>Looking at Pedigrees: X-Linked</vt:lpstr>
      <vt:lpstr>Looking at Pedigrees: X-Linked</vt:lpstr>
      <vt:lpstr>Looking at Pedigrees: X-Linked</vt:lpstr>
      <vt:lpstr>Looking at Pedigrees: X-Linked</vt:lpstr>
      <vt:lpstr>Looking at Pedigrees: X-Linked</vt:lpstr>
      <vt:lpstr>Looking at Pedigrees: X-Linked</vt:lpstr>
      <vt:lpstr>Pedigrees: A Puzzle</vt:lpstr>
      <vt:lpstr>Pedigree Analysis</vt:lpstr>
      <vt:lpstr>Pedigree Analysis </vt:lpstr>
      <vt:lpstr>What type of inheritance does this pedigree demonstrate?</vt:lpstr>
      <vt:lpstr>What type of inheritance does this pedigree demonstrate?</vt:lpstr>
      <vt:lpstr>PowerPoint Presentation</vt:lpstr>
      <vt:lpstr>What type of inheritance does this pedigree demonstrate?</vt:lpstr>
      <vt:lpstr>What type of inheritance does this pedigree demonstrate?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Pedigrees</dc:title>
  <dc:creator>Greg</dc:creator>
  <cp:lastModifiedBy>MORGAN  MCKNIGHT</cp:lastModifiedBy>
  <cp:revision>74</cp:revision>
  <dcterms:created xsi:type="dcterms:W3CDTF">2011-03-20T13:38:02Z</dcterms:created>
  <dcterms:modified xsi:type="dcterms:W3CDTF">2020-02-11T15:02:53Z</dcterms:modified>
</cp:coreProperties>
</file>