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3" r:id="rId2"/>
    <p:sldId id="318" r:id="rId3"/>
    <p:sldId id="262" r:id="rId4"/>
    <p:sldId id="317" r:id="rId5"/>
    <p:sldId id="336" r:id="rId6"/>
    <p:sldId id="272" r:id="rId7"/>
    <p:sldId id="320" r:id="rId8"/>
    <p:sldId id="319" r:id="rId9"/>
    <p:sldId id="321" r:id="rId10"/>
    <p:sldId id="322" r:id="rId11"/>
    <p:sldId id="323" r:id="rId12"/>
    <p:sldId id="324" r:id="rId13"/>
    <p:sldId id="334" r:id="rId14"/>
    <p:sldId id="325" r:id="rId15"/>
    <p:sldId id="326" r:id="rId16"/>
    <p:sldId id="327" r:id="rId17"/>
    <p:sldId id="329" r:id="rId18"/>
    <p:sldId id="328" r:id="rId19"/>
    <p:sldId id="332" r:id="rId20"/>
    <p:sldId id="330" r:id="rId21"/>
    <p:sldId id="331" r:id="rId22"/>
    <p:sldId id="333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4660"/>
  </p:normalViewPr>
  <p:slideViewPr>
    <p:cSldViewPr>
      <p:cViewPr varScale="1">
        <p:scale>
          <a:sx n="72" d="100"/>
          <a:sy n="72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1861DD-DF82-432F-8234-530753F5455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EB047-5019-4545-91CF-3532294E3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0944-0B72-4E34-9B5C-4F15CCEB31F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CF77-677D-4199-8546-5D479B9C6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1/animation__hemolysis_and_crenati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Chapter 7-3: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 Cell Transport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48400" cy="4759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8534400" cy="4800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12" descr="fluidme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599"/>
            <a:ext cx="8382000" cy="4638511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Fluid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 Mosaic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676400"/>
            <a:ext cx="8382000" cy="4800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Random movement of particles from an area of higher concentration to an area of lower concentration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No energy is required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Particles move randomly (Brownian motion) and are constantly hitting each other, gathering energy (kinetic energy)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Speed of diffusion is affected by the concentration of the solution, temperature, and pressure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274638"/>
            <a:ext cx="7848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Diffusion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pic>
        <p:nvPicPr>
          <p:cNvPr id="5" name="Picture 7" descr="dif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752600"/>
            <a:ext cx="8326158" cy="3352800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09600" y="274638"/>
            <a:ext cx="7848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Diffusion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09600" y="274638"/>
            <a:ext cx="7848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Diffusion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5257800" imgH="3809880"/>
        </mc:Choice>
        <mc:Fallback>
          <p:control name="ShockwaveFlash1" r:id="rId2" imgW="5257800" imgH="38098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752600" y="2286000"/>
                  <a:ext cx="5257800" cy="381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81400" y="1524000"/>
            <a:ext cx="5257800" cy="495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Diffusion of water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Water always moves to reach equilibrium (equal concentration on both sides of the membrane)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High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sym typeface="Symbol"/>
              </a:rPr>
              <a:t>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Low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274638"/>
            <a:ext cx="7848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Osmosis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524000"/>
            <a:ext cx="3276600" cy="495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os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3124199" cy="4800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The unequal distribution of particles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Difference in concentration of a substance across space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3 types of solutions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Concentration Gradient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Image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085230" cy="308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Concentration inside the cell is equal to the concentration outside the cell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Involves both water and dissolved substances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Water moves into and out of the cell at the same rate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Isotonic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/>
            <a:endParaRPr lang="en-US" sz="32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Iso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isotonicblood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848600" cy="48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Concentration of dissolved substances is lower outside the cell than the concentration inside the cell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More water is on the outside of the cell than inside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Water will </a:t>
            </a:r>
            <a:r>
              <a:rPr lang="en-US" sz="3200" u="sng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move into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the cell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Cell will </a:t>
            </a:r>
            <a:r>
              <a:rPr lang="en-US" sz="3200" u="sng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swell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and cell pressure will increase</a:t>
            </a:r>
          </a:p>
          <a:p>
            <a:pPr marL="688975" lvl="1" indent="-231775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Too much swelling can cause cell to burst (in animal cells only)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Hypotonic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/>
            <a:endParaRPr lang="en-US" sz="32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Hypotonic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ypotonicblood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001000" cy="49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76400"/>
            <a:ext cx="8382000" cy="3657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Explain what is meant by the term selective permeability.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Compare and contrast passive and active transport.</a:t>
            </a:r>
          </a:p>
          <a:p>
            <a:endParaRPr lang="en-US" sz="36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endParaRPr lang="en-US" sz="40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Daily Objectives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Concentration of dissolved substances is higher outside the cell than inside the cell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Water will </a:t>
            </a:r>
            <a:r>
              <a:rPr lang="en-US" sz="3300" u="sng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flow out</a:t>
            </a:r>
            <a:r>
              <a:rPr lang="en-US" sz="33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of the cell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Cell will </a:t>
            </a:r>
            <a:r>
              <a:rPr lang="en-US" sz="3300" u="sng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shrivel</a:t>
            </a:r>
            <a:r>
              <a:rPr lang="en-US" sz="33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and cell pressure decreases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Hypertonic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/>
            <a:endParaRPr lang="en-US" sz="32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Hypertonic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hypertonicblood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001000" cy="49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/>
            <a:endParaRPr lang="en-US" sz="32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3 Types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 of Solutions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tonicity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1371600"/>
            <a:ext cx="7924800" cy="495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54864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Cell uses no energy to move particles across a membrane.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Transport proteins: provide openings for particles to pass through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Help substances move through plasma membrane (larger substances)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Passive Transport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assive_transpo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295400"/>
            <a:ext cx="3200400" cy="4042611"/>
          </a:xfrm>
          <a:prstGeom prst="rect">
            <a:avLst/>
          </a:prstGeom>
          <a:noFill/>
        </p:spPr>
      </p:pic>
      <p:pic>
        <p:nvPicPr>
          <p:cNvPr id="8" name="Picture 8" descr="05-17-TransportProtein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0" y="4648200"/>
            <a:ext cx="1927225" cy="171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4876800" cy="5257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Form channels that allow specific molecules to flow through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Ex: Ions and small dissolved particles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No energy is needed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Channel Proteins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hannel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362201"/>
            <a:ext cx="3733800" cy="29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20574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Change shape to allow substances to pass through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No energy is needed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Carrier Proteins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arrierprot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3581400"/>
            <a:ext cx="4724400" cy="308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2590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Simple diffusion: Does not use transport proteins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Facilitated Diffusion: Uses transport proteins to help materials move across the membrane</a:t>
            </a:r>
          </a:p>
          <a:p>
            <a:pPr marL="688975" lvl="1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Helps move larger molecules (sugar, salt, ions)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2 Types of Passive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 Transport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171950"/>
            <a:ext cx="3581400" cy="2686050"/>
          </a:xfrm>
          <a:prstGeom prst="rect">
            <a:avLst/>
          </a:prstGeom>
          <a:noFill/>
        </p:spPr>
      </p:pic>
      <p:pic>
        <p:nvPicPr>
          <p:cNvPr id="8" name="Picture 6" descr="carrierprot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68762"/>
            <a:ext cx="4267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47244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Moving particles from a region of lower concentration to an area of higher concentration (Low 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sym typeface="Symbol"/>
              </a:rPr>
              <a:t>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High)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Needs energy to go against the concentration gradient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Uses carrier proteins- Binds with particles and then changes shape to release on the other side of the membrane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Active Transport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5181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Active Transport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 descr="active_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590800"/>
            <a:ext cx="4366352" cy="2514599"/>
          </a:xfrm>
          <a:prstGeom prst="rect">
            <a:avLst/>
          </a:prstGeom>
          <a:noFill/>
        </p:spPr>
      </p:pic>
      <p:pic>
        <p:nvPicPr>
          <p:cNvPr id="9" name="Picture 9" descr="Slide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8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4191000" cy="38862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Both require energy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Endocytosis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: A cell surrounds and takes in material from its environment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Material is engulfed and enclosed by part of the cell membrane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Bulk Transport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8200" y="1295400"/>
            <a:ext cx="4191000" cy="35814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2 types:</a:t>
            </a:r>
          </a:p>
          <a:p>
            <a:pPr marL="1025525" indent="-3333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Phagocytosis</a:t>
            </a:r>
            <a:endParaRPr lang="en-US" sz="30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pPr marL="1246188" indent="-220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Solid materials</a:t>
            </a:r>
          </a:p>
          <a:p>
            <a:pPr marL="1025525" indent="-3333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Pinocytosis</a:t>
            </a:r>
            <a:endParaRPr lang="en-US" sz="30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pPr marL="1246188" indent="-2206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Liquid materials</a:t>
            </a:r>
          </a:p>
        </p:txBody>
      </p:sp>
      <p:pic>
        <p:nvPicPr>
          <p:cNvPr id="8" name="Picture 6" descr="endocy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42103"/>
            <a:ext cx="4495800" cy="171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8382000" cy="4572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74720" lvl="7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Comic Sans MS" pitchFamily="66" charset="0"/>
              </a:rPr>
              <a:t>Also called “plasma membrane”</a:t>
            </a:r>
          </a:p>
          <a:p>
            <a:pPr marL="3474720" lvl="7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Flexible boundary between the cell and its environment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Allows a steady supply of nutrients to enter cells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Can remove excess of nutrients and wastes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Helps maintain homeostasis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304800"/>
            <a:ext cx="83820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Cell Membrane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ell_membra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828800"/>
            <a:ext cx="205177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295400"/>
            <a:ext cx="8534400" cy="51054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Exocytosis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: expulsion or secretion of materials from a cell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Ex: Wastes and Hormones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Bulk Transport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exocy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7543800" cy="26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524000"/>
            <a:ext cx="8382000" cy="4876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Allows some molecules into the cell while keeping others out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>
              <a:spcBef>
                <a:spcPts val="1200"/>
              </a:spcBef>
              <a:spcAft>
                <a:spcPts val="1200"/>
              </a:spcAft>
            </a:pP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omic Sans MS" pitchFamily="66" charset="0"/>
              </a:rPr>
              <a:t>Think of an analogy for this</a:t>
            </a:r>
          </a:p>
          <a:p>
            <a:endParaRPr lang="en-US" sz="36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endParaRPr lang="en-US" sz="40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Selective Permeability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selec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2819400"/>
            <a:ext cx="331838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76400"/>
            <a:ext cx="8382000" cy="48768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31775" indent="-231775">
              <a:spcAft>
                <a:spcPts val="600"/>
              </a:spcAft>
            </a:pPr>
            <a:endParaRPr lang="en-US" sz="31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5" charset="-128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ＭＳ Ｐゴシック" pitchFamily="5" charset="-128"/>
                <a:cs typeface="Times New Roman" pitchFamily="18" charset="0"/>
              </a:rPr>
              <a:t>___________________________________</a:t>
            </a:r>
          </a:p>
          <a:p>
            <a:endParaRPr lang="en-US" sz="36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endParaRPr lang="en-US" sz="40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Analogies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76400"/>
            <a:ext cx="8382000" cy="46482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Phospholipid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bilayer</a:t>
            </a:r>
            <a:endParaRPr lang="en-US" sz="3000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</a:endParaRPr>
          </a:p>
          <a:p>
            <a:pPr marL="627063" lvl="1" indent="-285750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2 layers of phospholipids (lipids with a phosphate group attached)</a:t>
            </a:r>
          </a:p>
          <a:p>
            <a:pPr marL="1377950" lvl="2" indent="-354013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Lipids have a glycerol backbone, 2 fatty acid chains, and a phosphate group</a:t>
            </a:r>
          </a:p>
          <a:p>
            <a:pPr marL="1377950" lvl="2" indent="-354013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Fatty acid chains are </a:t>
            </a:r>
            <a:r>
              <a:rPr lang="en-US" sz="3000" dirty="0" err="1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nonpolar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 (avoid water)</a:t>
            </a:r>
          </a:p>
          <a:p>
            <a:pPr marL="1377950" lvl="2" indent="-354013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Phosphate group heads are polar (like water)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Structure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pic>
        <p:nvPicPr>
          <p:cNvPr id="7" name="Picture 5" descr="phospholip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524000"/>
            <a:ext cx="5597452" cy="50419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Phospholipids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219200"/>
            <a:ext cx="8458200" cy="4953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Two layers make a “sandwich”</a:t>
            </a:r>
          </a:p>
          <a:p>
            <a:pPr marL="747713" indent="-469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Fatty acid tails form the inside of the membrane</a:t>
            </a:r>
          </a:p>
          <a:p>
            <a:pPr marL="747713" indent="-469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Phospholipids heads face the outside of the membrane</a:t>
            </a:r>
          </a:p>
          <a:p>
            <a:pPr marL="747713" indent="-469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Diagram: (draw and label)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Structure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Phospholip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4236760"/>
            <a:ext cx="3804768" cy="247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allpaperdreams.com/wallpapers/red_blood_cells_flying_down_the_blood-stream.1920x1080.27592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752600"/>
            <a:ext cx="8458200" cy="4419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Phospholipids move within the membrane like water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Membrane is flexible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Proteins within membrane create a pattern on the membrane surface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Contain proteins called transport proteins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</a:rPr>
              <a:t>Help regulate what can enter and leave a cell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Fluid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pitchFamily="5" charset="-128"/>
                <a:cs typeface="+mj-cs"/>
              </a:rPr>
              <a:t> Mosaic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634</Words>
  <Application>Microsoft Office PowerPoint</Application>
  <PresentationFormat>On-screen Show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Holbrook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dzahm</dc:creator>
  <cp:lastModifiedBy>MORGAN  MCKNIGHT</cp:lastModifiedBy>
  <cp:revision>220</cp:revision>
  <dcterms:created xsi:type="dcterms:W3CDTF">2013-11-20T19:42:10Z</dcterms:created>
  <dcterms:modified xsi:type="dcterms:W3CDTF">2020-10-26T19:43:19Z</dcterms:modified>
</cp:coreProperties>
</file>