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57" r:id="rId3"/>
    <p:sldId id="27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81" r:id="rId20"/>
    <p:sldId id="272" r:id="rId21"/>
    <p:sldId id="277" r:id="rId22"/>
    <p:sldId id="276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94B8A-2DC1-4831-8B95-97B3CF83102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0126-E3CC-47C5-A7AE-C5C91AE6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2-05T20:36:41.0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2B5D6A-8402-4CEE-9EB8-339C9085BE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288D6E-C117-4BD6-916A-8B0A5227B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480048" cy="230124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Chapter 7: Meiosis &amp; Sexual Reproduction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err="1">
                <a:latin typeface="+mj-lt"/>
              </a:rPr>
              <a:t>Telophase</a:t>
            </a:r>
            <a:r>
              <a:rPr lang="en-US" u="sng" dirty="0">
                <a:latin typeface="+mj-lt"/>
              </a:rPr>
              <a:t> I </a:t>
            </a:r>
            <a:r>
              <a:rPr lang="en-US" dirty="0">
                <a:latin typeface="+mj-lt"/>
              </a:rPr>
              <a:t>&amp; </a:t>
            </a:r>
            <a:r>
              <a:rPr lang="en-US" u="sng" dirty="0" err="1">
                <a:latin typeface="+mj-lt"/>
              </a:rPr>
              <a:t>Cytokinesis</a:t>
            </a:r>
            <a:r>
              <a:rPr lang="en-US" dirty="0">
                <a:latin typeface="+mj-lt"/>
              </a:rPr>
              <a:t> – chromosomes gather at the poles of the cell; cytoplasm divides. 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191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Both resulting cells contain 1 chromosome from each pair of homologous chromosomes (tetrad).</a:t>
            </a:r>
          </a:p>
        </p:txBody>
      </p:sp>
      <p:pic>
        <p:nvPicPr>
          <p:cNvPr id="7" name="Picture 6" descr="meiosis2.jpg"/>
          <p:cNvPicPr>
            <a:picLocks noChangeAspect="1"/>
          </p:cNvPicPr>
          <p:nvPr/>
        </p:nvPicPr>
        <p:blipFill>
          <a:blip r:embed="rId2" cstate="print"/>
          <a:srcRect l="76531" t="10775" r="4082" b="52905"/>
          <a:stretch>
            <a:fillRect/>
          </a:stretch>
        </p:blipFill>
        <p:spPr>
          <a:xfrm>
            <a:off x="685800" y="3998495"/>
            <a:ext cx="2057400" cy="270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+mj-lt"/>
              </a:rPr>
              <a:t>Main Idea of Meiosis II:</a:t>
            </a:r>
          </a:p>
          <a:p>
            <a:r>
              <a:rPr lang="en-US" dirty="0">
                <a:latin typeface="+mj-lt"/>
              </a:rPr>
              <a:t>Division of </a:t>
            </a:r>
            <a:r>
              <a:rPr lang="en-US" dirty="0" err="1">
                <a:latin typeface="+mj-lt"/>
              </a:rPr>
              <a:t>chromatids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u="sng" dirty="0">
                <a:latin typeface="+mj-lt"/>
              </a:rPr>
              <a:t>Prophase II</a:t>
            </a:r>
            <a:r>
              <a:rPr lang="en-US" dirty="0">
                <a:latin typeface="+mj-lt"/>
              </a:rPr>
              <a:t> – new spindle forms around chromosomes; start with the two cells created in meiosis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953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vs.</a:t>
            </a:r>
          </a:p>
        </p:txBody>
      </p:sp>
      <p:pic>
        <p:nvPicPr>
          <p:cNvPr id="7" name="Picture 6" descr="meiosis2.jpg"/>
          <p:cNvPicPr>
            <a:picLocks noChangeAspect="1"/>
          </p:cNvPicPr>
          <p:nvPr/>
        </p:nvPicPr>
        <p:blipFill>
          <a:blip r:embed="rId2" cstate="print"/>
          <a:srcRect l="16327" t="54358" r="70408" b="9322"/>
          <a:stretch>
            <a:fillRect/>
          </a:stretch>
        </p:blipFill>
        <p:spPr>
          <a:xfrm>
            <a:off x="2133600" y="4191000"/>
            <a:ext cx="1447800" cy="2784232"/>
          </a:xfrm>
          <a:prstGeom prst="rect">
            <a:avLst/>
          </a:prstGeom>
        </p:spPr>
      </p:pic>
      <p:pic>
        <p:nvPicPr>
          <p:cNvPr id="8" name="Picture 7" descr="meiosis2.jpg"/>
          <p:cNvPicPr>
            <a:picLocks noChangeAspect="1"/>
          </p:cNvPicPr>
          <p:nvPr/>
        </p:nvPicPr>
        <p:blipFill>
          <a:blip r:embed="rId2" cstate="print"/>
          <a:srcRect l="20408" t="10775" r="64286" b="54358"/>
          <a:stretch>
            <a:fillRect/>
          </a:stretch>
        </p:blipFill>
        <p:spPr>
          <a:xfrm>
            <a:off x="4648200" y="4191000"/>
            <a:ext cx="1524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pic>
        <p:nvPicPr>
          <p:cNvPr id="9" name="Content Placeholder 8" descr="meiosis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1079" t="53876" r="54730" b="9084"/>
          <a:stretch>
            <a:fillRect/>
          </a:stretch>
        </p:blipFill>
        <p:spPr>
          <a:xfrm>
            <a:off x="2819400" y="1828800"/>
            <a:ext cx="1447800" cy="26543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j-lt"/>
              </a:rPr>
              <a:t>Metaphase II</a:t>
            </a:r>
            <a:r>
              <a:rPr lang="en-US" sz="2400" dirty="0">
                <a:latin typeface="+mj-lt"/>
              </a:rPr>
              <a:t> – chromosomes line up in the middle of the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6764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u="sng" dirty="0">
                <a:latin typeface="+mj-lt"/>
              </a:rPr>
              <a:t>Anaphase II</a:t>
            </a:r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centromeres</a:t>
            </a:r>
            <a:r>
              <a:rPr lang="en-US" sz="2400" dirty="0">
                <a:latin typeface="+mj-lt"/>
              </a:rPr>
              <a:t> divide and sister </a:t>
            </a:r>
            <a:r>
              <a:rPr lang="en-US" sz="2400" dirty="0" err="1">
                <a:latin typeface="+mj-lt"/>
              </a:rPr>
              <a:t>chromatids</a:t>
            </a:r>
            <a:r>
              <a:rPr lang="en-US" sz="2400" dirty="0">
                <a:latin typeface="+mj-lt"/>
              </a:rPr>
              <a:t> move apart to opposite poles of the cell</a:t>
            </a:r>
          </a:p>
        </p:txBody>
      </p:sp>
      <p:pic>
        <p:nvPicPr>
          <p:cNvPr id="10" name="Picture 9" descr="meiosis2.jpg"/>
          <p:cNvPicPr>
            <a:picLocks noChangeAspect="1"/>
          </p:cNvPicPr>
          <p:nvPr/>
        </p:nvPicPr>
        <p:blipFill>
          <a:blip r:embed="rId2" cstate="print"/>
          <a:srcRect l="46939" t="54358" r="39796" b="9322"/>
          <a:stretch>
            <a:fillRect/>
          </a:stretch>
        </p:blipFill>
        <p:spPr>
          <a:xfrm>
            <a:off x="7162800" y="1752600"/>
            <a:ext cx="146608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>
                <a:latin typeface="+mj-lt"/>
              </a:rPr>
              <a:t>Telophase</a:t>
            </a:r>
            <a:r>
              <a:rPr lang="en-US" u="sng" dirty="0">
                <a:latin typeface="+mj-lt"/>
              </a:rPr>
              <a:t> II </a:t>
            </a:r>
            <a:r>
              <a:rPr lang="en-US" dirty="0">
                <a:latin typeface="+mj-lt"/>
              </a:rPr>
              <a:t>&amp;</a:t>
            </a:r>
            <a:r>
              <a:rPr lang="en-US" u="sng" dirty="0">
                <a:latin typeface="+mj-lt"/>
              </a:rPr>
              <a:t> </a:t>
            </a:r>
            <a:r>
              <a:rPr lang="en-US" u="sng" dirty="0" err="1">
                <a:latin typeface="+mj-lt"/>
              </a:rPr>
              <a:t>Cytokinesis</a:t>
            </a:r>
            <a:r>
              <a:rPr lang="en-US" u="sng" dirty="0">
                <a:latin typeface="+mj-lt"/>
              </a:rPr>
              <a:t> </a:t>
            </a:r>
            <a:r>
              <a:rPr lang="en-US" dirty="0">
                <a:latin typeface="+mj-lt"/>
              </a:rPr>
              <a:t>– nuclear envelope (nucleus) forms around each set of chromosomes; cytoplasm divides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 descr="meiosis.jpg"/>
          <p:cNvPicPr>
            <a:picLocks noChangeAspect="1"/>
          </p:cNvPicPr>
          <p:nvPr/>
        </p:nvPicPr>
        <p:blipFill>
          <a:blip r:embed="rId2" cstate="print"/>
          <a:srcRect l="61604" t="54126" r="16155" b="10113"/>
          <a:stretch>
            <a:fillRect/>
          </a:stretch>
        </p:blipFill>
        <p:spPr>
          <a:xfrm>
            <a:off x="2590800" y="3359426"/>
            <a:ext cx="2667000" cy="3014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3505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The end result of Meiosis = 4 HAPLOID CELLS with 23 chromosomes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+mj-lt"/>
              </a:rPr>
              <a:t>Three main ideas make all humans different from one another. This is called </a:t>
            </a:r>
            <a:r>
              <a:rPr lang="en-US" u="sng" dirty="0">
                <a:latin typeface="+mj-lt"/>
              </a:rPr>
              <a:t>genetic variation.</a:t>
            </a:r>
            <a:r>
              <a:rPr lang="en-US" dirty="0">
                <a:latin typeface="+mj-lt"/>
              </a:rPr>
              <a:t> 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Independent Assortment</a:t>
            </a: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Crossing Over</a:t>
            </a: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Random Fertilization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u="sng" dirty="0">
                <a:latin typeface="+mj-lt"/>
              </a:rPr>
              <a:t>Independent Assortment</a:t>
            </a:r>
            <a:r>
              <a:rPr lang="en-US" dirty="0">
                <a:latin typeface="+mj-lt"/>
              </a:rPr>
              <a:t> – random distribution of homologous chromosomes during meiosis</a:t>
            </a:r>
          </a:p>
        </p:txBody>
      </p:sp>
      <p:pic>
        <p:nvPicPr>
          <p:cNvPr id="4" name="Picture 3" descr="independent_assor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514600"/>
            <a:ext cx="5961854" cy="4106228"/>
          </a:xfrm>
          <a:prstGeom prst="rect">
            <a:avLst/>
          </a:prstGeom>
        </p:spPr>
      </p:pic>
      <p:sp>
        <p:nvSpPr>
          <p:cNvPr id="11" name="SMARTInkShape-7"/>
          <p:cNvSpPr/>
          <p:nvPr>
            <p:custDataLst>
              <p:tags r:id="rId1"/>
            </p:custDataLst>
          </p:nvPr>
        </p:nvSpPr>
        <p:spPr>
          <a:xfrm>
            <a:off x="8867178" y="5991819"/>
            <a:ext cx="8932" cy="1"/>
          </a:xfrm>
          <a:custGeom>
            <a:avLst/>
            <a:gdLst/>
            <a:ahLst/>
            <a:cxnLst/>
            <a:rect l="0" t="0" r="0" b="0"/>
            <a:pathLst>
              <a:path w="8932" h="1">
                <a:moveTo>
                  <a:pt x="0" y="0"/>
                </a:moveTo>
                <a:lnTo>
                  <a:pt x="0" y="0"/>
                </a:lnTo>
                <a:lnTo>
                  <a:pt x="8931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 startAt="2"/>
            </a:pPr>
            <a:r>
              <a:rPr lang="en-US" u="sng" dirty="0">
                <a:latin typeface="+mj-lt"/>
              </a:rPr>
              <a:t>Crossing – over</a:t>
            </a:r>
            <a:r>
              <a:rPr lang="en-US" dirty="0">
                <a:latin typeface="+mj-lt"/>
              </a:rPr>
              <a:t> – DNA exchange between homologous chromosomes</a:t>
            </a:r>
          </a:p>
        </p:txBody>
      </p:sp>
      <p:pic>
        <p:nvPicPr>
          <p:cNvPr id="4" name="Picture 3" descr="crossov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667000"/>
            <a:ext cx="28956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 startAt="3"/>
            </a:pPr>
            <a:r>
              <a:rPr lang="en-US" u="sng" dirty="0">
                <a:latin typeface="+mj-lt"/>
              </a:rPr>
              <a:t>Random Fertilization</a:t>
            </a:r>
            <a:r>
              <a:rPr lang="en-US" dirty="0">
                <a:latin typeface="+mj-lt"/>
              </a:rPr>
              <a:t> – fertilization of an egg by a sperm is random, increasing the number of possible outcomes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>
                <a:latin typeface="Comic Sans MS" pitchFamily="66" charset="0"/>
              </a:rPr>
              <a:t>Gametogenesis</a:t>
            </a:r>
            <a:r>
              <a:rPr lang="en-US" sz="3600" dirty="0">
                <a:latin typeface="Comic Sans MS" pitchFamily="66" charset="0"/>
              </a:rPr>
              <a:t> – formation of gametes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+mj-lt"/>
              </a:rPr>
              <a:t>Spermatogenesis</a:t>
            </a:r>
            <a:r>
              <a:rPr lang="en-US" dirty="0">
                <a:latin typeface="+mj-lt"/>
              </a:rPr>
              <a:t> – process by which sperm are produced; meiosis for males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Of the 4 cells produced, all 4 </a:t>
            </a:r>
          </a:p>
          <a:p>
            <a:pPr>
              <a:buNone/>
            </a:pPr>
            <a:r>
              <a:rPr lang="en-US" dirty="0">
                <a:latin typeface="+mj-lt"/>
              </a:rPr>
              <a:t>	are functioning sperm cells</a:t>
            </a:r>
          </a:p>
        </p:txBody>
      </p:sp>
      <p:pic>
        <p:nvPicPr>
          <p:cNvPr id="4" name="Picture 3" descr="sperm.gif"/>
          <p:cNvPicPr>
            <a:picLocks noChangeAspect="1"/>
          </p:cNvPicPr>
          <p:nvPr/>
        </p:nvPicPr>
        <p:blipFill>
          <a:blip r:embed="rId2" cstate="print"/>
          <a:srcRect t="18182"/>
          <a:stretch>
            <a:fillRect/>
          </a:stretch>
        </p:blipFill>
        <p:spPr>
          <a:xfrm>
            <a:off x="6400800" y="2819400"/>
            <a:ext cx="22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rm.gif"/>
          <p:cNvPicPr>
            <a:picLocks noChangeAspect="1"/>
          </p:cNvPicPr>
          <p:nvPr/>
        </p:nvPicPr>
        <p:blipFill>
          <a:blip r:embed="rId2" cstate="print"/>
          <a:srcRect t="18182"/>
          <a:stretch>
            <a:fillRect/>
          </a:stretch>
        </p:blipFill>
        <p:spPr>
          <a:xfrm>
            <a:off x="2590800" y="152400"/>
            <a:ext cx="4225200" cy="645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REMEMBER!! </a:t>
            </a:r>
          </a:p>
          <a:p>
            <a:r>
              <a:rPr lang="en-US" dirty="0">
                <a:latin typeface="+mj-lt"/>
              </a:rPr>
              <a:t>Gametes are egg and sperm</a:t>
            </a:r>
          </a:p>
          <a:p>
            <a:r>
              <a:rPr lang="en-US" dirty="0">
                <a:latin typeface="+mj-lt"/>
              </a:rPr>
              <a:t>Gametes are </a:t>
            </a:r>
            <a:r>
              <a:rPr lang="en-US" u="sng" dirty="0">
                <a:latin typeface="+mj-lt"/>
              </a:rPr>
              <a:t>haploid</a:t>
            </a:r>
            <a:r>
              <a:rPr lang="en-US" dirty="0">
                <a:latin typeface="+mj-lt"/>
              </a:rPr>
              <a:t> which means they </a:t>
            </a:r>
            <a:r>
              <a:rPr lang="en-US" u="sng" dirty="0">
                <a:latin typeface="+mj-lt"/>
              </a:rPr>
              <a:t>have only one set of chromosomes.</a:t>
            </a:r>
            <a:r>
              <a:rPr lang="en-US" dirty="0">
                <a:latin typeface="+mj-lt"/>
              </a:rPr>
              <a:t> (23 in humans)</a:t>
            </a:r>
            <a:endParaRPr lang="en-US" u="sng" dirty="0">
              <a:latin typeface="+mj-lt"/>
            </a:endParaRPr>
          </a:p>
          <a:p>
            <a:pPr>
              <a:buNone/>
            </a:pPr>
            <a:endParaRPr lang="en-US" u="sng" dirty="0">
              <a:latin typeface="+mj-lt"/>
            </a:endParaRPr>
          </a:p>
          <a:p>
            <a:pPr>
              <a:buNone/>
            </a:pPr>
            <a:r>
              <a:rPr lang="en-US" u="sng" dirty="0">
                <a:latin typeface="+mj-lt"/>
              </a:rPr>
              <a:t>Meiosis</a:t>
            </a:r>
            <a:r>
              <a:rPr lang="en-US" dirty="0">
                <a:latin typeface="+mj-lt"/>
              </a:rPr>
              <a:t> – formation of </a:t>
            </a:r>
            <a:r>
              <a:rPr lang="en-US" u="sng" dirty="0">
                <a:latin typeface="+mj-lt"/>
              </a:rPr>
              <a:t>gametes</a:t>
            </a:r>
            <a:r>
              <a:rPr lang="en-US" dirty="0">
                <a:latin typeface="+mj-lt"/>
              </a:rPr>
              <a:t> only; original parent cell is diploid, and by the end of meiosis there are 4 daughter cells produced that are haploid.</a:t>
            </a:r>
          </a:p>
          <a:p>
            <a:pPr lvl="1">
              <a:buNone/>
            </a:pPr>
            <a:r>
              <a:rPr lang="en-US" sz="3000" dirty="0">
                <a:latin typeface="+mj-lt"/>
              </a:rPr>
              <a:t>[It is a </a:t>
            </a:r>
            <a:r>
              <a:rPr lang="en-US" sz="3000" b="1" u="sng" dirty="0">
                <a:latin typeface="+mj-lt"/>
              </a:rPr>
              <a:t>2-part</a:t>
            </a:r>
            <a:r>
              <a:rPr lang="en-US" sz="3000" dirty="0">
                <a:latin typeface="+mj-lt"/>
              </a:rPr>
              <a:t> cell division]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>
                <a:latin typeface="+mj-lt"/>
              </a:rPr>
              <a:t>Oogenesis</a:t>
            </a:r>
            <a:r>
              <a:rPr lang="en-US" dirty="0">
                <a:latin typeface="+mj-lt"/>
              </a:rPr>
              <a:t> – (pronounced oh-a-genesis) process by which egg cells (ovum/ova) are produced.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gametogenesis.jpg"/>
          <p:cNvPicPr>
            <a:picLocks noChangeAspect="1"/>
          </p:cNvPicPr>
          <p:nvPr/>
        </p:nvPicPr>
        <p:blipFill>
          <a:blip r:embed="rId2" cstate="print"/>
          <a:srcRect l="43548" b="4444"/>
          <a:stretch>
            <a:fillRect/>
          </a:stretch>
        </p:blipFill>
        <p:spPr>
          <a:xfrm>
            <a:off x="5943600" y="2438400"/>
            <a:ext cx="2209800" cy="434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One cell gets most of the cytoplasm, and the other 3 (polar bodies) die.</a:t>
            </a:r>
          </a:p>
          <a:p>
            <a:endParaRPr lang="en-US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u="sng" dirty="0">
                <a:latin typeface="+mj-lt"/>
              </a:rPr>
              <a:t>Polar bodies </a:t>
            </a:r>
            <a:r>
              <a:rPr lang="en-US" sz="2400" dirty="0">
                <a:latin typeface="+mj-lt"/>
              </a:rPr>
              <a:t>– small, nonfunctional cells that result from uneven division of the cytoplasm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30763" y="16133763"/>
              <a:ext cx="0" cy="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30763" y="161337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emcellthailand.org/wp-content/uploads/2013/10/oogenesis-polar-body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65465" cy="5965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Mitosis vs. Meiosis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>
                <a:latin typeface="Comic Sans MS" pitchFamily="66" charset="0"/>
              </a:rPr>
              <a:t>Mitosis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>
                <a:latin typeface="Comic Sans MS" pitchFamily="66" charset="0"/>
              </a:rPr>
              <a:t>Meiosis</a:t>
            </a:r>
          </a:p>
        </p:txBody>
      </p:sp>
      <p:sp>
        <p:nvSpPr>
          <p:cNvPr id="7" name="Oval 6"/>
          <p:cNvSpPr/>
          <p:nvPr/>
        </p:nvSpPr>
        <p:spPr>
          <a:xfrm>
            <a:off x="1981200" y="25146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10" name="Oval 9"/>
          <p:cNvSpPr/>
          <p:nvPr/>
        </p:nvSpPr>
        <p:spPr>
          <a:xfrm>
            <a:off x="1371600" y="38100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2n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8100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25146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8100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4" name="Oval 13"/>
          <p:cNvSpPr/>
          <p:nvPr/>
        </p:nvSpPr>
        <p:spPr>
          <a:xfrm>
            <a:off x="7086600" y="38862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6" name="Oval 15"/>
          <p:cNvSpPr/>
          <p:nvPr/>
        </p:nvSpPr>
        <p:spPr>
          <a:xfrm>
            <a:off x="4191000" y="52578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7" name="Oval 16"/>
          <p:cNvSpPr/>
          <p:nvPr/>
        </p:nvSpPr>
        <p:spPr>
          <a:xfrm>
            <a:off x="5334000" y="52578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8" name="Oval 17"/>
          <p:cNvSpPr/>
          <p:nvPr/>
        </p:nvSpPr>
        <p:spPr>
          <a:xfrm>
            <a:off x="6553200" y="52578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9" name="Oval 18"/>
          <p:cNvSpPr/>
          <p:nvPr/>
        </p:nvSpPr>
        <p:spPr>
          <a:xfrm>
            <a:off x="7848600" y="5257800"/>
            <a:ext cx="6096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omic Sans MS" pitchFamily="66" charset="0"/>
              </a:rPr>
              <a:t>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38300" y="33147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2514600" y="32766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72100" y="32385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591300" y="3238500"/>
            <a:ext cx="685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572000" y="47244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5181600" y="4800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858000" y="48006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7620000" y="47244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latin typeface="+mj-lt"/>
              </a:rPr>
              <a:t>Reproduction </a:t>
            </a:r>
            <a:r>
              <a:rPr lang="en-US" dirty="0">
                <a:latin typeface="+mj-lt"/>
              </a:rPr>
              <a:t> - process of making offspring</a:t>
            </a:r>
          </a:p>
          <a:p>
            <a:pPr>
              <a:buNone/>
            </a:pPr>
            <a:endParaRPr lang="en-US" u="sng" dirty="0">
              <a:latin typeface="+mj-lt"/>
            </a:endParaRPr>
          </a:p>
          <a:p>
            <a:pPr>
              <a:buNone/>
            </a:pPr>
            <a:r>
              <a:rPr lang="en-US" u="sng" dirty="0">
                <a:latin typeface="+mj-lt"/>
              </a:rPr>
              <a:t>Sexual reproduction </a:t>
            </a:r>
            <a:r>
              <a:rPr lang="en-US" dirty="0">
                <a:latin typeface="+mj-lt"/>
              </a:rPr>
              <a:t>– two parents form reproductive cells (haploid) that join to form a diploid offspring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r>
              <a:rPr lang="en-US" u="sng" dirty="0">
                <a:latin typeface="+mj-lt"/>
              </a:rPr>
              <a:t>Asexual reproduction</a:t>
            </a:r>
            <a:r>
              <a:rPr lang="en-US" dirty="0">
                <a:latin typeface="+mj-lt"/>
              </a:rPr>
              <a:t> – single parent passes copies of all of it genes to each of its offspring</a:t>
            </a:r>
          </a:p>
          <a:p>
            <a:r>
              <a:rPr lang="en-US" dirty="0">
                <a:latin typeface="+mj-lt"/>
              </a:rPr>
              <a:t>There is no fusion of haploid cells (gametes)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Types of Asexual Reproduction:</a:t>
            </a:r>
          </a:p>
          <a:p>
            <a:pPr marL="550926" indent="-514350">
              <a:buFont typeface="+mj-lt"/>
              <a:buAutoNum type="arabicPeriod"/>
            </a:pPr>
            <a:r>
              <a:rPr lang="en-US" u="sng" dirty="0">
                <a:latin typeface="+mj-lt"/>
              </a:rPr>
              <a:t>Fission</a:t>
            </a:r>
            <a:r>
              <a:rPr lang="en-US" dirty="0">
                <a:latin typeface="+mj-lt"/>
              </a:rPr>
              <a:t> – the separation of the parent cell into two or more individuals</a:t>
            </a:r>
          </a:p>
          <a:p>
            <a:pPr marL="550926" indent="-514350">
              <a:buAutoNum type="arabicPeriod" startAt="2"/>
            </a:pPr>
            <a:r>
              <a:rPr lang="en-US" u="sng" dirty="0">
                <a:latin typeface="+mj-lt"/>
              </a:rPr>
              <a:t>Fragmentation</a:t>
            </a:r>
            <a:r>
              <a:rPr lang="en-US" dirty="0">
                <a:latin typeface="+mj-lt"/>
              </a:rPr>
              <a:t> – the body breaks into several pieces; each piece develops into adults—ex. Sponges, coral, some plants</a:t>
            </a:r>
          </a:p>
          <a:p>
            <a:pPr marL="550926" indent="-51435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fission amo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81000"/>
            <a:ext cx="1920240" cy="1657193"/>
          </a:xfrm>
          <a:prstGeom prst="rect">
            <a:avLst/>
          </a:prstGeom>
        </p:spPr>
      </p:pic>
      <p:pic>
        <p:nvPicPr>
          <p:cNvPr id="5" name="Picture 4" descr="fragmentation.jpg"/>
          <p:cNvPicPr>
            <a:picLocks noChangeAspect="1"/>
          </p:cNvPicPr>
          <p:nvPr/>
        </p:nvPicPr>
        <p:blipFill>
          <a:blip r:embed="rId3" cstate="print"/>
          <a:srcRect l="20060" t="26842" r="6886" b="35263"/>
          <a:stretch>
            <a:fillRect/>
          </a:stretch>
        </p:blipFill>
        <p:spPr>
          <a:xfrm>
            <a:off x="228600" y="4953000"/>
            <a:ext cx="4648200" cy="1371600"/>
          </a:xfrm>
          <a:prstGeom prst="rect">
            <a:avLst/>
          </a:prstGeom>
        </p:spPr>
      </p:pic>
      <p:pic>
        <p:nvPicPr>
          <p:cNvPr id="6" name="Picture 5" descr="fragmen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114800"/>
            <a:ext cx="210986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Section 2: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 startAt="3"/>
            </a:pPr>
            <a:r>
              <a:rPr lang="en-US" u="sng" dirty="0">
                <a:latin typeface="+mj-lt"/>
              </a:rPr>
              <a:t>Budding</a:t>
            </a:r>
            <a:r>
              <a:rPr lang="en-US" dirty="0">
                <a:latin typeface="+mj-lt"/>
              </a:rPr>
              <a:t> – individuals split off from existing ones; the bud may break off and become an independent organism</a:t>
            </a:r>
          </a:p>
          <a:p>
            <a:pPr marL="825246" lvl="1" indent="-514350">
              <a:buNone/>
            </a:pPr>
            <a:r>
              <a:rPr lang="en-US" dirty="0">
                <a:latin typeface="+mj-lt"/>
              </a:rPr>
              <a:t>		ex. Bacteria and yeast</a:t>
            </a:r>
          </a:p>
        </p:txBody>
      </p:sp>
      <p:pic>
        <p:nvPicPr>
          <p:cNvPr id="4" name="Picture 3" descr="bud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4290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Meiosis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Meiosis, PMAT is completed 2 times, making 8 steps total.</a:t>
            </a:r>
          </a:p>
          <a:p>
            <a:endParaRPr lang="en-US" dirty="0"/>
          </a:p>
          <a:p>
            <a:r>
              <a:rPr lang="en-US" dirty="0"/>
              <a:t>That means Meiosis takes twice as much time as Mitosis.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pic>
        <p:nvPicPr>
          <p:cNvPr id="4" name="Content Placeholder 3" descr="meiosis 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3394" y="1846262"/>
            <a:ext cx="5600700" cy="3933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Meiosis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Meiosis begins with </a:t>
            </a:r>
            <a:r>
              <a:rPr lang="en-US" u="sng" dirty="0"/>
              <a:t>Homologous Chromosomes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Meiosis I</a:t>
            </a:r>
          </a:p>
          <a:p>
            <a:pPr lvl="1"/>
            <a:r>
              <a:rPr lang="en-US" dirty="0"/>
              <a:t>Main idea:  separate homologous chromosomes from one another.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+mj-lt"/>
              </a:rPr>
              <a:t>Prophase I</a:t>
            </a:r>
            <a:r>
              <a:rPr lang="en-US" dirty="0">
                <a:latin typeface="+mj-lt"/>
              </a:rPr>
              <a:t> = chromosomes become visible, nuclear membrane breaks down; crossing-over occurs; </a:t>
            </a:r>
            <a:r>
              <a:rPr lang="en-US" i="1" u="sng" cap="all" dirty="0">
                <a:latin typeface="+mj-lt"/>
              </a:rPr>
              <a:t>tetrads</a:t>
            </a:r>
            <a:r>
              <a:rPr lang="en-US" dirty="0">
                <a:latin typeface="+mj-lt"/>
              </a:rPr>
              <a:t> form.</a:t>
            </a:r>
          </a:p>
        </p:txBody>
      </p:sp>
      <p:pic>
        <p:nvPicPr>
          <p:cNvPr id="5" name="Picture 4" descr="tetrad.jpg"/>
          <p:cNvPicPr>
            <a:picLocks noChangeAspect="1"/>
          </p:cNvPicPr>
          <p:nvPr/>
        </p:nvPicPr>
        <p:blipFill>
          <a:blip r:embed="rId2" cstate="print"/>
          <a:srcRect l="23214" b="70000"/>
          <a:stretch>
            <a:fillRect/>
          </a:stretch>
        </p:blipFill>
        <p:spPr>
          <a:xfrm>
            <a:off x="1676400" y="3657600"/>
            <a:ext cx="4514427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35052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Homologous chromosomes that each have 2 </a:t>
            </a:r>
            <a:r>
              <a:rPr lang="en-US" sz="2000" dirty="0" err="1">
                <a:latin typeface="+mj-lt"/>
              </a:rPr>
              <a:t>chromatids</a:t>
            </a:r>
            <a:r>
              <a:rPr lang="en-US" sz="2000" dirty="0">
                <a:latin typeface="+mj-lt"/>
              </a:rPr>
              <a:t>; </a:t>
            </a: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chromatids</a:t>
            </a:r>
            <a:r>
              <a:rPr lang="en-US" sz="2000" dirty="0">
                <a:latin typeface="+mj-lt"/>
              </a:rPr>
              <a:t> total!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+mj-lt"/>
              </a:rPr>
              <a:t>Crossing-over</a:t>
            </a:r>
            <a:r>
              <a:rPr lang="en-US" dirty="0">
                <a:latin typeface="+mj-lt"/>
              </a:rPr>
              <a:t> – portions of a </a:t>
            </a:r>
            <a:r>
              <a:rPr lang="en-US" dirty="0" err="1">
                <a:latin typeface="+mj-lt"/>
              </a:rPr>
              <a:t>chromatid</a:t>
            </a:r>
            <a:r>
              <a:rPr lang="en-US" dirty="0">
                <a:latin typeface="+mj-lt"/>
              </a:rPr>
              <a:t> on 1 homologous chromosome are broken &amp; exchanged with the corresponding </a:t>
            </a:r>
            <a:r>
              <a:rPr lang="en-US" dirty="0" err="1">
                <a:latin typeface="+mj-lt"/>
              </a:rPr>
              <a:t>chromatid</a:t>
            </a:r>
            <a:r>
              <a:rPr lang="en-US" dirty="0">
                <a:latin typeface="+mj-lt"/>
              </a:rPr>
              <a:t> portions of the other homologous chromosome</a:t>
            </a:r>
          </a:p>
        </p:txBody>
      </p:sp>
      <p:pic>
        <p:nvPicPr>
          <p:cNvPr id="5" name="Picture 4" descr="crossov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03600"/>
            <a:ext cx="2590800" cy="3454400"/>
          </a:xfrm>
          <a:prstGeom prst="rect">
            <a:avLst/>
          </a:prstGeom>
        </p:spPr>
      </p:pic>
      <p:pic>
        <p:nvPicPr>
          <p:cNvPr id="6" name="Picture 5" descr="tetra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10000"/>
            <a:ext cx="3935021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+mj-lt"/>
              </a:rPr>
              <a:t>Metaphase I </a:t>
            </a:r>
            <a:r>
              <a:rPr lang="en-US" dirty="0">
                <a:latin typeface="+mj-lt"/>
              </a:rPr>
              <a:t>– pairs of chromosomes (tetrads) move to the </a:t>
            </a:r>
            <a:r>
              <a:rPr lang="en-US" dirty="0" err="1">
                <a:latin typeface="+mj-lt"/>
              </a:rPr>
              <a:t>middleof</a:t>
            </a:r>
            <a:r>
              <a:rPr lang="en-US" dirty="0">
                <a:latin typeface="+mj-lt"/>
              </a:rPr>
              <a:t> the cell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 descr="meiosis2.jpg"/>
          <p:cNvPicPr>
            <a:picLocks noChangeAspect="1"/>
          </p:cNvPicPr>
          <p:nvPr/>
        </p:nvPicPr>
        <p:blipFill>
          <a:blip r:embed="rId2" cstate="print"/>
          <a:srcRect l="36735" t="11065" r="41837" b="52906"/>
          <a:stretch>
            <a:fillRect/>
          </a:stretch>
        </p:blipFill>
        <p:spPr>
          <a:xfrm>
            <a:off x="3079124" y="3289479"/>
            <a:ext cx="26670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Section 1: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latin typeface="+mj-lt"/>
              </a:rPr>
              <a:t>Anaphase I </a:t>
            </a:r>
            <a:r>
              <a:rPr lang="en-US" dirty="0">
                <a:latin typeface="+mj-lt"/>
              </a:rPr>
              <a:t>– homologous chromosomes are separated and move to opposite ends of the cell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962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Chromatids</a:t>
            </a:r>
            <a:r>
              <a:rPr lang="en-US" sz="2400" dirty="0">
                <a:latin typeface="+mj-lt"/>
              </a:rPr>
              <a:t> </a:t>
            </a:r>
            <a:r>
              <a:rPr lang="en-US" sz="2400" u="sng" dirty="0">
                <a:latin typeface="+mj-lt"/>
              </a:rPr>
              <a:t>DO</a:t>
            </a:r>
            <a:r>
              <a:rPr lang="en-US" sz="2400" dirty="0">
                <a:latin typeface="+mj-lt"/>
              </a:rPr>
              <a:t> </a:t>
            </a:r>
            <a:r>
              <a:rPr lang="en-US" sz="2400" u="sng" dirty="0">
                <a:latin typeface="+mj-lt"/>
              </a:rPr>
              <a:t>NOT</a:t>
            </a:r>
            <a:r>
              <a:rPr lang="en-US" sz="2400" dirty="0">
                <a:latin typeface="+mj-lt"/>
              </a:rPr>
              <a:t> separate at the </a:t>
            </a:r>
            <a:r>
              <a:rPr lang="en-US" sz="2400" dirty="0" err="1">
                <a:latin typeface="+mj-lt"/>
              </a:rPr>
              <a:t>centromeres</a:t>
            </a:r>
            <a:r>
              <a:rPr lang="en-US" sz="2400" dirty="0">
                <a:latin typeface="+mj-lt"/>
              </a:rPr>
              <a:t>!</a:t>
            </a:r>
          </a:p>
        </p:txBody>
      </p:sp>
      <p:pic>
        <p:nvPicPr>
          <p:cNvPr id="7" name="Picture 6" descr="meiosis2.jpg"/>
          <p:cNvPicPr>
            <a:picLocks noChangeAspect="1"/>
          </p:cNvPicPr>
          <p:nvPr/>
        </p:nvPicPr>
        <p:blipFill>
          <a:blip r:embed="rId2" cstate="print"/>
          <a:srcRect l="58163" t="10775" r="23470" b="52906"/>
          <a:stretch>
            <a:fillRect/>
          </a:stretch>
        </p:blipFill>
        <p:spPr>
          <a:xfrm>
            <a:off x="914400" y="3428999"/>
            <a:ext cx="2362200" cy="328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23474</TotalTime>
  <Words>672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Georgia</vt:lpstr>
      <vt:lpstr>Wingdings</vt:lpstr>
      <vt:lpstr>Wingdings 2</vt:lpstr>
      <vt:lpstr>Civic</vt:lpstr>
      <vt:lpstr>Chapter 7: Meiosis &amp; Sexual Reproduction</vt:lpstr>
      <vt:lpstr>Section 1: Meiosis</vt:lpstr>
      <vt:lpstr>Steps of Meiosis </vt:lpstr>
      <vt:lpstr>Section 1: Meiosis</vt:lpstr>
      <vt:lpstr>Section 1: Meiosis 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Section 1: Meiosis</vt:lpstr>
      <vt:lpstr>Gametogenesis – formation of gametes</vt:lpstr>
      <vt:lpstr>PowerPoint Presentation</vt:lpstr>
      <vt:lpstr>Section 1: Meiosis</vt:lpstr>
      <vt:lpstr>PowerPoint Presentation</vt:lpstr>
      <vt:lpstr>Mitosis vs. Meiosis</vt:lpstr>
      <vt:lpstr>Section 2: Sexual Reproduction</vt:lpstr>
      <vt:lpstr>Section 2: Sexual Reproduction</vt:lpstr>
      <vt:lpstr>Section 2: Sexual Reproduction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Meiosis &amp; Sexual Reproduction</dc:title>
  <dc:creator>Administratr</dc:creator>
  <cp:lastModifiedBy>MORGAN  MCKNIGHT</cp:lastModifiedBy>
  <cp:revision>741</cp:revision>
  <dcterms:created xsi:type="dcterms:W3CDTF">2010-11-08T14:12:11Z</dcterms:created>
  <dcterms:modified xsi:type="dcterms:W3CDTF">2019-03-08T20:26:39Z</dcterms:modified>
</cp:coreProperties>
</file>