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2" r:id="rId4"/>
    <p:sldId id="273" r:id="rId5"/>
    <p:sldId id="274" r:id="rId6"/>
    <p:sldId id="275" r:id="rId7"/>
    <p:sldId id="276" r:id="rId8"/>
    <p:sldId id="277" r:id="rId9"/>
    <p:sldId id="278" r:id="rId10"/>
    <p:sldId id="260" r:id="rId11"/>
    <p:sldId id="262" r:id="rId12"/>
    <p:sldId id="268" r:id="rId13"/>
    <p:sldId id="281" r:id="rId14"/>
    <p:sldId id="257" r:id="rId15"/>
    <p:sldId id="261" r:id="rId16"/>
    <p:sldId id="264" r:id="rId17"/>
    <p:sldId id="258"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63A89D-0CD2-450D-B96B-B11FB4BFB136}"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A4330-6EA4-4938-B9C4-3890F811B8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63A89D-0CD2-450D-B96B-B11FB4BFB136}"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A4330-6EA4-4938-B9C4-3890F811B8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63A89D-0CD2-450D-B96B-B11FB4BFB136}"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A4330-6EA4-4938-B9C4-3890F811B8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63A89D-0CD2-450D-B96B-B11FB4BFB136}"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A4330-6EA4-4938-B9C4-3890F811B8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3A89D-0CD2-450D-B96B-B11FB4BFB136}"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A4330-6EA4-4938-B9C4-3890F811B8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63A89D-0CD2-450D-B96B-B11FB4BFB136}"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A4330-6EA4-4938-B9C4-3890F811B8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63A89D-0CD2-450D-B96B-B11FB4BFB136}"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A4330-6EA4-4938-B9C4-3890F811B8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63A89D-0CD2-450D-B96B-B11FB4BFB136}"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A4330-6EA4-4938-B9C4-3890F811B8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3A89D-0CD2-450D-B96B-B11FB4BFB136}"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A4330-6EA4-4938-B9C4-3890F811B8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63A89D-0CD2-450D-B96B-B11FB4BFB136}"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A4330-6EA4-4938-B9C4-3890F811B8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63A89D-0CD2-450D-B96B-B11FB4BFB136}"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A4330-6EA4-4938-B9C4-3890F811B8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3A89D-0CD2-450D-B96B-B11FB4BFB136}" type="datetimeFigureOut">
              <a:rPr lang="en-US" smtClean="0"/>
              <a:pPr/>
              <a:t>9/11/2020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A4330-6EA4-4938-B9C4-3890F811B8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ired.it/scienza/medicina/2019/07/10/proteina-neutralizza-virus/"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It Dead Or Alive?</a:t>
            </a:r>
          </a:p>
        </p:txBody>
      </p:sp>
      <p:sp>
        <p:nvSpPr>
          <p:cNvPr id="3" name="Subtitle 2"/>
          <p:cNvSpPr>
            <a:spLocks noGrp="1"/>
          </p:cNvSpPr>
          <p:nvPr>
            <p:ph type="subTitle" idx="1"/>
          </p:nvPr>
        </p:nvSpPr>
        <p:spPr/>
        <p:txBody>
          <a:bodyPr/>
          <a:lstStyle/>
          <a:p>
            <a:r>
              <a:rPr lang="en-US" dirty="0"/>
              <a:t>By: </a:t>
            </a:r>
            <a:r>
              <a:rPr lang="en-US" dirty="0" err="1"/>
              <a:t>Diantha</a:t>
            </a:r>
            <a:r>
              <a:rPr lang="en-US" dirty="0"/>
              <a:t> Smith</a:t>
            </a:r>
          </a:p>
        </p:txBody>
      </p:sp>
      <p:pic>
        <p:nvPicPr>
          <p:cNvPr id="8" name="Picture 7" descr="4908216336_3f2bcd40d9_b.jpg"/>
          <p:cNvPicPr>
            <a:picLocks noChangeAspect="1"/>
          </p:cNvPicPr>
          <p:nvPr/>
        </p:nvPicPr>
        <p:blipFill>
          <a:blip r:embed="rId2" cstate="print"/>
          <a:stretch>
            <a:fillRect/>
          </a:stretch>
        </p:blipFill>
        <p:spPr>
          <a:xfrm>
            <a:off x="0" y="381000"/>
            <a:ext cx="9144000"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 tree alive?</a:t>
            </a:r>
          </a:p>
        </p:txBody>
      </p:sp>
      <p:sp>
        <p:nvSpPr>
          <p:cNvPr id="3" name="Content Placeholder 2"/>
          <p:cNvSpPr>
            <a:spLocks noGrp="1"/>
          </p:cNvSpPr>
          <p:nvPr>
            <p:ph idx="1"/>
          </p:nvPr>
        </p:nvSpPr>
        <p:spPr>
          <a:xfrm>
            <a:off x="-228600" y="1600200"/>
            <a:ext cx="8229600" cy="4525963"/>
          </a:xfrm>
        </p:spPr>
        <p:txBody>
          <a:bodyPr>
            <a:normAutofit/>
          </a:bodyPr>
          <a:lstStyle/>
          <a:p>
            <a:pPr lvl="1"/>
            <a:r>
              <a:rPr lang="en-US" dirty="0"/>
              <a:t>Is it made of basic units called </a:t>
            </a:r>
            <a:r>
              <a:rPr lang="en-US" b="1" i="1" dirty="0"/>
              <a:t>cells?</a:t>
            </a:r>
          </a:p>
          <a:p>
            <a:pPr lvl="1"/>
            <a:r>
              <a:rPr lang="en-US" dirty="0"/>
              <a:t>Does it a genetic code?</a:t>
            </a:r>
          </a:p>
          <a:p>
            <a:pPr lvl="1"/>
            <a:r>
              <a:rPr lang="en-US" dirty="0"/>
              <a:t>Does it reproduce?</a:t>
            </a:r>
          </a:p>
          <a:p>
            <a:pPr lvl="1"/>
            <a:r>
              <a:rPr lang="en-US" dirty="0"/>
              <a:t>Does it grow?</a:t>
            </a:r>
          </a:p>
          <a:p>
            <a:pPr lvl="1"/>
            <a:r>
              <a:rPr lang="en-US" dirty="0"/>
              <a:t>Does it use energy?</a:t>
            </a:r>
          </a:p>
          <a:p>
            <a:pPr lvl="1"/>
            <a:r>
              <a:rPr lang="en-US" dirty="0"/>
              <a:t>Does it respond to stimuli</a:t>
            </a:r>
          </a:p>
          <a:p>
            <a:pPr lvl="1"/>
            <a:r>
              <a:rPr lang="en-US" dirty="0"/>
              <a:t>Does it maintain homeostasis?</a:t>
            </a:r>
          </a:p>
          <a:p>
            <a:pPr lvl="1"/>
            <a:r>
              <a:rPr lang="en-US" dirty="0"/>
              <a:t>Does it evolve</a:t>
            </a:r>
          </a:p>
          <a:p>
            <a:endParaRPr lang="en-US" dirty="0"/>
          </a:p>
        </p:txBody>
      </p:sp>
      <p:sp>
        <p:nvSpPr>
          <p:cNvPr id="6" name="Rectangle 5"/>
          <p:cNvSpPr/>
          <p:nvPr/>
        </p:nvSpPr>
        <p:spPr>
          <a:xfrm>
            <a:off x="5334000" y="5486400"/>
            <a:ext cx="1828800" cy="923330"/>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3" name="Picture 3" descr="C:\Users\adement\AppData\Local\Microsoft\Windows\Temporary Internet Files\Content.IE5\80NME32Z\MP900443912[1].jpg"/>
          <p:cNvPicPr>
            <a:picLocks noChangeAspect="1" noChangeArrowheads="1"/>
          </p:cNvPicPr>
          <p:nvPr/>
        </p:nvPicPr>
        <p:blipFill>
          <a:blip r:embed="rId2" cstate="print"/>
          <a:srcRect/>
          <a:stretch>
            <a:fillRect/>
          </a:stretch>
        </p:blipFill>
        <p:spPr bwMode="auto">
          <a:xfrm>
            <a:off x="5029200" y="2057400"/>
            <a:ext cx="4157037" cy="2766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sun alive?</a:t>
            </a:r>
          </a:p>
        </p:txBody>
      </p:sp>
      <p:sp>
        <p:nvSpPr>
          <p:cNvPr id="3" name="Content Placeholder 2"/>
          <p:cNvSpPr>
            <a:spLocks noGrp="1"/>
          </p:cNvSpPr>
          <p:nvPr>
            <p:ph idx="1"/>
          </p:nvPr>
        </p:nvSpPr>
        <p:spPr>
          <a:xfrm>
            <a:off x="-381000" y="1600200"/>
            <a:ext cx="8229600" cy="4525963"/>
          </a:xfrm>
        </p:spPr>
        <p:txBody>
          <a:bodyPr>
            <a:normAutofit/>
          </a:bodyPr>
          <a:lstStyle/>
          <a:p>
            <a:pPr lvl="1"/>
            <a:r>
              <a:rPr lang="en-US" dirty="0"/>
              <a:t>Is it made of basic units called </a:t>
            </a:r>
            <a:r>
              <a:rPr lang="en-US" b="1" i="1" dirty="0"/>
              <a:t>cells?</a:t>
            </a:r>
          </a:p>
          <a:p>
            <a:pPr lvl="1"/>
            <a:r>
              <a:rPr lang="en-US" dirty="0"/>
              <a:t>Does it a genetic code?</a:t>
            </a:r>
          </a:p>
          <a:p>
            <a:pPr lvl="1"/>
            <a:r>
              <a:rPr lang="en-US" dirty="0"/>
              <a:t>Does it reproduce?</a:t>
            </a:r>
          </a:p>
          <a:p>
            <a:pPr lvl="1"/>
            <a:r>
              <a:rPr lang="en-US" dirty="0"/>
              <a:t>Does it grow?</a:t>
            </a:r>
          </a:p>
          <a:p>
            <a:pPr lvl="1"/>
            <a:r>
              <a:rPr lang="en-US" dirty="0"/>
              <a:t>Does it use energy?</a:t>
            </a:r>
          </a:p>
          <a:p>
            <a:pPr lvl="1"/>
            <a:r>
              <a:rPr lang="en-US" dirty="0"/>
              <a:t>Does it respond to stimuli</a:t>
            </a:r>
          </a:p>
          <a:p>
            <a:pPr lvl="1"/>
            <a:r>
              <a:rPr lang="en-US" dirty="0"/>
              <a:t>Does it maintain homeostasis?</a:t>
            </a:r>
          </a:p>
          <a:p>
            <a:pPr lvl="1"/>
            <a:r>
              <a:rPr lang="en-US" dirty="0"/>
              <a:t>Does it evolve</a:t>
            </a:r>
          </a:p>
          <a:p>
            <a:endParaRPr lang="en-US" dirty="0"/>
          </a:p>
        </p:txBody>
      </p:sp>
      <p:sp>
        <p:nvSpPr>
          <p:cNvPr id="7" name="Rectangle 6"/>
          <p:cNvSpPr/>
          <p:nvPr/>
        </p:nvSpPr>
        <p:spPr>
          <a:xfrm>
            <a:off x="5638800" y="5410200"/>
            <a:ext cx="1109599" cy="923330"/>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218" name="Picture 2" descr="C:\Users\adement\AppData\Local\Microsoft\Windows\Temporary Internet Files\Content.IE5\QLO5IOQI\MP900182676[1].jpg"/>
          <p:cNvPicPr>
            <a:picLocks noChangeAspect="1" noChangeArrowheads="1"/>
          </p:cNvPicPr>
          <p:nvPr/>
        </p:nvPicPr>
        <p:blipFill>
          <a:blip r:embed="rId2" cstate="print"/>
          <a:srcRect/>
          <a:stretch>
            <a:fillRect/>
          </a:stretch>
        </p:blipFill>
        <p:spPr bwMode="auto">
          <a:xfrm>
            <a:off x="5143500" y="2209800"/>
            <a:ext cx="40005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Are bacteria (germs) alive?</a:t>
            </a:r>
            <a:endParaRPr lang="en-US" dirty="0"/>
          </a:p>
        </p:txBody>
      </p:sp>
      <p:sp>
        <p:nvSpPr>
          <p:cNvPr id="3" name="Content Placeholder 2"/>
          <p:cNvSpPr>
            <a:spLocks noGrp="1"/>
          </p:cNvSpPr>
          <p:nvPr>
            <p:ph idx="1"/>
          </p:nvPr>
        </p:nvSpPr>
        <p:spPr>
          <a:xfrm>
            <a:off x="-228600" y="1600200"/>
            <a:ext cx="8229600" cy="4525963"/>
          </a:xfrm>
        </p:spPr>
        <p:txBody>
          <a:bodyPr>
            <a:normAutofit/>
          </a:bodyPr>
          <a:lstStyle/>
          <a:p>
            <a:pPr lvl="1"/>
            <a:r>
              <a:rPr lang="en-US" dirty="0"/>
              <a:t>Is it made of basic units called </a:t>
            </a:r>
            <a:r>
              <a:rPr lang="en-US" b="1" i="1" dirty="0"/>
              <a:t>cells?</a:t>
            </a:r>
          </a:p>
          <a:p>
            <a:pPr lvl="1"/>
            <a:r>
              <a:rPr lang="en-US" dirty="0"/>
              <a:t>Does it a genetic code?</a:t>
            </a:r>
          </a:p>
          <a:p>
            <a:pPr lvl="1"/>
            <a:r>
              <a:rPr lang="en-US" dirty="0"/>
              <a:t>Does it reproduce?</a:t>
            </a:r>
          </a:p>
          <a:p>
            <a:pPr lvl="1"/>
            <a:r>
              <a:rPr lang="en-US" dirty="0"/>
              <a:t>Does it grow?</a:t>
            </a:r>
          </a:p>
          <a:p>
            <a:pPr lvl="1"/>
            <a:r>
              <a:rPr lang="en-US" dirty="0"/>
              <a:t>Does it use energy?</a:t>
            </a:r>
          </a:p>
          <a:p>
            <a:pPr lvl="1"/>
            <a:r>
              <a:rPr lang="en-US" dirty="0"/>
              <a:t>Does it respond to stimuli</a:t>
            </a:r>
          </a:p>
          <a:p>
            <a:pPr lvl="1"/>
            <a:r>
              <a:rPr lang="en-US" dirty="0"/>
              <a:t>Does it maintain homeostasis?</a:t>
            </a:r>
          </a:p>
          <a:p>
            <a:pPr lvl="1"/>
            <a:r>
              <a:rPr lang="en-US" dirty="0"/>
              <a:t>Does it evolve</a:t>
            </a:r>
          </a:p>
          <a:p>
            <a:endParaRPr lang="en-US" dirty="0"/>
          </a:p>
        </p:txBody>
      </p:sp>
      <p:sp>
        <p:nvSpPr>
          <p:cNvPr id="7" name="Rectangle 6"/>
          <p:cNvSpPr/>
          <p:nvPr/>
        </p:nvSpPr>
        <p:spPr>
          <a:xfrm>
            <a:off x="5638800" y="5410200"/>
            <a:ext cx="1202253" cy="923330"/>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5602" name="Picture 2" descr="http://www.biojobblog.com/Bacteria.jpg"/>
          <p:cNvPicPr>
            <a:picLocks noChangeAspect="1" noChangeArrowheads="1"/>
          </p:cNvPicPr>
          <p:nvPr/>
        </p:nvPicPr>
        <p:blipFill>
          <a:blip r:embed="rId2" cstate="print"/>
          <a:stretch>
            <a:fillRect/>
          </a:stretch>
        </p:blipFill>
        <p:spPr bwMode="auto">
          <a:xfrm>
            <a:off x="5181600" y="2146486"/>
            <a:ext cx="3909807" cy="31875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Are viruses alive?</a:t>
            </a:r>
          </a:p>
        </p:txBody>
      </p:sp>
      <p:sp>
        <p:nvSpPr>
          <p:cNvPr id="3" name="Content Placeholder 2"/>
          <p:cNvSpPr>
            <a:spLocks noGrp="1"/>
          </p:cNvSpPr>
          <p:nvPr>
            <p:ph idx="1"/>
          </p:nvPr>
        </p:nvSpPr>
        <p:spPr>
          <a:xfrm>
            <a:off x="-228600" y="1600200"/>
            <a:ext cx="8229600" cy="4525963"/>
          </a:xfrm>
        </p:spPr>
        <p:txBody>
          <a:bodyPr>
            <a:normAutofit/>
          </a:bodyPr>
          <a:lstStyle/>
          <a:p>
            <a:pPr lvl="1"/>
            <a:r>
              <a:rPr lang="en-US" dirty="0"/>
              <a:t>Is it made of basic units called </a:t>
            </a:r>
            <a:r>
              <a:rPr lang="en-US" b="1" i="1" dirty="0"/>
              <a:t>cells?</a:t>
            </a:r>
          </a:p>
          <a:p>
            <a:pPr lvl="1"/>
            <a:r>
              <a:rPr lang="en-US" dirty="0"/>
              <a:t>Does it a genetic code?</a:t>
            </a:r>
          </a:p>
          <a:p>
            <a:pPr lvl="1"/>
            <a:r>
              <a:rPr lang="en-US" dirty="0"/>
              <a:t>Does it reproduce?</a:t>
            </a:r>
          </a:p>
          <a:p>
            <a:pPr lvl="1"/>
            <a:r>
              <a:rPr lang="en-US" dirty="0"/>
              <a:t>Does it grow?</a:t>
            </a:r>
          </a:p>
          <a:p>
            <a:pPr lvl="1"/>
            <a:r>
              <a:rPr lang="en-US" dirty="0"/>
              <a:t>Does it use energy?</a:t>
            </a:r>
          </a:p>
          <a:p>
            <a:pPr lvl="1"/>
            <a:r>
              <a:rPr lang="en-US" dirty="0"/>
              <a:t>Does it respond to stimuli</a:t>
            </a:r>
          </a:p>
          <a:p>
            <a:pPr lvl="1"/>
            <a:r>
              <a:rPr lang="en-US" dirty="0"/>
              <a:t>Does it maintain homeostasis?</a:t>
            </a:r>
          </a:p>
          <a:p>
            <a:pPr lvl="1"/>
            <a:r>
              <a:rPr lang="en-US" dirty="0"/>
              <a:t>Does it evolve</a:t>
            </a:r>
          </a:p>
          <a:p>
            <a:endParaRPr lang="en-US" dirty="0"/>
          </a:p>
        </p:txBody>
      </p:sp>
      <p:sp>
        <p:nvSpPr>
          <p:cNvPr id="7" name="Rectangle 6"/>
          <p:cNvSpPr/>
          <p:nvPr/>
        </p:nvSpPr>
        <p:spPr>
          <a:xfrm>
            <a:off x="304800" y="5934670"/>
            <a:ext cx="8534400" cy="923330"/>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But what IS a virus?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a:extLst>
              <a:ext uri="{FF2B5EF4-FFF2-40B4-BE49-F238E27FC236}">
                <a16:creationId xmlns:a16="http://schemas.microsoft.com/office/drawing/2014/main" id="{22148E49-DB1A-4094-800F-1497E29481A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305"/>
          <a:stretch/>
        </p:blipFill>
        <p:spPr>
          <a:xfrm>
            <a:off x="5410200" y="2203655"/>
            <a:ext cx="3733800" cy="3054145"/>
          </a:xfrm>
          <a:prstGeom prst="rect">
            <a:avLst/>
          </a:prstGeom>
        </p:spPr>
      </p:pic>
    </p:spTree>
    <p:extLst>
      <p:ext uri="{BB962C8B-B14F-4D97-AF65-F5344CB8AC3E}">
        <p14:creationId xmlns:p14="http://schemas.microsoft.com/office/powerpoint/2010/main" val="957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dirty="0"/>
              <a:t>Viruses</a:t>
            </a:r>
          </a:p>
        </p:txBody>
      </p:sp>
      <p:sp>
        <p:nvSpPr>
          <p:cNvPr id="3" name="Content Placeholder 2"/>
          <p:cNvSpPr>
            <a:spLocks noGrp="1"/>
          </p:cNvSpPr>
          <p:nvPr>
            <p:ph sz="quarter" idx="1"/>
          </p:nvPr>
        </p:nvSpPr>
        <p:spPr/>
        <p:txBody>
          <a:bodyPr>
            <a:normAutofit fontScale="92500"/>
          </a:bodyPr>
          <a:lstStyle/>
          <a:p>
            <a:pPr>
              <a:buNone/>
            </a:pPr>
            <a:endParaRPr lang="en-US" dirty="0"/>
          </a:p>
          <a:p>
            <a:pPr>
              <a:buNone/>
            </a:pPr>
            <a:r>
              <a:rPr lang="en-US" sz="2800" dirty="0"/>
              <a:t>What is a virus?</a:t>
            </a:r>
          </a:p>
          <a:p>
            <a:pPr>
              <a:buNone/>
            </a:pPr>
            <a:r>
              <a:rPr lang="en-US" sz="2800" dirty="0"/>
              <a:t>	segments of nucleic acids inside a protein coat.</a:t>
            </a:r>
          </a:p>
          <a:p>
            <a:pPr>
              <a:buNone/>
            </a:pPr>
            <a:endParaRPr lang="en-US" sz="2800" dirty="0"/>
          </a:p>
          <a:p>
            <a:pPr>
              <a:buNone/>
            </a:pPr>
            <a:r>
              <a:rPr lang="en-US" sz="2800" dirty="0"/>
              <a:t>Viruses are NOT living cells.</a:t>
            </a:r>
          </a:p>
          <a:p>
            <a:pPr>
              <a:buNone/>
            </a:pPr>
            <a:r>
              <a:rPr lang="en-US" sz="2800" dirty="0"/>
              <a:t>They are smaller than prokaryotes (bacteria).</a:t>
            </a:r>
          </a:p>
          <a:p>
            <a:pPr>
              <a:buNone/>
            </a:pPr>
            <a:r>
              <a:rPr lang="en-US" sz="2800" dirty="0"/>
              <a:t>They are </a:t>
            </a:r>
            <a:r>
              <a:rPr lang="en-US" sz="2800" u="sng" dirty="0"/>
              <a:t>pathogens</a:t>
            </a:r>
            <a:r>
              <a:rPr lang="en-US" sz="2800" dirty="0"/>
              <a:t> – agents that cause disease.</a:t>
            </a:r>
          </a:p>
          <a:p>
            <a:pPr>
              <a:buNone/>
            </a:pPr>
            <a:r>
              <a:rPr lang="en-US" sz="2800" dirty="0"/>
              <a:t>Viruses replicate by invading a host cell.</a:t>
            </a:r>
          </a:p>
          <a:p>
            <a:pPr>
              <a:buNone/>
            </a:pPr>
            <a:r>
              <a:rPr lang="en-US" sz="2800" dirty="0"/>
              <a:t>They do not grow, maintain homeostasis, or metabolize.</a:t>
            </a:r>
          </a:p>
        </p:txBody>
      </p:sp>
      <p:pic>
        <p:nvPicPr>
          <p:cNvPr id="5" name="Picture 2" descr="C:\Documents and Settings\bbrown\Local Settings\Temporary Internet Files\Content.IE5\2GC5B3ZM\MC900432423[1].wmf"/>
          <p:cNvPicPr>
            <a:picLocks noChangeAspect="1" noChangeArrowheads="1"/>
          </p:cNvPicPr>
          <p:nvPr/>
        </p:nvPicPr>
        <p:blipFill>
          <a:blip r:embed="rId2" cstate="print"/>
          <a:srcRect/>
          <a:stretch>
            <a:fillRect/>
          </a:stretch>
        </p:blipFill>
        <p:spPr bwMode="auto">
          <a:xfrm>
            <a:off x="5257800" y="609600"/>
            <a:ext cx="1873250" cy="1727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Viral Diseases </a:t>
            </a:r>
          </a:p>
        </p:txBody>
      </p:sp>
      <p:sp>
        <p:nvSpPr>
          <p:cNvPr id="3" name="Content Placeholder 2"/>
          <p:cNvSpPr>
            <a:spLocks noGrp="1"/>
          </p:cNvSpPr>
          <p:nvPr>
            <p:ph sz="quarter" idx="1"/>
          </p:nvPr>
        </p:nvSpPr>
        <p:spPr/>
        <p:txBody>
          <a:bodyPr>
            <a:normAutofit fontScale="85000" lnSpcReduction="20000"/>
          </a:bodyPr>
          <a:lstStyle/>
          <a:p>
            <a:r>
              <a:rPr lang="en-US" sz="3000" dirty="0"/>
              <a:t>Common Cold</a:t>
            </a:r>
          </a:p>
          <a:p>
            <a:r>
              <a:rPr lang="en-US" sz="3000" dirty="0"/>
              <a:t>Hepatitis</a:t>
            </a:r>
          </a:p>
          <a:p>
            <a:r>
              <a:rPr lang="en-US" sz="3000" dirty="0"/>
              <a:t>Mumps</a:t>
            </a:r>
          </a:p>
          <a:p>
            <a:r>
              <a:rPr lang="en-US" sz="3000" dirty="0"/>
              <a:t>Rabies</a:t>
            </a:r>
          </a:p>
          <a:p>
            <a:r>
              <a:rPr lang="en-US" sz="3000" dirty="0"/>
              <a:t>SARS</a:t>
            </a:r>
          </a:p>
          <a:p>
            <a:r>
              <a:rPr lang="en-US" sz="3000" dirty="0"/>
              <a:t>Smallpox</a:t>
            </a:r>
          </a:p>
          <a:p>
            <a:r>
              <a:rPr lang="en-US" sz="3000" dirty="0"/>
              <a:t>Mononucleosis (Mono)</a:t>
            </a:r>
          </a:p>
          <a:p>
            <a:r>
              <a:rPr lang="en-US" sz="3000" dirty="0"/>
              <a:t>COVID-19</a:t>
            </a:r>
          </a:p>
          <a:p>
            <a:endParaRPr lang="en-US" dirty="0"/>
          </a:p>
          <a:p>
            <a:r>
              <a:rPr lang="en-US" sz="3000" dirty="0"/>
              <a:t>Viral diseases </a:t>
            </a:r>
            <a:r>
              <a:rPr lang="en-US" sz="3000" u="sng" dirty="0"/>
              <a:t>can’t</a:t>
            </a:r>
            <a:r>
              <a:rPr lang="en-US" sz="3000" dirty="0"/>
              <a:t> be cured.  Only the symptoms can be treated.  </a:t>
            </a:r>
          </a:p>
        </p:txBody>
      </p:sp>
      <p:pic>
        <p:nvPicPr>
          <p:cNvPr id="5" name="Picture 4" descr="virus characters.jpg"/>
          <p:cNvPicPr>
            <a:picLocks noChangeAspect="1"/>
          </p:cNvPicPr>
          <p:nvPr/>
        </p:nvPicPr>
        <p:blipFill>
          <a:blip r:embed="rId2" cstate="print"/>
          <a:stretch>
            <a:fillRect/>
          </a:stretch>
        </p:blipFill>
        <p:spPr>
          <a:xfrm>
            <a:off x="4648200" y="1371600"/>
            <a:ext cx="3505200" cy="3505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 car alive?</a:t>
            </a:r>
          </a:p>
        </p:txBody>
      </p:sp>
      <p:sp>
        <p:nvSpPr>
          <p:cNvPr id="3" name="Content Placeholder 2"/>
          <p:cNvSpPr>
            <a:spLocks noGrp="1"/>
          </p:cNvSpPr>
          <p:nvPr>
            <p:ph idx="1"/>
          </p:nvPr>
        </p:nvSpPr>
        <p:spPr>
          <a:xfrm>
            <a:off x="-228600" y="1600200"/>
            <a:ext cx="8229600" cy="4525963"/>
          </a:xfrm>
        </p:spPr>
        <p:txBody>
          <a:bodyPr>
            <a:normAutofit/>
          </a:bodyPr>
          <a:lstStyle/>
          <a:p>
            <a:pPr lvl="1"/>
            <a:r>
              <a:rPr lang="en-US" dirty="0"/>
              <a:t>Is it made of basic units called </a:t>
            </a:r>
            <a:r>
              <a:rPr lang="en-US" b="1" i="1" dirty="0"/>
              <a:t>cells?</a:t>
            </a:r>
          </a:p>
          <a:p>
            <a:pPr lvl="1"/>
            <a:r>
              <a:rPr lang="en-US" dirty="0"/>
              <a:t>Does it a genetic code?</a:t>
            </a:r>
          </a:p>
          <a:p>
            <a:pPr lvl="1"/>
            <a:r>
              <a:rPr lang="en-US" dirty="0"/>
              <a:t>Does it reproduce?</a:t>
            </a:r>
          </a:p>
          <a:p>
            <a:pPr lvl="1"/>
            <a:r>
              <a:rPr lang="en-US" dirty="0"/>
              <a:t>Does it grow?</a:t>
            </a:r>
          </a:p>
          <a:p>
            <a:pPr lvl="1"/>
            <a:r>
              <a:rPr lang="en-US" dirty="0"/>
              <a:t>Does it use energy?</a:t>
            </a:r>
          </a:p>
          <a:p>
            <a:pPr lvl="1"/>
            <a:r>
              <a:rPr lang="en-US" dirty="0"/>
              <a:t>Does it respond to stimuli</a:t>
            </a:r>
          </a:p>
          <a:p>
            <a:pPr lvl="1"/>
            <a:r>
              <a:rPr lang="en-US" dirty="0"/>
              <a:t>Does it maintain homeostasis?</a:t>
            </a:r>
          </a:p>
          <a:p>
            <a:pPr lvl="1"/>
            <a:r>
              <a:rPr lang="en-US" dirty="0"/>
              <a:t>Does it evolve</a:t>
            </a:r>
          </a:p>
          <a:p>
            <a:endParaRPr lang="en-US" dirty="0"/>
          </a:p>
        </p:txBody>
      </p:sp>
      <p:sp>
        <p:nvSpPr>
          <p:cNvPr id="5" name="Rectangle 4"/>
          <p:cNvSpPr/>
          <p:nvPr/>
        </p:nvSpPr>
        <p:spPr>
          <a:xfrm>
            <a:off x="5638800" y="5257800"/>
            <a:ext cx="1828800" cy="923330"/>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descr="C:\Users\adement\AppData\Local\Microsoft\Windows\Temporary Internet Files\Content.IE5\80NME32Z\MC900440351[1].png"/>
          <p:cNvPicPr>
            <a:picLocks noChangeAspect="1" noChangeArrowheads="1"/>
          </p:cNvPicPr>
          <p:nvPr/>
        </p:nvPicPr>
        <p:blipFill>
          <a:blip r:embed="rId2" cstate="print"/>
          <a:srcRect/>
          <a:stretch>
            <a:fillRect/>
          </a:stretch>
        </p:blipFill>
        <p:spPr bwMode="auto">
          <a:xfrm>
            <a:off x="4495800" y="2286000"/>
            <a:ext cx="3657143" cy="23111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 fish alive?</a:t>
            </a:r>
          </a:p>
        </p:txBody>
      </p:sp>
      <p:sp>
        <p:nvSpPr>
          <p:cNvPr id="3" name="Content Placeholder 2"/>
          <p:cNvSpPr>
            <a:spLocks noGrp="1"/>
          </p:cNvSpPr>
          <p:nvPr>
            <p:ph idx="1"/>
          </p:nvPr>
        </p:nvSpPr>
        <p:spPr>
          <a:xfrm>
            <a:off x="-152400" y="1600200"/>
            <a:ext cx="8686800" cy="4525963"/>
          </a:xfrm>
        </p:spPr>
        <p:txBody>
          <a:bodyPr>
            <a:normAutofit/>
          </a:bodyPr>
          <a:lstStyle/>
          <a:p>
            <a:pPr lvl="1"/>
            <a:r>
              <a:rPr lang="en-US" dirty="0"/>
              <a:t>Is it made of basic units called </a:t>
            </a:r>
            <a:r>
              <a:rPr lang="en-US" b="1" i="1" dirty="0"/>
              <a:t>cells?</a:t>
            </a:r>
          </a:p>
          <a:p>
            <a:pPr lvl="1"/>
            <a:r>
              <a:rPr lang="en-US" dirty="0"/>
              <a:t>Does it a genetic code?</a:t>
            </a:r>
          </a:p>
          <a:p>
            <a:pPr lvl="1"/>
            <a:r>
              <a:rPr lang="en-US" dirty="0"/>
              <a:t>Does it reproduce?</a:t>
            </a:r>
          </a:p>
          <a:p>
            <a:pPr lvl="1"/>
            <a:r>
              <a:rPr lang="en-US" dirty="0"/>
              <a:t>Does it grow?</a:t>
            </a:r>
          </a:p>
          <a:p>
            <a:pPr lvl="1"/>
            <a:r>
              <a:rPr lang="en-US" dirty="0"/>
              <a:t>Does it use energy?</a:t>
            </a:r>
          </a:p>
          <a:p>
            <a:pPr lvl="1"/>
            <a:r>
              <a:rPr lang="en-US" dirty="0"/>
              <a:t>Does it respond to stimuli</a:t>
            </a:r>
          </a:p>
          <a:p>
            <a:pPr lvl="1"/>
            <a:r>
              <a:rPr lang="en-US" dirty="0"/>
              <a:t>Does it maintain homeostasis?</a:t>
            </a:r>
          </a:p>
          <a:p>
            <a:pPr lvl="1"/>
            <a:r>
              <a:rPr lang="en-US" dirty="0"/>
              <a:t>Does it evolve</a:t>
            </a:r>
          </a:p>
          <a:p>
            <a:endParaRPr lang="en-US" dirty="0"/>
          </a:p>
        </p:txBody>
      </p:sp>
      <p:sp>
        <p:nvSpPr>
          <p:cNvPr id="5" name="Rectangle 4"/>
          <p:cNvSpPr/>
          <p:nvPr/>
        </p:nvSpPr>
        <p:spPr>
          <a:xfrm>
            <a:off x="5638800" y="5486400"/>
            <a:ext cx="1524000" cy="923330"/>
          </a:xfrm>
          <a:prstGeom prst="rect">
            <a:avLst/>
          </a:prstGeom>
          <a:noFill/>
        </p:spPr>
        <p:txBody>
          <a:bodyPr wrap="squar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YES</a:t>
            </a:r>
          </a:p>
        </p:txBody>
      </p:sp>
      <p:pic>
        <p:nvPicPr>
          <p:cNvPr id="3074" name="Picture 2" descr="C:\Users\adement\AppData\Local\Microsoft\Windows\Temporary Internet Files\Content.IE5\80NME32Z\MP900428001[1].jpg"/>
          <p:cNvPicPr>
            <a:picLocks noChangeAspect="1" noChangeArrowheads="1"/>
          </p:cNvPicPr>
          <p:nvPr/>
        </p:nvPicPr>
        <p:blipFill>
          <a:blip r:embed="rId2" cstate="print"/>
          <a:srcRect/>
          <a:stretch>
            <a:fillRect/>
          </a:stretch>
        </p:blipFill>
        <p:spPr bwMode="auto">
          <a:xfrm>
            <a:off x="5105400" y="2133600"/>
            <a:ext cx="3962400" cy="2640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 cloud alive?</a:t>
            </a:r>
          </a:p>
        </p:txBody>
      </p:sp>
      <p:sp>
        <p:nvSpPr>
          <p:cNvPr id="3" name="Content Placeholder 2"/>
          <p:cNvSpPr>
            <a:spLocks noGrp="1"/>
          </p:cNvSpPr>
          <p:nvPr>
            <p:ph idx="1"/>
          </p:nvPr>
        </p:nvSpPr>
        <p:spPr>
          <a:xfrm>
            <a:off x="-381000" y="1600200"/>
            <a:ext cx="8229600" cy="4525963"/>
          </a:xfrm>
        </p:spPr>
        <p:txBody>
          <a:bodyPr>
            <a:normAutofit/>
          </a:bodyPr>
          <a:lstStyle/>
          <a:p>
            <a:pPr lvl="1"/>
            <a:r>
              <a:rPr lang="en-US" dirty="0"/>
              <a:t>Is it made of basic units called </a:t>
            </a:r>
            <a:r>
              <a:rPr lang="en-US" b="1" i="1" dirty="0"/>
              <a:t>cells?</a:t>
            </a:r>
          </a:p>
          <a:p>
            <a:pPr lvl="1"/>
            <a:r>
              <a:rPr lang="en-US" dirty="0"/>
              <a:t>Does it a genetic code?</a:t>
            </a:r>
          </a:p>
          <a:p>
            <a:pPr lvl="1"/>
            <a:r>
              <a:rPr lang="en-US" dirty="0"/>
              <a:t>Does it reproduce?</a:t>
            </a:r>
          </a:p>
          <a:p>
            <a:pPr lvl="1"/>
            <a:r>
              <a:rPr lang="en-US" dirty="0"/>
              <a:t>Does it grow?</a:t>
            </a:r>
          </a:p>
          <a:p>
            <a:pPr lvl="1"/>
            <a:r>
              <a:rPr lang="en-US" dirty="0"/>
              <a:t>Does it use energy?</a:t>
            </a:r>
          </a:p>
          <a:p>
            <a:pPr lvl="1"/>
            <a:r>
              <a:rPr lang="en-US" dirty="0"/>
              <a:t>Does it respond to stimuli</a:t>
            </a:r>
          </a:p>
          <a:p>
            <a:pPr lvl="1"/>
            <a:r>
              <a:rPr lang="en-US" dirty="0"/>
              <a:t>Does it maintain homeostasis?</a:t>
            </a:r>
          </a:p>
          <a:p>
            <a:pPr lvl="1"/>
            <a:r>
              <a:rPr lang="en-US" dirty="0"/>
              <a:t>Does it evolve</a:t>
            </a:r>
          </a:p>
          <a:p>
            <a:endParaRPr lang="en-US" dirty="0"/>
          </a:p>
        </p:txBody>
      </p:sp>
      <p:sp>
        <p:nvSpPr>
          <p:cNvPr id="6" name="Rectangle 5"/>
          <p:cNvSpPr/>
          <p:nvPr/>
        </p:nvSpPr>
        <p:spPr>
          <a:xfrm>
            <a:off x="5638800" y="5410200"/>
            <a:ext cx="1676400" cy="923330"/>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2" descr="C:\Users\adement\AppData\Local\Microsoft\Windows\Temporary Internet Files\Content.IE5\80NME32Z\MP900401516[1].jpg"/>
          <p:cNvPicPr>
            <a:picLocks noChangeAspect="1" noChangeArrowheads="1"/>
          </p:cNvPicPr>
          <p:nvPr/>
        </p:nvPicPr>
        <p:blipFill>
          <a:blip r:embed="rId2" cstate="print"/>
          <a:srcRect/>
          <a:stretch>
            <a:fillRect/>
          </a:stretch>
        </p:blipFill>
        <p:spPr bwMode="auto">
          <a:xfrm>
            <a:off x="4953000" y="2133600"/>
            <a:ext cx="4116408"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3000" dirty="0"/>
              <a:t>What do you think?</a:t>
            </a:r>
            <a:br>
              <a:rPr lang="en-US" sz="3000" dirty="0"/>
            </a:br>
            <a:r>
              <a:rPr lang="en-US" sz="3000" dirty="0"/>
              <a:t>Sort the items on your guided notes.</a:t>
            </a:r>
          </a:p>
        </p:txBody>
      </p:sp>
      <p:sp>
        <p:nvSpPr>
          <p:cNvPr id="3" name="Content Placeholder 2"/>
          <p:cNvSpPr>
            <a:spLocks noGrp="1"/>
          </p:cNvSpPr>
          <p:nvPr>
            <p:ph idx="1"/>
          </p:nvPr>
        </p:nvSpPr>
        <p:spPr/>
        <p:txBody>
          <a:bodyPr/>
          <a:lstStyle/>
          <a:p>
            <a:endParaRPr lang="en-US" dirty="0"/>
          </a:p>
        </p:txBody>
      </p:sp>
      <p:pic>
        <p:nvPicPr>
          <p:cNvPr id="4" name="Picture 3" descr="http://talibiddeenjr.files.wordpress.com/2008/04/science-living.jpg"/>
          <p:cNvPicPr/>
          <p:nvPr/>
        </p:nvPicPr>
        <p:blipFill>
          <a:blip r:embed="rId2" cstate="print"/>
          <a:srcRect b="5000"/>
          <a:stretch>
            <a:fillRect/>
          </a:stretch>
        </p:blipFill>
        <p:spPr bwMode="auto">
          <a:xfrm>
            <a:off x="0" y="1066800"/>
            <a:ext cx="9143999" cy="5791200"/>
          </a:xfrm>
          <a:prstGeom prst="rect">
            <a:avLst/>
          </a:prstGeom>
          <a:noFill/>
          <a:ln w="9525">
            <a:noFill/>
            <a:miter lim="800000"/>
            <a:headEnd/>
            <a:tailEnd/>
          </a:ln>
        </p:spPr>
      </p:pic>
      <p:pic>
        <p:nvPicPr>
          <p:cNvPr id="5" name="Picture 4" descr="http://talibiddeenjr.files.wordpress.com/2008/04/science-living.jpg"/>
          <p:cNvPicPr/>
          <p:nvPr/>
        </p:nvPicPr>
        <p:blipFill>
          <a:blip r:embed="rId2" cstate="print"/>
          <a:srcRect l="52958" t="5458" r="38333" b="81250"/>
          <a:stretch>
            <a:fillRect/>
          </a:stretch>
        </p:blipFill>
        <p:spPr bwMode="auto">
          <a:xfrm>
            <a:off x="4876800" y="1371600"/>
            <a:ext cx="762000" cy="762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E188-11C2-4D4F-B188-0CF7F3503AFA}"/>
              </a:ext>
            </a:extLst>
          </p:cNvPr>
          <p:cNvSpPr>
            <a:spLocks noGrp="1"/>
          </p:cNvSpPr>
          <p:nvPr>
            <p:ph type="title"/>
          </p:nvPr>
        </p:nvSpPr>
        <p:spPr/>
        <p:txBody>
          <a:bodyPr/>
          <a:lstStyle/>
          <a:p>
            <a:r>
              <a:rPr lang="en-US" dirty="0"/>
              <a:t>Back to Sammy….</a:t>
            </a:r>
          </a:p>
        </p:txBody>
      </p:sp>
      <p:sp>
        <p:nvSpPr>
          <p:cNvPr id="3" name="Content Placeholder 2">
            <a:extLst>
              <a:ext uri="{FF2B5EF4-FFF2-40B4-BE49-F238E27FC236}">
                <a16:creationId xmlns:a16="http://schemas.microsoft.com/office/drawing/2014/main" id="{9C65CE30-B1A0-4916-BC67-43CF32401FFB}"/>
              </a:ext>
            </a:extLst>
          </p:cNvPr>
          <p:cNvSpPr>
            <a:spLocks noGrp="1"/>
          </p:cNvSpPr>
          <p:nvPr>
            <p:ph idx="1"/>
          </p:nvPr>
        </p:nvSpPr>
        <p:spPr/>
        <p:txBody>
          <a:bodyPr/>
          <a:lstStyle/>
          <a:p>
            <a:r>
              <a:rPr lang="en-US" dirty="0"/>
              <a:t>Think back to our story about Sammy.  Reflect on your responses to the questions. </a:t>
            </a:r>
          </a:p>
          <a:p>
            <a:r>
              <a:rPr lang="en-US" dirty="0"/>
              <a:t>What are some qualities of living things that we can all agree on?</a:t>
            </a:r>
          </a:p>
          <a:p>
            <a:pPr lvl="1"/>
            <a:r>
              <a:rPr lang="en-US" dirty="0"/>
              <a:t>How many can you think of that apply to ALL living things?</a:t>
            </a:r>
          </a:p>
        </p:txBody>
      </p:sp>
    </p:spTree>
    <p:extLst>
      <p:ext uri="{BB962C8B-B14F-4D97-AF65-F5344CB8AC3E}">
        <p14:creationId xmlns:p14="http://schemas.microsoft.com/office/powerpoint/2010/main" val="290253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13BC-9BDF-43E1-8F45-21C8EF1E72E6}"/>
              </a:ext>
            </a:extLst>
          </p:cNvPr>
          <p:cNvSpPr>
            <a:spLocks noGrp="1"/>
          </p:cNvSpPr>
          <p:nvPr>
            <p:ph type="title"/>
          </p:nvPr>
        </p:nvSpPr>
        <p:spPr/>
        <p:txBody>
          <a:bodyPr/>
          <a:lstStyle/>
          <a:p>
            <a:r>
              <a:rPr lang="en-US" dirty="0"/>
              <a:t>Qualities of Living Things</a:t>
            </a:r>
          </a:p>
        </p:txBody>
      </p:sp>
      <p:sp>
        <p:nvSpPr>
          <p:cNvPr id="3" name="Content Placeholder 2">
            <a:extLst>
              <a:ext uri="{FF2B5EF4-FFF2-40B4-BE49-F238E27FC236}">
                <a16:creationId xmlns:a16="http://schemas.microsoft.com/office/drawing/2014/main" id="{264015E7-F45E-4405-8319-B25D48AF720A}"/>
              </a:ext>
            </a:extLst>
          </p:cNvPr>
          <p:cNvSpPr>
            <a:spLocks noGrp="1"/>
          </p:cNvSpPr>
          <p:nvPr>
            <p:ph idx="1"/>
          </p:nvPr>
        </p:nvSpPr>
        <p:spPr>
          <a:xfrm>
            <a:off x="457200" y="1600200"/>
            <a:ext cx="8229600" cy="5181600"/>
          </a:xfrm>
        </p:spPr>
        <p:txBody>
          <a:bodyPr>
            <a:normAutofit/>
          </a:bodyPr>
          <a:lstStyle/>
          <a:p>
            <a:r>
              <a:rPr lang="en-US" dirty="0"/>
              <a:t>In order to be classified as “Living” the organism must have the following qualities:</a:t>
            </a:r>
          </a:p>
          <a:p>
            <a:pPr lvl="1"/>
            <a:r>
              <a:rPr lang="en-US" dirty="0"/>
              <a:t>1. Made of basic units called </a:t>
            </a:r>
            <a:r>
              <a:rPr lang="en-US" b="1" i="1" dirty="0"/>
              <a:t>cells</a:t>
            </a:r>
          </a:p>
          <a:p>
            <a:pPr lvl="1"/>
            <a:r>
              <a:rPr lang="en-US" dirty="0"/>
              <a:t>2. Have a genetic code</a:t>
            </a:r>
          </a:p>
          <a:p>
            <a:pPr lvl="1"/>
            <a:r>
              <a:rPr lang="en-US" dirty="0"/>
              <a:t>3. Reproduce</a:t>
            </a:r>
          </a:p>
          <a:p>
            <a:pPr lvl="1"/>
            <a:r>
              <a:rPr lang="en-US" dirty="0"/>
              <a:t>4. Grow and develop</a:t>
            </a:r>
          </a:p>
          <a:p>
            <a:pPr lvl="1"/>
            <a:r>
              <a:rPr lang="en-US" dirty="0"/>
              <a:t>5. Energy and metabolism</a:t>
            </a:r>
          </a:p>
          <a:p>
            <a:pPr lvl="1"/>
            <a:r>
              <a:rPr lang="en-US" dirty="0"/>
              <a:t>6. Respond to stimuli</a:t>
            </a:r>
          </a:p>
          <a:p>
            <a:pPr lvl="1"/>
            <a:r>
              <a:rPr lang="en-US" dirty="0"/>
              <a:t>7. Maintain homeostasis</a:t>
            </a:r>
          </a:p>
          <a:p>
            <a:pPr lvl="1"/>
            <a:r>
              <a:rPr lang="en-US" dirty="0"/>
              <a:t>8. Evolve</a:t>
            </a:r>
          </a:p>
        </p:txBody>
      </p:sp>
    </p:spTree>
    <p:extLst>
      <p:ext uri="{BB962C8B-B14F-4D97-AF65-F5344CB8AC3E}">
        <p14:creationId xmlns:p14="http://schemas.microsoft.com/office/powerpoint/2010/main" val="240652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49E2-2103-4440-98DA-E5D188D7304A}"/>
              </a:ext>
            </a:extLst>
          </p:cNvPr>
          <p:cNvSpPr>
            <a:spLocks noGrp="1"/>
          </p:cNvSpPr>
          <p:nvPr>
            <p:ph type="title"/>
          </p:nvPr>
        </p:nvSpPr>
        <p:spPr/>
        <p:txBody>
          <a:bodyPr/>
          <a:lstStyle/>
          <a:p>
            <a:r>
              <a:rPr lang="en-US" dirty="0"/>
              <a:t>Qualities of Living Things</a:t>
            </a:r>
          </a:p>
        </p:txBody>
      </p:sp>
      <p:sp>
        <p:nvSpPr>
          <p:cNvPr id="3" name="Content Placeholder 2">
            <a:extLst>
              <a:ext uri="{FF2B5EF4-FFF2-40B4-BE49-F238E27FC236}">
                <a16:creationId xmlns:a16="http://schemas.microsoft.com/office/drawing/2014/main" id="{C5E161C3-EF91-4E14-83CC-8EE80DC9C560}"/>
              </a:ext>
            </a:extLst>
          </p:cNvPr>
          <p:cNvSpPr>
            <a:spLocks noGrp="1"/>
          </p:cNvSpPr>
          <p:nvPr>
            <p:ph sz="half" idx="1"/>
          </p:nvPr>
        </p:nvSpPr>
        <p:spPr/>
        <p:txBody>
          <a:bodyPr/>
          <a:lstStyle/>
          <a:p>
            <a:r>
              <a:rPr lang="en-US" dirty="0"/>
              <a:t>Cells</a:t>
            </a:r>
          </a:p>
          <a:p>
            <a:pPr lvl="1"/>
            <a:r>
              <a:rPr lang="en-US" dirty="0"/>
              <a:t>Smallest units of an organism (living thing) that can be considered “alive”</a:t>
            </a:r>
          </a:p>
          <a:p>
            <a:pPr lvl="1"/>
            <a:r>
              <a:rPr lang="en-US" dirty="0"/>
              <a:t>Complex; highly organized</a:t>
            </a:r>
          </a:p>
          <a:p>
            <a:pPr lvl="1"/>
            <a:r>
              <a:rPr lang="en-US" dirty="0"/>
              <a:t>Self-contained units</a:t>
            </a:r>
          </a:p>
          <a:p>
            <a:pPr lvl="1"/>
            <a:r>
              <a:rPr lang="en-US" dirty="0"/>
              <a:t>More on cells later on </a:t>
            </a:r>
            <a:r>
              <a:rPr lang="en-US" dirty="0">
                <a:sym typeface="Wingdings" panose="05000000000000000000" pitchFamily="2" charset="2"/>
              </a:rPr>
              <a:t></a:t>
            </a:r>
            <a:endParaRPr lang="en-US" dirty="0"/>
          </a:p>
        </p:txBody>
      </p:sp>
      <p:sp>
        <p:nvSpPr>
          <p:cNvPr id="4" name="Content Placeholder 3">
            <a:extLst>
              <a:ext uri="{FF2B5EF4-FFF2-40B4-BE49-F238E27FC236}">
                <a16:creationId xmlns:a16="http://schemas.microsoft.com/office/drawing/2014/main" id="{8DE972A4-C0DD-4AE9-8A60-575F89C696C0}"/>
              </a:ext>
            </a:extLst>
          </p:cNvPr>
          <p:cNvSpPr>
            <a:spLocks noGrp="1"/>
          </p:cNvSpPr>
          <p:nvPr>
            <p:ph sz="half" idx="2"/>
          </p:nvPr>
        </p:nvSpPr>
        <p:spPr/>
        <p:txBody>
          <a:bodyPr/>
          <a:lstStyle/>
          <a:p>
            <a:r>
              <a:rPr lang="en-US" dirty="0"/>
              <a:t>Genetic Code</a:t>
            </a:r>
          </a:p>
          <a:p>
            <a:pPr lvl="1"/>
            <a:r>
              <a:rPr lang="en-US" dirty="0"/>
              <a:t>DNA carries a genetic code; it dictates how organisms inherit traits</a:t>
            </a:r>
          </a:p>
        </p:txBody>
      </p:sp>
      <p:pic>
        <p:nvPicPr>
          <p:cNvPr id="1026" name="Picture 2" descr="A colorful illustration of the DNA helix is shown as two flat, narrow, intertwining strips connected by evenly spaced bars, each of which has two distinct halves.">
            <a:extLst>
              <a:ext uri="{FF2B5EF4-FFF2-40B4-BE49-F238E27FC236}">
                <a16:creationId xmlns:a16="http://schemas.microsoft.com/office/drawing/2014/main" id="{A222C983-A0B8-42FC-BE0F-E81171A2F5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100" y="3548258"/>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2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6092-C30A-4147-A6D7-65F39141557C}"/>
              </a:ext>
            </a:extLst>
          </p:cNvPr>
          <p:cNvSpPr>
            <a:spLocks noGrp="1"/>
          </p:cNvSpPr>
          <p:nvPr>
            <p:ph type="title"/>
          </p:nvPr>
        </p:nvSpPr>
        <p:spPr>
          <a:xfrm>
            <a:off x="457200" y="274638"/>
            <a:ext cx="8229600" cy="1143000"/>
          </a:xfrm>
        </p:spPr>
        <p:txBody>
          <a:bodyPr/>
          <a:lstStyle/>
          <a:p>
            <a:r>
              <a:rPr lang="en-US" dirty="0"/>
              <a:t>Qualities of Living Things</a:t>
            </a:r>
          </a:p>
        </p:txBody>
      </p:sp>
      <p:sp>
        <p:nvSpPr>
          <p:cNvPr id="3" name="Content Placeholder 2">
            <a:extLst>
              <a:ext uri="{FF2B5EF4-FFF2-40B4-BE49-F238E27FC236}">
                <a16:creationId xmlns:a16="http://schemas.microsoft.com/office/drawing/2014/main" id="{852AB1D6-81AF-4CAA-9243-FBD31A2BBC64}"/>
              </a:ext>
            </a:extLst>
          </p:cNvPr>
          <p:cNvSpPr>
            <a:spLocks noGrp="1"/>
          </p:cNvSpPr>
          <p:nvPr>
            <p:ph sz="half" idx="1"/>
          </p:nvPr>
        </p:nvSpPr>
        <p:spPr>
          <a:xfrm>
            <a:off x="445477" y="3352801"/>
            <a:ext cx="4038600" cy="3201472"/>
          </a:xfrm>
        </p:spPr>
        <p:txBody>
          <a:bodyPr>
            <a:normAutofit fontScale="92500" lnSpcReduction="10000"/>
          </a:bodyPr>
          <a:lstStyle/>
          <a:p>
            <a:r>
              <a:rPr lang="en-US" dirty="0"/>
              <a:t>Sexual Reproduction</a:t>
            </a:r>
          </a:p>
          <a:p>
            <a:pPr lvl="1"/>
            <a:r>
              <a:rPr lang="en-US" dirty="0"/>
              <a:t>Vast majority of multicellular organisms reproduce this way.</a:t>
            </a:r>
          </a:p>
          <a:p>
            <a:pPr lvl="1"/>
            <a:r>
              <a:rPr lang="en-US" dirty="0"/>
              <a:t>2 parents</a:t>
            </a:r>
          </a:p>
          <a:p>
            <a:pPr lvl="1"/>
            <a:r>
              <a:rPr lang="en-US" dirty="0"/>
              <a:t>Parents and offspring differ</a:t>
            </a:r>
          </a:p>
        </p:txBody>
      </p:sp>
      <p:sp>
        <p:nvSpPr>
          <p:cNvPr id="4" name="Content Placeholder 3">
            <a:extLst>
              <a:ext uri="{FF2B5EF4-FFF2-40B4-BE49-F238E27FC236}">
                <a16:creationId xmlns:a16="http://schemas.microsoft.com/office/drawing/2014/main" id="{FE775777-26D0-4FAF-845B-878339809C5D}"/>
              </a:ext>
            </a:extLst>
          </p:cNvPr>
          <p:cNvSpPr>
            <a:spLocks noGrp="1"/>
          </p:cNvSpPr>
          <p:nvPr>
            <p:ph sz="half" idx="2"/>
          </p:nvPr>
        </p:nvSpPr>
        <p:spPr>
          <a:xfrm>
            <a:off x="4664614" y="3352800"/>
            <a:ext cx="4038600" cy="3078163"/>
          </a:xfrm>
        </p:spPr>
        <p:txBody>
          <a:bodyPr>
            <a:normAutofit fontScale="92500" lnSpcReduction="10000"/>
          </a:bodyPr>
          <a:lstStyle/>
          <a:p>
            <a:r>
              <a:rPr lang="en-US" dirty="0"/>
              <a:t>Asexual Reproduction</a:t>
            </a:r>
          </a:p>
          <a:p>
            <a:pPr lvl="1"/>
            <a:r>
              <a:rPr lang="en-US" dirty="0"/>
              <a:t>Used by many single-celled organisms such as bacteria; some fungi and plants reproduce this way</a:t>
            </a:r>
          </a:p>
          <a:p>
            <a:pPr lvl="1"/>
            <a:r>
              <a:rPr lang="en-US" dirty="0"/>
              <a:t>1 parent</a:t>
            </a:r>
          </a:p>
          <a:p>
            <a:pPr lvl="1"/>
            <a:r>
              <a:rPr lang="en-US" dirty="0"/>
              <a:t>Parent and offspring have the same traits; genetic clones</a:t>
            </a:r>
          </a:p>
        </p:txBody>
      </p:sp>
      <p:sp>
        <p:nvSpPr>
          <p:cNvPr id="5" name="TextBox 4">
            <a:extLst>
              <a:ext uri="{FF2B5EF4-FFF2-40B4-BE49-F238E27FC236}">
                <a16:creationId xmlns:a16="http://schemas.microsoft.com/office/drawing/2014/main" id="{051E339D-3AB1-4FFF-B1F1-214CA93A2CB4}"/>
              </a:ext>
            </a:extLst>
          </p:cNvPr>
          <p:cNvSpPr txBox="1"/>
          <p:nvPr/>
        </p:nvSpPr>
        <p:spPr>
          <a:xfrm>
            <a:off x="457200" y="1219200"/>
            <a:ext cx="8229600" cy="1862048"/>
          </a:xfrm>
          <a:prstGeom prst="rect">
            <a:avLst/>
          </a:prstGeom>
          <a:noFill/>
        </p:spPr>
        <p:txBody>
          <a:bodyPr wrap="square" rtlCol="0">
            <a:spAutoFit/>
          </a:bodyPr>
          <a:lstStyle/>
          <a:p>
            <a:pPr marL="285750" indent="-285750">
              <a:buFont typeface="Arial" panose="020B0604020202020204" pitchFamily="34" charset="0"/>
              <a:buChar char="•"/>
            </a:pPr>
            <a:r>
              <a:rPr lang="en-US" sz="2300" dirty="0"/>
              <a:t>Reproduction</a:t>
            </a:r>
          </a:p>
          <a:p>
            <a:pPr marL="742950" lvl="1" indent="-285750">
              <a:buFont typeface="Arial" panose="020B0604020202020204" pitchFamily="34" charset="0"/>
              <a:buChar char="•"/>
            </a:pPr>
            <a:r>
              <a:rPr lang="en-US" sz="2300" dirty="0"/>
              <a:t>All living things are able to produce new living things</a:t>
            </a:r>
          </a:p>
          <a:p>
            <a:pPr marL="742950" lvl="1" indent="-285750">
              <a:buFont typeface="Arial" panose="020B0604020202020204" pitchFamily="34" charset="0"/>
              <a:buChar char="•"/>
            </a:pPr>
            <a:r>
              <a:rPr lang="en-US" sz="2300" dirty="0"/>
              <a:t>2 types of reproduction</a:t>
            </a:r>
          </a:p>
          <a:p>
            <a:pPr marL="1200150" lvl="2" indent="-285750">
              <a:buFont typeface="Arial" panose="020B0604020202020204" pitchFamily="34" charset="0"/>
              <a:buChar char="•"/>
            </a:pPr>
            <a:r>
              <a:rPr lang="en-US" sz="2300" dirty="0"/>
              <a:t>1. Sexual Reproduction</a:t>
            </a:r>
          </a:p>
          <a:p>
            <a:pPr marL="1200150" lvl="2" indent="-285750">
              <a:buFont typeface="Arial" panose="020B0604020202020204" pitchFamily="34" charset="0"/>
              <a:buChar char="•"/>
            </a:pPr>
            <a:r>
              <a:rPr lang="en-US" sz="2300" dirty="0"/>
              <a:t>2. Asexual Reproduction</a:t>
            </a:r>
          </a:p>
        </p:txBody>
      </p:sp>
    </p:spTree>
    <p:extLst>
      <p:ext uri="{BB962C8B-B14F-4D97-AF65-F5344CB8AC3E}">
        <p14:creationId xmlns:p14="http://schemas.microsoft.com/office/powerpoint/2010/main" val="179860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D6E7-88E2-4F19-B301-82D715022B87}"/>
              </a:ext>
            </a:extLst>
          </p:cNvPr>
          <p:cNvSpPr>
            <a:spLocks noGrp="1"/>
          </p:cNvSpPr>
          <p:nvPr>
            <p:ph type="title"/>
          </p:nvPr>
        </p:nvSpPr>
        <p:spPr/>
        <p:txBody>
          <a:bodyPr/>
          <a:lstStyle/>
          <a:p>
            <a:r>
              <a:rPr lang="en-US" dirty="0"/>
              <a:t>Qualities of Living Things</a:t>
            </a:r>
          </a:p>
        </p:txBody>
      </p:sp>
      <p:sp>
        <p:nvSpPr>
          <p:cNvPr id="3" name="Content Placeholder 2">
            <a:extLst>
              <a:ext uri="{FF2B5EF4-FFF2-40B4-BE49-F238E27FC236}">
                <a16:creationId xmlns:a16="http://schemas.microsoft.com/office/drawing/2014/main" id="{5B5CBCFB-386E-4EF5-A287-A32515A67DC0}"/>
              </a:ext>
            </a:extLst>
          </p:cNvPr>
          <p:cNvSpPr>
            <a:spLocks noGrp="1"/>
          </p:cNvSpPr>
          <p:nvPr>
            <p:ph sz="half" idx="1"/>
          </p:nvPr>
        </p:nvSpPr>
        <p:spPr/>
        <p:txBody>
          <a:bodyPr/>
          <a:lstStyle/>
          <a:p>
            <a:r>
              <a:rPr lang="en-US" dirty="0"/>
              <a:t>Growth &amp; Development</a:t>
            </a:r>
          </a:p>
          <a:p>
            <a:pPr lvl="1"/>
            <a:r>
              <a:rPr lang="en-US" dirty="0"/>
              <a:t>Could be simply an increase in size, or adding structures to itself to become more complex</a:t>
            </a:r>
          </a:p>
        </p:txBody>
      </p:sp>
      <p:sp>
        <p:nvSpPr>
          <p:cNvPr id="4" name="Content Placeholder 3">
            <a:extLst>
              <a:ext uri="{FF2B5EF4-FFF2-40B4-BE49-F238E27FC236}">
                <a16:creationId xmlns:a16="http://schemas.microsoft.com/office/drawing/2014/main" id="{1825956C-C5AF-4AD1-9CB6-D03CD0809EA4}"/>
              </a:ext>
            </a:extLst>
          </p:cNvPr>
          <p:cNvSpPr>
            <a:spLocks noGrp="1"/>
          </p:cNvSpPr>
          <p:nvPr>
            <p:ph sz="half" idx="2"/>
          </p:nvPr>
        </p:nvSpPr>
        <p:spPr/>
        <p:txBody>
          <a:bodyPr/>
          <a:lstStyle/>
          <a:p>
            <a:r>
              <a:rPr lang="en-US" dirty="0"/>
              <a:t>Energy &amp; Metabolism</a:t>
            </a:r>
          </a:p>
          <a:p>
            <a:pPr lvl="1"/>
            <a:r>
              <a:rPr lang="en-US" dirty="0"/>
              <a:t>Living things use energy and materials to stay alive.</a:t>
            </a:r>
          </a:p>
          <a:p>
            <a:pPr lvl="1"/>
            <a:r>
              <a:rPr lang="en-US" i="1" dirty="0"/>
              <a:t>Metabolism</a:t>
            </a:r>
            <a:r>
              <a:rPr lang="en-US" dirty="0"/>
              <a:t>—the combo of chemical reactions used by a living thing to carry out life processes</a:t>
            </a:r>
          </a:p>
        </p:txBody>
      </p:sp>
      <p:pic>
        <p:nvPicPr>
          <p:cNvPr id="2050" name="Picture 2" descr="Five images show a monarch butterfly emerging from its chrysalis.">
            <a:extLst>
              <a:ext uri="{FF2B5EF4-FFF2-40B4-BE49-F238E27FC236}">
                <a16:creationId xmlns:a16="http://schemas.microsoft.com/office/drawing/2014/main" id="{0B308492-4B47-42A0-BECC-21550176C7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15553"/>
            <a:ext cx="4267200" cy="256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5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2260-74AF-4D3F-B1F2-4F819410D02A}"/>
              </a:ext>
            </a:extLst>
          </p:cNvPr>
          <p:cNvSpPr>
            <a:spLocks noGrp="1"/>
          </p:cNvSpPr>
          <p:nvPr>
            <p:ph type="title"/>
          </p:nvPr>
        </p:nvSpPr>
        <p:spPr/>
        <p:txBody>
          <a:bodyPr>
            <a:normAutofit/>
          </a:bodyPr>
          <a:lstStyle/>
          <a:p>
            <a:r>
              <a:rPr lang="en-US" dirty="0"/>
              <a:t>Qualities of Living Things</a:t>
            </a:r>
          </a:p>
        </p:txBody>
      </p:sp>
      <p:sp>
        <p:nvSpPr>
          <p:cNvPr id="3" name="Content Placeholder 2">
            <a:extLst>
              <a:ext uri="{FF2B5EF4-FFF2-40B4-BE49-F238E27FC236}">
                <a16:creationId xmlns:a16="http://schemas.microsoft.com/office/drawing/2014/main" id="{1A3B63DD-4C40-46AD-A6B3-B753F8BC8AF7}"/>
              </a:ext>
            </a:extLst>
          </p:cNvPr>
          <p:cNvSpPr>
            <a:spLocks noGrp="1"/>
          </p:cNvSpPr>
          <p:nvPr>
            <p:ph sz="half" idx="1"/>
          </p:nvPr>
        </p:nvSpPr>
        <p:spPr>
          <a:xfrm>
            <a:off x="0" y="1600200"/>
            <a:ext cx="4495800" cy="5257800"/>
          </a:xfrm>
        </p:spPr>
        <p:txBody>
          <a:bodyPr>
            <a:normAutofit fontScale="92500" lnSpcReduction="10000"/>
          </a:bodyPr>
          <a:lstStyle/>
          <a:p>
            <a:r>
              <a:rPr lang="en-US" dirty="0"/>
              <a:t>Response to Stimuli</a:t>
            </a:r>
          </a:p>
          <a:p>
            <a:pPr lvl="1"/>
            <a:r>
              <a:rPr lang="en-US" dirty="0"/>
              <a:t>Living things are able to respond to a stimulus (a signal) both in the environment or internally.</a:t>
            </a:r>
          </a:p>
          <a:p>
            <a:pPr lvl="1"/>
            <a:r>
              <a:rPr lang="en-US" dirty="0"/>
              <a:t>For example, plants need sunlight to grow.  A plant in a window will grow toward the sun.  Sometimes, the plant will grow unevenly in order to get as much sunlight as possible.  Sunlight is a stimulus, and the plant is responding to it.</a:t>
            </a:r>
          </a:p>
        </p:txBody>
      </p:sp>
      <p:sp>
        <p:nvSpPr>
          <p:cNvPr id="4" name="Content Placeholder 3">
            <a:extLst>
              <a:ext uri="{FF2B5EF4-FFF2-40B4-BE49-F238E27FC236}">
                <a16:creationId xmlns:a16="http://schemas.microsoft.com/office/drawing/2014/main" id="{ADF2F7A3-65AB-4B06-B360-F588102A27B8}"/>
              </a:ext>
            </a:extLst>
          </p:cNvPr>
          <p:cNvSpPr>
            <a:spLocks noGrp="1"/>
          </p:cNvSpPr>
          <p:nvPr>
            <p:ph sz="half" idx="2"/>
          </p:nvPr>
        </p:nvSpPr>
        <p:spPr>
          <a:xfrm>
            <a:off x="4648200" y="1600200"/>
            <a:ext cx="4495800" cy="5638800"/>
          </a:xfrm>
        </p:spPr>
        <p:txBody>
          <a:bodyPr>
            <a:normAutofit fontScale="92500" lnSpcReduction="10000"/>
          </a:bodyPr>
          <a:lstStyle/>
          <a:p>
            <a:r>
              <a:rPr lang="en-US" dirty="0"/>
              <a:t>Maintaining Homeostasis</a:t>
            </a:r>
          </a:p>
          <a:p>
            <a:pPr lvl="1"/>
            <a:r>
              <a:rPr lang="en-US" dirty="0"/>
              <a:t>Living things must maintain a relatively stable set of internal conditions. This is called homeostasis.</a:t>
            </a:r>
          </a:p>
          <a:p>
            <a:pPr lvl="1"/>
            <a:r>
              <a:rPr lang="en-US" dirty="0"/>
              <a:t>For example, your body needs to stay at a certain temperature to function.  If the temperature gets too high, your body responds and begins to sweat to lower the temperature to normal. Similarly, if the body temp drops too low, your body shivers to create motion to raise the temperature.</a:t>
            </a:r>
          </a:p>
        </p:txBody>
      </p:sp>
    </p:spTree>
    <p:extLst>
      <p:ext uri="{BB962C8B-B14F-4D97-AF65-F5344CB8AC3E}">
        <p14:creationId xmlns:p14="http://schemas.microsoft.com/office/powerpoint/2010/main" val="193345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12C8-8C79-4EC2-A17A-518EACE43E16}"/>
              </a:ext>
            </a:extLst>
          </p:cNvPr>
          <p:cNvSpPr>
            <a:spLocks noGrp="1"/>
          </p:cNvSpPr>
          <p:nvPr>
            <p:ph type="title"/>
          </p:nvPr>
        </p:nvSpPr>
        <p:spPr/>
        <p:txBody>
          <a:bodyPr/>
          <a:lstStyle/>
          <a:p>
            <a:r>
              <a:rPr lang="en-US" dirty="0"/>
              <a:t>Qualities of Living Things</a:t>
            </a:r>
          </a:p>
        </p:txBody>
      </p:sp>
      <p:sp>
        <p:nvSpPr>
          <p:cNvPr id="5" name="Content Placeholder 4">
            <a:extLst>
              <a:ext uri="{FF2B5EF4-FFF2-40B4-BE49-F238E27FC236}">
                <a16:creationId xmlns:a16="http://schemas.microsoft.com/office/drawing/2014/main" id="{80664891-0C3B-43D6-819D-6754BBD350E9}"/>
              </a:ext>
            </a:extLst>
          </p:cNvPr>
          <p:cNvSpPr>
            <a:spLocks noGrp="1"/>
          </p:cNvSpPr>
          <p:nvPr>
            <p:ph idx="1"/>
          </p:nvPr>
        </p:nvSpPr>
        <p:spPr/>
        <p:txBody>
          <a:bodyPr/>
          <a:lstStyle/>
          <a:p>
            <a:r>
              <a:rPr lang="en-US" dirty="0"/>
              <a:t>Evolution</a:t>
            </a:r>
          </a:p>
          <a:p>
            <a:pPr lvl="1"/>
            <a:r>
              <a:rPr lang="en-US" dirty="0"/>
              <a:t>Over time, living things must have the ability to change.</a:t>
            </a:r>
          </a:p>
          <a:p>
            <a:pPr lvl="1"/>
            <a:r>
              <a:rPr lang="en-US" dirty="0"/>
              <a:t>This is not a trait that changes from parent to offspring, rather, a change that could occur over hundreds of thousands of years within a species.</a:t>
            </a:r>
          </a:p>
        </p:txBody>
      </p:sp>
    </p:spTree>
    <p:extLst>
      <p:ext uri="{BB962C8B-B14F-4D97-AF65-F5344CB8AC3E}">
        <p14:creationId xmlns:p14="http://schemas.microsoft.com/office/powerpoint/2010/main" val="646325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4987</TotalTime>
  <Words>863</Words>
  <Application>Microsoft Office PowerPoint</Application>
  <PresentationFormat>On-screen Show (4:3)</PresentationFormat>
  <Paragraphs>147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Is It Dead Or Alive?</vt:lpstr>
      <vt:lpstr>What do you think? Sort the items on your guided notes.</vt:lpstr>
      <vt:lpstr>Back to Sammy….</vt:lpstr>
      <vt:lpstr>Qualities of Living Things</vt:lpstr>
      <vt:lpstr>Qualities of Living Things</vt:lpstr>
      <vt:lpstr>Qualities of Living Things</vt:lpstr>
      <vt:lpstr>Qualities of Living Things</vt:lpstr>
      <vt:lpstr>Qualities of Living Things</vt:lpstr>
      <vt:lpstr>Qualities of Living Things</vt:lpstr>
      <vt:lpstr>Is a tree alive?</vt:lpstr>
      <vt:lpstr>Is the sun alive?</vt:lpstr>
      <vt:lpstr>Are bacteria (germs) alive?</vt:lpstr>
      <vt:lpstr>Are viruses alive?</vt:lpstr>
      <vt:lpstr>  Viruses</vt:lpstr>
      <vt:lpstr>Viral Diseases </vt:lpstr>
      <vt:lpstr>Is a car alive?</vt:lpstr>
      <vt:lpstr>Is a fish alive?</vt:lpstr>
      <vt:lpstr>Is a cloud alive?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Non-living, Once Living</dc:title>
  <dc:creator>DianthaSmith</dc:creator>
  <cp:lastModifiedBy>MORGAN  MCKNIGHT</cp:lastModifiedBy>
  <cp:revision>22</cp:revision>
  <dcterms:created xsi:type="dcterms:W3CDTF">2009-07-14T14:50:28Z</dcterms:created>
  <dcterms:modified xsi:type="dcterms:W3CDTF">2020-09-11T20:19:43Z</dcterms:modified>
</cp:coreProperties>
</file>