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7" r:id="rId4"/>
    <p:sldId id="259" r:id="rId5"/>
    <p:sldId id="260" r:id="rId6"/>
    <p:sldId id="261" r:id="rId7"/>
    <p:sldId id="257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3" r:id="rId20"/>
    <p:sldId id="274" r:id="rId21"/>
    <p:sldId id="278" r:id="rId22"/>
    <p:sldId id="279" r:id="rId23"/>
    <p:sldId id="277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85D59-4054-46FB-9A60-4B76804BB620}" type="doc">
      <dgm:prSet loTypeId="urn:microsoft.com/office/officeart/2005/8/layout/hierarchy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CD7CB-BBAB-4AA5-B89D-F36DC302D443}">
      <dgm:prSet phldrT="[Text]" custT="1"/>
      <dgm:spPr/>
      <dgm:t>
        <a:bodyPr/>
        <a:lstStyle/>
        <a:p>
          <a:r>
            <a:rPr lang="en-US" sz="2400" dirty="0" smtClean="0"/>
            <a:t>DNA</a:t>
          </a:r>
          <a:endParaRPr lang="en-US" sz="2400" dirty="0"/>
        </a:p>
      </dgm:t>
    </dgm:pt>
    <dgm:pt modelId="{9CE2C161-9553-47D0-9D09-97ED5D3EF764}" type="parTrans" cxnId="{3102310E-7CD7-4AC9-8665-67F1F008091B}">
      <dgm:prSet/>
      <dgm:spPr/>
      <dgm:t>
        <a:bodyPr/>
        <a:lstStyle/>
        <a:p>
          <a:endParaRPr lang="en-US"/>
        </a:p>
      </dgm:t>
    </dgm:pt>
    <dgm:pt modelId="{A4F0AC96-4D29-49D3-9939-7E7EE14C739C}" type="sibTrans" cxnId="{3102310E-7CD7-4AC9-8665-67F1F008091B}">
      <dgm:prSet/>
      <dgm:spPr/>
      <dgm:t>
        <a:bodyPr/>
        <a:lstStyle/>
        <a:p>
          <a:endParaRPr lang="en-US"/>
        </a:p>
      </dgm:t>
    </dgm:pt>
    <dgm:pt modelId="{56C7A9CB-CFEF-4C2F-B795-ACA637C4A9BD}">
      <dgm:prSet phldrT="[Text]" custT="1"/>
      <dgm:spPr/>
      <dgm:t>
        <a:bodyPr/>
        <a:lstStyle/>
        <a:p>
          <a:r>
            <a:rPr lang="en-US" sz="1800" dirty="0" smtClean="0"/>
            <a:t>2 strands of nucleotides</a:t>
          </a:r>
          <a:endParaRPr lang="en-US" sz="1800" dirty="0"/>
        </a:p>
      </dgm:t>
    </dgm:pt>
    <dgm:pt modelId="{B33ACFD2-0D09-4E93-8B4D-E7C289DB38F1}" type="parTrans" cxnId="{11DF22CF-8562-46DC-A28F-0D1864E32C63}">
      <dgm:prSet/>
      <dgm:spPr/>
      <dgm:t>
        <a:bodyPr/>
        <a:lstStyle/>
        <a:p>
          <a:endParaRPr lang="en-US"/>
        </a:p>
      </dgm:t>
    </dgm:pt>
    <dgm:pt modelId="{F6AF5169-376E-4EDE-9429-A5AF7BEDA73A}" type="sibTrans" cxnId="{11DF22CF-8562-46DC-A28F-0D1864E32C63}">
      <dgm:prSet/>
      <dgm:spPr/>
      <dgm:t>
        <a:bodyPr/>
        <a:lstStyle/>
        <a:p>
          <a:endParaRPr lang="en-US"/>
        </a:p>
      </dgm:t>
    </dgm:pt>
    <dgm:pt modelId="{8E5AA0A9-7860-4009-88A3-95203E0E3359}">
      <dgm:prSet phldrT="[Text]" custT="1"/>
      <dgm:spPr/>
      <dgm:t>
        <a:bodyPr/>
        <a:lstStyle/>
        <a:p>
          <a:r>
            <a:rPr lang="en-US" sz="1800" dirty="0" smtClean="0"/>
            <a:t>Sugar = </a:t>
          </a:r>
          <a:r>
            <a:rPr lang="en-US" sz="1800" dirty="0" err="1" smtClean="0"/>
            <a:t>deoxyribose</a:t>
          </a:r>
          <a:r>
            <a:rPr lang="en-US" sz="1800" dirty="0" smtClean="0"/>
            <a:t> </a:t>
          </a:r>
          <a:endParaRPr lang="en-US" sz="1800" dirty="0"/>
        </a:p>
      </dgm:t>
    </dgm:pt>
    <dgm:pt modelId="{38F804C9-53C5-4598-B77C-DDDBC7814519}" type="parTrans" cxnId="{51C11329-7E35-4395-A391-40645905F5D1}">
      <dgm:prSet/>
      <dgm:spPr/>
      <dgm:t>
        <a:bodyPr/>
        <a:lstStyle/>
        <a:p>
          <a:endParaRPr lang="en-US"/>
        </a:p>
      </dgm:t>
    </dgm:pt>
    <dgm:pt modelId="{B80B2E4E-925B-4C52-8923-607912CE3610}" type="sibTrans" cxnId="{51C11329-7E35-4395-A391-40645905F5D1}">
      <dgm:prSet/>
      <dgm:spPr/>
      <dgm:t>
        <a:bodyPr/>
        <a:lstStyle/>
        <a:p>
          <a:endParaRPr lang="en-US"/>
        </a:p>
      </dgm:t>
    </dgm:pt>
    <dgm:pt modelId="{6088BA5B-0477-41C3-A9F7-92A5BCB7A2C7}">
      <dgm:prSet phldrT="[Text]" custT="1"/>
      <dgm:spPr/>
      <dgm:t>
        <a:bodyPr/>
        <a:lstStyle/>
        <a:p>
          <a:r>
            <a:rPr lang="en-US" sz="2400" dirty="0" smtClean="0"/>
            <a:t>RNA</a:t>
          </a:r>
          <a:endParaRPr lang="en-US" sz="2400" dirty="0"/>
        </a:p>
      </dgm:t>
    </dgm:pt>
    <dgm:pt modelId="{C17EE676-3AEE-4825-966A-21DE6C4BC7C8}" type="parTrans" cxnId="{E589088A-D2D9-49F7-9419-45E92CA3DA0A}">
      <dgm:prSet/>
      <dgm:spPr/>
      <dgm:t>
        <a:bodyPr/>
        <a:lstStyle/>
        <a:p>
          <a:endParaRPr lang="en-US"/>
        </a:p>
      </dgm:t>
    </dgm:pt>
    <dgm:pt modelId="{D199DDE0-EA4A-4AD0-8FED-071FB2CB13AE}" type="sibTrans" cxnId="{E589088A-D2D9-49F7-9419-45E92CA3DA0A}">
      <dgm:prSet/>
      <dgm:spPr/>
      <dgm:t>
        <a:bodyPr/>
        <a:lstStyle/>
        <a:p>
          <a:endParaRPr lang="en-US"/>
        </a:p>
      </dgm:t>
    </dgm:pt>
    <dgm:pt modelId="{C9ACAC37-A8F9-446C-92A0-A79C2C48F44A}">
      <dgm:prSet phldrT="[Text]" custT="1"/>
      <dgm:spPr/>
      <dgm:t>
        <a:bodyPr/>
        <a:lstStyle/>
        <a:p>
          <a:r>
            <a:rPr lang="en-US" sz="1800" dirty="0" smtClean="0"/>
            <a:t>1 strand of nucleotides</a:t>
          </a:r>
          <a:endParaRPr lang="en-US" sz="1800" dirty="0"/>
        </a:p>
      </dgm:t>
    </dgm:pt>
    <dgm:pt modelId="{2ABC14BA-3F1A-4EB4-8A7B-AFC35AA28E10}" type="parTrans" cxnId="{680E17C3-E3C0-4764-AED7-49188069AA28}">
      <dgm:prSet/>
      <dgm:spPr/>
      <dgm:t>
        <a:bodyPr/>
        <a:lstStyle/>
        <a:p>
          <a:endParaRPr lang="en-US"/>
        </a:p>
      </dgm:t>
    </dgm:pt>
    <dgm:pt modelId="{69AE7968-F0FD-4E48-A6EF-A78859966566}" type="sibTrans" cxnId="{680E17C3-E3C0-4764-AED7-49188069AA28}">
      <dgm:prSet/>
      <dgm:spPr/>
      <dgm:t>
        <a:bodyPr/>
        <a:lstStyle/>
        <a:p>
          <a:endParaRPr lang="en-US"/>
        </a:p>
      </dgm:t>
    </dgm:pt>
    <dgm:pt modelId="{6D7E5F40-F9CC-426D-9F7C-E950FB5B2813}">
      <dgm:prSet phldrT="[Text]" custT="1"/>
      <dgm:spPr/>
      <dgm:t>
        <a:bodyPr/>
        <a:lstStyle/>
        <a:p>
          <a:r>
            <a:rPr lang="en-US" sz="1800" dirty="0" smtClean="0"/>
            <a:t>Sugar = ribose</a:t>
          </a:r>
        </a:p>
      </dgm:t>
    </dgm:pt>
    <dgm:pt modelId="{01ECDCC7-15EB-462B-9C60-71E98AC283B8}" type="parTrans" cxnId="{102DB2B2-E552-4C0F-9F08-23E662B5D176}">
      <dgm:prSet/>
      <dgm:spPr/>
      <dgm:t>
        <a:bodyPr/>
        <a:lstStyle/>
        <a:p>
          <a:endParaRPr lang="en-US"/>
        </a:p>
      </dgm:t>
    </dgm:pt>
    <dgm:pt modelId="{FF1D9F3A-82E9-4CC9-939D-EF31C7CB3C0C}" type="sibTrans" cxnId="{102DB2B2-E552-4C0F-9F08-23E662B5D176}">
      <dgm:prSet/>
      <dgm:spPr/>
      <dgm:t>
        <a:bodyPr/>
        <a:lstStyle/>
        <a:p>
          <a:endParaRPr lang="en-US"/>
        </a:p>
      </dgm:t>
    </dgm:pt>
    <dgm:pt modelId="{0C358A91-69DA-40F8-890A-228293E59B32}">
      <dgm:prSet custT="1"/>
      <dgm:spPr/>
      <dgm:t>
        <a:bodyPr/>
        <a:lstStyle/>
        <a:p>
          <a:r>
            <a:rPr lang="en-US" sz="1800" dirty="0" smtClean="0"/>
            <a:t>4 Nitrogen Bases:</a:t>
          </a:r>
        </a:p>
        <a:p>
          <a:r>
            <a:rPr lang="en-US" sz="1800" dirty="0" smtClean="0"/>
            <a:t>A, G, C, &amp; T</a:t>
          </a:r>
          <a:endParaRPr lang="en-US" sz="1800" dirty="0"/>
        </a:p>
      </dgm:t>
    </dgm:pt>
    <dgm:pt modelId="{BF174A4A-27F3-40E1-9639-9A34D6E48CA0}" type="parTrans" cxnId="{0BCD5502-F92B-4C9A-8E42-38E58A10686B}">
      <dgm:prSet/>
      <dgm:spPr/>
      <dgm:t>
        <a:bodyPr/>
        <a:lstStyle/>
        <a:p>
          <a:endParaRPr lang="en-US"/>
        </a:p>
      </dgm:t>
    </dgm:pt>
    <dgm:pt modelId="{44DD68DE-9CA0-4C7A-9464-E2474520740A}" type="sibTrans" cxnId="{0BCD5502-F92B-4C9A-8E42-38E58A10686B}">
      <dgm:prSet/>
      <dgm:spPr/>
      <dgm:t>
        <a:bodyPr/>
        <a:lstStyle/>
        <a:p>
          <a:endParaRPr lang="en-US"/>
        </a:p>
      </dgm:t>
    </dgm:pt>
    <dgm:pt modelId="{66A15C84-416A-49B0-A254-912F231B40CF}">
      <dgm:prSet custT="1"/>
      <dgm:spPr/>
      <dgm:t>
        <a:bodyPr/>
        <a:lstStyle/>
        <a:p>
          <a:r>
            <a:rPr lang="en-US" sz="1800" dirty="0" smtClean="0"/>
            <a:t>4 Nitrogen Bases:</a:t>
          </a:r>
        </a:p>
        <a:p>
          <a:r>
            <a:rPr lang="en-US" sz="1800" dirty="0" smtClean="0"/>
            <a:t>A, G, C, &amp; </a:t>
          </a:r>
          <a:r>
            <a:rPr lang="en-US" sz="1800" dirty="0" smtClean="0">
              <a:solidFill>
                <a:srgbClr val="FF0000"/>
              </a:solidFill>
            </a:rPr>
            <a:t>U</a:t>
          </a:r>
          <a:endParaRPr lang="en-US" sz="1800" dirty="0">
            <a:solidFill>
              <a:srgbClr val="FF0000"/>
            </a:solidFill>
          </a:endParaRPr>
        </a:p>
      </dgm:t>
    </dgm:pt>
    <dgm:pt modelId="{F12F0470-CD39-4A2D-B1AF-19D60C115F7B}" type="parTrans" cxnId="{92B503CC-6488-4B4E-9981-A384E3128832}">
      <dgm:prSet/>
      <dgm:spPr/>
      <dgm:t>
        <a:bodyPr/>
        <a:lstStyle/>
        <a:p>
          <a:endParaRPr lang="en-US"/>
        </a:p>
      </dgm:t>
    </dgm:pt>
    <dgm:pt modelId="{9343E576-45A9-44A1-8A9C-62345F6D31F8}" type="sibTrans" cxnId="{92B503CC-6488-4B4E-9981-A384E3128832}">
      <dgm:prSet/>
      <dgm:spPr/>
      <dgm:t>
        <a:bodyPr/>
        <a:lstStyle/>
        <a:p>
          <a:endParaRPr lang="en-US"/>
        </a:p>
      </dgm:t>
    </dgm:pt>
    <dgm:pt modelId="{82E9F9A0-AD77-4182-9FE6-AF40D0DA6CE3}" type="pres">
      <dgm:prSet presAssocID="{EED85D59-4054-46FB-9A60-4B76804BB6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6405213-D5E5-48F4-8266-F46E30EB9B7F}" type="pres">
      <dgm:prSet presAssocID="{A80CD7CB-BBAB-4AA5-B89D-F36DC302D443}" presName="root" presStyleCnt="0"/>
      <dgm:spPr/>
    </dgm:pt>
    <dgm:pt modelId="{05311643-A2E8-42B6-A142-7E51A189EB3D}" type="pres">
      <dgm:prSet presAssocID="{A80CD7CB-BBAB-4AA5-B89D-F36DC302D443}" presName="rootComposite" presStyleCnt="0"/>
      <dgm:spPr/>
    </dgm:pt>
    <dgm:pt modelId="{0921B70E-14F1-4179-AFCD-B5F8EAFF29B1}" type="pres">
      <dgm:prSet presAssocID="{A80CD7CB-BBAB-4AA5-B89D-F36DC302D443}" presName="rootText" presStyleLbl="node1" presStyleIdx="0" presStyleCnt="2"/>
      <dgm:spPr/>
      <dgm:t>
        <a:bodyPr/>
        <a:lstStyle/>
        <a:p>
          <a:endParaRPr lang="en-US"/>
        </a:p>
      </dgm:t>
    </dgm:pt>
    <dgm:pt modelId="{F14970E1-D32D-4AE1-9DEA-38806DC4E835}" type="pres">
      <dgm:prSet presAssocID="{A80CD7CB-BBAB-4AA5-B89D-F36DC302D443}" presName="rootConnector" presStyleLbl="node1" presStyleIdx="0" presStyleCnt="2"/>
      <dgm:spPr/>
      <dgm:t>
        <a:bodyPr/>
        <a:lstStyle/>
        <a:p>
          <a:endParaRPr lang="en-US"/>
        </a:p>
      </dgm:t>
    </dgm:pt>
    <dgm:pt modelId="{11174533-6190-4456-9569-65A287658FCD}" type="pres">
      <dgm:prSet presAssocID="{A80CD7CB-BBAB-4AA5-B89D-F36DC302D443}" presName="childShape" presStyleCnt="0"/>
      <dgm:spPr/>
    </dgm:pt>
    <dgm:pt modelId="{5DBADD38-AD84-41D3-82EB-716223B6566C}" type="pres">
      <dgm:prSet presAssocID="{B33ACFD2-0D09-4E93-8B4D-E7C289DB38F1}" presName="Name13" presStyleLbl="parChTrans1D2" presStyleIdx="0" presStyleCnt="6"/>
      <dgm:spPr/>
      <dgm:t>
        <a:bodyPr/>
        <a:lstStyle/>
        <a:p>
          <a:endParaRPr lang="en-US"/>
        </a:p>
      </dgm:t>
    </dgm:pt>
    <dgm:pt modelId="{660CDDBF-E70B-4C0F-8EB7-0B67E047A24A}" type="pres">
      <dgm:prSet presAssocID="{56C7A9CB-CFEF-4C2F-B795-ACA637C4A9BD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B69EC-861A-4580-8AAE-EFE84667A3F9}" type="pres">
      <dgm:prSet presAssocID="{38F804C9-53C5-4598-B77C-DDDBC7814519}" presName="Name13" presStyleLbl="parChTrans1D2" presStyleIdx="1" presStyleCnt="6"/>
      <dgm:spPr/>
      <dgm:t>
        <a:bodyPr/>
        <a:lstStyle/>
        <a:p>
          <a:endParaRPr lang="en-US"/>
        </a:p>
      </dgm:t>
    </dgm:pt>
    <dgm:pt modelId="{69B3AC6C-8723-4C95-B53E-DD99A106FA1A}" type="pres">
      <dgm:prSet presAssocID="{8E5AA0A9-7860-4009-88A3-95203E0E3359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29D08-8A70-41CA-AFA7-2065D3F47817}" type="pres">
      <dgm:prSet presAssocID="{BF174A4A-27F3-40E1-9639-9A34D6E48CA0}" presName="Name13" presStyleLbl="parChTrans1D2" presStyleIdx="2" presStyleCnt="6"/>
      <dgm:spPr/>
      <dgm:t>
        <a:bodyPr/>
        <a:lstStyle/>
        <a:p>
          <a:endParaRPr lang="en-US"/>
        </a:p>
      </dgm:t>
    </dgm:pt>
    <dgm:pt modelId="{8884D775-ADAF-4858-BDE7-DD7E4C90453E}" type="pres">
      <dgm:prSet presAssocID="{0C358A91-69DA-40F8-890A-228293E59B32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877E8-8C3F-45D1-B02E-5110F5180FD4}" type="pres">
      <dgm:prSet presAssocID="{6088BA5B-0477-41C3-A9F7-92A5BCB7A2C7}" presName="root" presStyleCnt="0"/>
      <dgm:spPr/>
    </dgm:pt>
    <dgm:pt modelId="{ABEDD57E-D51F-4384-8A6E-034EF47DA36F}" type="pres">
      <dgm:prSet presAssocID="{6088BA5B-0477-41C3-A9F7-92A5BCB7A2C7}" presName="rootComposite" presStyleCnt="0"/>
      <dgm:spPr/>
    </dgm:pt>
    <dgm:pt modelId="{93EC1FF8-28DF-423A-B36D-2E71C03B7E92}" type="pres">
      <dgm:prSet presAssocID="{6088BA5B-0477-41C3-A9F7-92A5BCB7A2C7}" presName="rootText" presStyleLbl="node1" presStyleIdx="1" presStyleCnt="2"/>
      <dgm:spPr/>
      <dgm:t>
        <a:bodyPr/>
        <a:lstStyle/>
        <a:p>
          <a:endParaRPr lang="en-US"/>
        </a:p>
      </dgm:t>
    </dgm:pt>
    <dgm:pt modelId="{044A8F29-A43F-402D-8F10-C64173E43C2E}" type="pres">
      <dgm:prSet presAssocID="{6088BA5B-0477-41C3-A9F7-92A5BCB7A2C7}" presName="rootConnector" presStyleLbl="node1" presStyleIdx="1" presStyleCnt="2"/>
      <dgm:spPr/>
      <dgm:t>
        <a:bodyPr/>
        <a:lstStyle/>
        <a:p>
          <a:endParaRPr lang="en-US"/>
        </a:p>
      </dgm:t>
    </dgm:pt>
    <dgm:pt modelId="{BF84823C-5847-426D-8D91-DF4D9C1FA0C3}" type="pres">
      <dgm:prSet presAssocID="{6088BA5B-0477-41C3-A9F7-92A5BCB7A2C7}" presName="childShape" presStyleCnt="0"/>
      <dgm:spPr/>
    </dgm:pt>
    <dgm:pt modelId="{AC1A713B-A1D8-4E4F-AD1F-742B595581D7}" type="pres">
      <dgm:prSet presAssocID="{2ABC14BA-3F1A-4EB4-8A7B-AFC35AA28E10}" presName="Name13" presStyleLbl="parChTrans1D2" presStyleIdx="3" presStyleCnt="6"/>
      <dgm:spPr/>
      <dgm:t>
        <a:bodyPr/>
        <a:lstStyle/>
        <a:p>
          <a:endParaRPr lang="en-US"/>
        </a:p>
      </dgm:t>
    </dgm:pt>
    <dgm:pt modelId="{29F1AE53-7090-48C3-B036-B1C4AFA9C3A9}" type="pres">
      <dgm:prSet presAssocID="{C9ACAC37-A8F9-446C-92A0-A79C2C48F44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8D294-6459-499A-9BFD-8C761478B879}" type="pres">
      <dgm:prSet presAssocID="{01ECDCC7-15EB-462B-9C60-71E98AC283B8}" presName="Name13" presStyleLbl="parChTrans1D2" presStyleIdx="4" presStyleCnt="6"/>
      <dgm:spPr/>
      <dgm:t>
        <a:bodyPr/>
        <a:lstStyle/>
        <a:p>
          <a:endParaRPr lang="en-US"/>
        </a:p>
      </dgm:t>
    </dgm:pt>
    <dgm:pt modelId="{4C145031-CD61-4F1B-ACD5-4EDCB4174F83}" type="pres">
      <dgm:prSet presAssocID="{6D7E5F40-F9CC-426D-9F7C-E950FB5B2813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61F62-E4A7-4D7B-8B1C-B878BF329C82}" type="pres">
      <dgm:prSet presAssocID="{F12F0470-CD39-4A2D-B1AF-19D60C115F7B}" presName="Name13" presStyleLbl="parChTrans1D2" presStyleIdx="5" presStyleCnt="6"/>
      <dgm:spPr/>
      <dgm:t>
        <a:bodyPr/>
        <a:lstStyle/>
        <a:p>
          <a:endParaRPr lang="en-US"/>
        </a:p>
      </dgm:t>
    </dgm:pt>
    <dgm:pt modelId="{8EC0F294-6596-47B4-BCC0-7721F68180DE}" type="pres">
      <dgm:prSet presAssocID="{66A15C84-416A-49B0-A254-912F231B40CF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207A3F-7E30-49D2-AC65-69FB88469645}" type="presOf" srcId="{6088BA5B-0477-41C3-A9F7-92A5BCB7A2C7}" destId="{044A8F29-A43F-402D-8F10-C64173E43C2E}" srcOrd="1" destOrd="0" presId="urn:microsoft.com/office/officeart/2005/8/layout/hierarchy3"/>
    <dgm:cxn modelId="{4B194F86-D452-43E0-A620-AD48A178DF5B}" type="presOf" srcId="{B33ACFD2-0D09-4E93-8B4D-E7C289DB38F1}" destId="{5DBADD38-AD84-41D3-82EB-716223B6566C}" srcOrd="0" destOrd="0" presId="urn:microsoft.com/office/officeart/2005/8/layout/hierarchy3"/>
    <dgm:cxn modelId="{E3D88BA9-260B-4C8E-8559-34ED75DA973A}" type="presOf" srcId="{A80CD7CB-BBAB-4AA5-B89D-F36DC302D443}" destId="{F14970E1-D32D-4AE1-9DEA-38806DC4E835}" srcOrd="1" destOrd="0" presId="urn:microsoft.com/office/officeart/2005/8/layout/hierarchy3"/>
    <dgm:cxn modelId="{F110D5C9-2352-4245-A1FA-FCAC45D7DFFF}" type="presOf" srcId="{EED85D59-4054-46FB-9A60-4B76804BB620}" destId="{82E9F9A0-AD77-4182-9FE6-AF40D0DA6CE3}" srcOrd="0" destOrd="0" presId="urn:microsoft.com/office/officeart/2005/8/layout/hierarchy3"/>
    <dgm:cxn modelId="{0BCD5502-F92B-4C9A-8E42-38E58A10686B}" srcId="{A80CD7CB-BBAB-4AA5-B89D-F36DC302D443}" destId="{0C358A91-69DA-40F8-890A-228293E59B32}" srcOrd="2" destOrd="0" parTransId="{BF174A4A-27F3-40E1-9639-9A34D6E48CA0}" sibTransId="{44DD68DE-9CA0-4C7A-9464-E2474520740A}"/>
    <dgm:cxn modelId="{92B503CC-6488-4B4E-9981-A384E3128832}" srcId="{6088BA5B-0477-41C3-A9F7-92A5BCB7A2C7}" destId="{66A15C84-416A-49B0-A254-912F231B40CF}" srcOrd="2" destOrd="0" parTransId="{F12F0470-CD39-4A2D-B1AF-19D60C115F7B}" sibTransId="{9343E576-45A9-44A1-8A9C-62345F6D31F8}"/>
    <dgm:cxn modelId="{EA06D981-B10D-4FDB-833E-60506FAFAA2D}" type="presOf" srcId="{F12F0470-CD39-4A2D-B1AF-19D60C115F7B}" destId="{01261F62-E4A7-4D7B-8B1C-B878BF329C82}" srcOrd="0" destOrd="0" presId="urn:microsoft.com/office/officeart/2005/8/layout/hierarchy3"/>
    <dgm:cxn modelId="{D53DB326-23F4-4562-A2CF-ABE922E54060}" type="presOf" srcId="{01ECDCC7-15EB-462B-9C60-71E98AC283B8}" destId="{8008D294-6459-499A-9BFD-8C761478B879}" srcOrd="0" destOrd="0" presId="urn:microsoft.com/office/officeart/2005/8/layout/hierarchy3"/>
    <dgm:cxn modelId="{BC33DA3F-1118-4821-92E8-235652C5E13A}" type="presOf" srcId="{8E5AA0A9-7860-4009-88A3-95203E0E3359}" destId="{69B3AC6C-8723-4C95-B53E-DD99A106FA1A}" srcOrd="0" destOrd="0" presId="urn:microsoft.com/office/officeart/2005/8/layout/hierarchy3"/>
    <dgm:cxn modelId="{BF6164CE-34E0-47BB-944A-5FF28548C4E8}" type="presOf" srcId="{66A15C84-416A-49B0-A254-912F231B40CF}" destId="{8EC0F294-6596-47B4-BCC0-7721F68180DE}" srcOrd="0" destOrd="0" presId="urn:microsoft.com/office/officeart/2005/8/layout/hierarchy3"/>
    <dgm:cxn modelId="{6A8A5118-1F52-4B0B-98B9-6FAA233667E2}" type="presOf" srcId="{A80CD7CB-BBAB-4AA5-B89D-F36DC302D443}" destId="{0921B70E-14F1-4179-AFCD-B5F8EAFF29B1}" srcOrd="0" destOrd="0" presId="urn:microsoft.com/office/officeart/2005/8/layout/hierarchy3"/>
    <dgm:cxn modelId="{F374CC27-6050-4B95-96CB-FB6DA4289787}" type="presOf" srcId="{6088BA5B-0477-41C3-A9F7-92A5BCB7A2C7}" destId="{93EC1FF8-28DF-423A-B36D-2E71C03B7E92}" srcOrd="0" destOrd="0" presId="urn:microsoft.com/office/officeart/2005/8/layout/hierarchy3"/>
    <dgm:cxn modelId="{C64D9A67-FA2F-4EDB-B8E9-B4BF81F0631A}" type="presOf" srcId="{BF174A4A-27F3-40E1-9639-9A34D6E48CA0}" destId="{5AC29D08-8A70-41CA-AFA7-2065D3F47817}" srcOrd="0" destOrd="0" presId="urn:microsoft.com/office/officeart/2005/8/layout/hierarchy3"/>
    <dgm:cxn modelId="{94837395-5E38-489D-9CD4-6D756FC12F2D}" type="presOf" srcId="{56C7A9CB-CFEF-4C2F-B795-ACA637C4A9BD}" destId="{660CDDBF-E70B-4C0F-8EB7-0B67E047A24A}" srcOrd="0" destOrd="0" presId="urn:microsoft.com/office/officeart/2005/8/layout/hierarchy3"/>
    <dgm:cxn modelId="{B42F2893-3F67-4502-8DF9-BEA3B0240AF4}" type="presOf" srcId="{38F804C9-53C5-4598-B77C-DDDBC7814519}" destId="{B75B69EC-861A-4580-8AAE-EFE84667A3F9}" srcOrd="0" destOrd="0" presId="urn:microsoft.com/office/officeart/2005/8/layout/hierarchy3"/>
    <dgm:cxn modelId="{3102310E-7CD7-4AC9-8665-67F1F008091B}" srcId="{EED85D59-4054-46FB-9A60-4B76804BB620}" destId="{A80CD7CB-BBAB-4AA5-B89D-F36DC302D443}" srcOrd="0" destOrd="0" parTransId="{9CE2C161-9553-47D0-9D09-97ED5D3EF764}" sibTransId="{A4F0AC96-4D29-49D3-9939-7E7EE14C739C}"/>
    <dgm:cxn modelId="{7B7133BE-E4B7-48B9-8BBA-9BA1AC0E2A69}" type="presOf" srcId="{0C358A91-69DA-40F8-890A-228293E59B32}" destId="{8884D775-ADAF-4858-BDE7-DD7E4C90453E}" srcOrd="0" destOrd="0" presId="urn:microsoft.com/office/officeart/2005/8/layout/hierarchy3"/>
    <dgm:cxn modelId="{A1C6FF12-1F3E-4FF4-B207-D185583E52BB}" type="presOf" srcId="{2ABC14BA-3F1A-4EB4-8A7B-AFC35AA28E10}" destId="{AC1A713B-A1D8-4E4F-AD1F-742B595581D7}" srcOrd="0" destOrd="0" presId="urn:microsoft.com/office/officeart/2005/8/layout/hierarchy3"/>
    <dgm:cxn modelId="{95CBC931-2234-4A7F-92D4-B38866CCC09C}" type="presOf" srcId="{6D7E5F40-F9CC-426D-9F7C-E950FB5B2813}" destId="{4C145031-CD61-4F1B-ACD5-4EDCB4174F83}" srcOrd="0" destOrd="0" presId="urn:microsoft.com/office/officeart/2005/8/layout/hierarchy3"/>
    <dgm:cxn modelId="{51C11329-7E35-4395-A391-40645905F5D1}" srcId="{A80CD7CB-BBAB-4AA5-B89D-F36DC302D443}" destId="{8E5AA0A9-7860-4009-88A3-95203E0E3359}" srcOrd="1" destOrd="0" parTransId="{38F804C9-53C5-4598-B77C-DDDBC7814519}" sibTransId="{B80B2E4E-925B-4C52-8923-607912CE3610}"/>
    <dgm:cxn modelId="{680E17C3-E3C0-4764-AED7-49188069AA28}" srcId="{6088BA5B-0477-41C3-A9F7-92A5BCB7A2C7}" destId="{C9ACAC37-A8F9-446C-92A0-A79C2C48F44A}" srcOrd="0" destOrd="0" parTransId="{2ABC14BA-3F1A-4EB4-8A7B-AFC35AA28E10}" sibTransId="{69AE7968-F0FD-4E48-A6EF-A78859966566}"/>
    <dgm:cxn modelId="{E589088A-D2D9-49F7-9419-45E92CA3DA0A}" srcId="{EED85D59-4054-46FB-9A60-4B76804BB620}" destId="{6088BA5B-0477-41C3-A9F7-92A5BCB7A2C7}" srcOrd="1" destOrd="0" parTransId="{C17EE676-3AEE-4825-966A-21DE6C4BC7C8}" sibTransId="{D199DDE0-EA4A-4AD0-8FED-071FB2CB13AE}"/>
    <dgm:cxn modelId="{33589256-729F-481F-9AC7-4AE6141E4CAB}" type="presOf" srcId="{C9ACAC37-A8F9-446C-92A0-A79C2C48F44A}" destId="{29F1AE53-7090-48C3-B036-B1C4AFA9C3A9}" srcOrd="0" destOrd="0" presId="urn:microsoft.com/office/officeart/2005/8/layout/hierarchy3"/>
    <dgm:cxn modelId="{102DB2B2-E552-4C0F-9F08-23E662B5D176}" srcId="{6088BA5B-0477-41C3-A9F7-92A5BCB7A2C7}" destId="{6D7E5F40-F9CC-426D-9F7C-E950FB5B2813}" srcOrd="1" destOrd="0" parTransId="{01ECDCC7-15EB-462B-9C60-71E98AC283B8}" sibTransId="{FF1D9F3A-82E9-4CC9-939D-EF31C7CB3C0C}"/>
    <dgm:cxn modelId="{11DF22CF-8562-46DC-A28F-0D1864E32C63}" srcId="{A80CD7CB-BBAB-4AA5-B89D-F36DC302D443}" destId="{56C7A9CB-CFEF-4C2F-B795-ACA637C4A9BD}" srcOrd="0" destOrd="0" parTransId="{B33ACFD2-0D09-4E93-8B4D-E7C289DB38F1}" sibTransId="{F6AF5169-376E-4EDE-9429-A5AF7BEDA73A}"/>
    <dgm:cxn modelId="{F7D6DED7-AEB0-425B-8C30-490AB621AB61}" type="presParOf" srcId="{82E9F9A0-AD77-4182-9FE6-AF40D0DA6CE3}" destId="{D6405213-D5E5-48F4-8266-F46E30EB9B7F}" srcOrd="0" destOrd="0" presId="urn:microsoft.com/office/officeart/2005/8/layout/hierarchy3"/>
    <dgm:cxn modelId="{232A5BB4-78F4-4B2A-848B-F0B0D33581B7}" type="presParOf" srcId="{D6405213-D5E5-48F4-8266-F46E30EB9B7F}" destId="{05311643-A2E8-42B6-A142-7E51A189EB3D}" srcOrd="0" destOrd="0" presId="urn:microsoft.com/office/officeart/2005/8/layout/hierarchy3"/>
    <dgm:cxn modelId="{FF8187D8-8794-4324-A1D4-9D032C70AB5B}" type="presParOf" srcId="{05311643-A2E8-42B6-A142-7E51A189EB3D}" destId="{0921B70E-14F1-4179-AFCD-B5F8EAFF29B1}" srcOrd="0" destOrd="0" presId="urn:microsoft.com/office/officeart/2005/8/layout/hierarchy3"/>
    <dgm:cxn modelId="{50DB63C9-19F6-457D-9432-F5FF113B1AF5}" type="presParOf" srcId="{05311643-A2E8-42B6-A142-7E51A189EB3D}" destId="{F14970E1-D32D-4AE1-9DEA-38806DC4E835}" srcOrd="1" destOrd="0" presId="urn:microsoft.com/office/officeart/2005/8/layout/hierarchy3"/>
    <dgm:cxn modelId="{0720A102-75D7-4CCF-9503-38C70F915E81}" type="presParOf" srcId="{D6405213-D5E5-48F4-8266-F46E30EB9B7F}" destId="{11174533-6190-4456-9569-65A287658FCD}" srcOrd="1" destOrd="0" presId="urn:microsoft.com/office/officeart/2005/8/layout/hierarchy3"/>
    <dgm:cxn modelId="{7BE81E01-549F-4370-BBFF-1DF295E22B38}" type="presParOf" srcId="{11174533-6190-4456-9569-65A287658FCD}" destId="{5DBADD38-AD84-41D3-82EB-716223B6566C}" srcOrd="0" destOrd="0" presId="urn:microsoft.com/office/officeart/2005/8/layout/hierarchy3"/>
    <dgm:cxn modelId="{2204E68C-A5E7-488D-97B0-40643E6F5C1C}" type="presParOf" srcId="{11174533-6190-4456-9569-65A287658FCD}" destId="{660CDDBF-E70B-4C0F-8EB7-0B67E047A24A}" srcOrd="1" destOrd="0" presId="urn:microsoft.com/office/officeart/2005/8/layout/hierarchy3"/>
    <dgm:cxn modelId="{149DA14B-7C15-4FA1-838F-F2D33C910A82}" type="presParOf" srcId="{11174533-6190-4456-9569-65A287658FCD}" destId="{B75B69EC-861A-4580-8AAE-EFE84667A3F9}" srcOrd="2" destOrd="0" presId="urn:microsoft.com/office/officeart/2005/8/layout/hierarchy3"/>
    <dgm:cxn modelId="{67AEF7DC-C037-42F6-910C-0B750B3C2886}" type="presParOf" srcId="{11174533-6190-4456-9569-65A287658FCD}" destId="{69B3AC6C-8723-4C95-B53E-DD99A106FA1A}" srcOrd="3" destOrd="0" presId="urn:microsoft.com/office/officeart/2005/8/layout/hierarchy3"/>
    <dgm:cxn modelId="{09B85B8E-C16F-4AEE-9E39-0A26AABD72CD}" type="presParOf" srcId="{11174533-6190-4456-9569-65A287658FCD}" destId="{5AC29D08-8A70-41CA-AFA7-2065D3F47817}" srcOrd="4" destOrd="0" presId="urn:microsoft.com/office/officeart/2005/8/layout/hierarchy3"/>
    <dgm:cxn modelId="{8DF9A6C4-7B8A-40CD-9DB3-56D9ECAE71C8}" type="presParOf" srcId="{11174533-6190-4456-9569-65A287658FCD}" destId="{8884D775-ADAF-4858-BDE7-DD7E4C90453E}" srcOrd="5" destOrd="0" presId="urn:microsoft.com/office/officeart/2005/8/layout/hierarchy3"/>
    <dgm:cxn modelId="{8925718F-4E3A-4BA4-B139-FC55EA7BF0DE}" type="presParOf" srcId="{82E9F9A0-AD77-4182-9FE6-AF40D0DA6CE3}" destId="{154877E8-8C3F-45D1-B02E-5110F5180FD4}" srcOrd="1" destOrd="0" presId="urn:microsoft.com/office/officeart/2005/8/layout/hierarchy3"/>
    <dgm:cxn modelId="{EFE06BCC-F583-4812-81EA-985E280D3CA6}" type="presParOf" srcId="{154877E8-8C3F-45D1-B02E-5110F5180FD4}" destId="{ABEDD57E-D51F-4384-8A6E-034EF47DA36F}" srcOrd="0" destOrd="0" presId="urn:microsoft.com/office/officeart/2005/8/layout/hierarchy3"/>
    <dgm:cxn modelId="{DA7841D5-9540-4A06-ADBF-EFA2982FF77B}" type="presParOf" srcId="{ABEDD57E-D51F-4384-8A6E-034EF47DA36F}" destId="{93EC1FF8-28DF-423A-B36D-2E71C03B7E92}" srcOrd="0" destOrd="0" presId="urn:microsoft.com/office/officeart/2005/8/layout/hierarchy3"/>
    <dgm:cxn modelId="{00C1FCC2-E0DC-4829-B9B8-69853B459448}" type="presParOf" srcId="{ABEDD57E-D51F-4384-8A6E-034EF47DA36F}" destId="{044A8F29-A43F-402D-8F10-C64173E43C2E}" srcOrd="1" destOrd="0" presId="urn:microsoft.com/office/officeart/2005/8/layout/hierarchy3"/>
    <dgm:cxn modelId="{1436A164-2C41-4AD4-BFB0-1EBA45E531B0}" type="presParOf" srcId="{154877E8-8C3F-45D1-B02E-5110F5180FD4}" destId="{BF84823C-5847-426D-8D91-DF4D9C1FA0C3}" srcOrd="1" destOrd="0" presId="urn:microsoft.com/office/officeart/2005/8/layout/hierarchy3"/>
    <dgm:cxn modelId="{D66103D4-ED7C-42FB-97D7-25A272968D7A}" type="presParOf" srcId="{BF84823C-5847-426D-8D91-DF4D9C1FA0C3}" destId="{AC1A713B-A1D8-4E4F-AD1F-742B595581D7}" srcOrd="0" destOrd="0" presId="urn:microsoft.com/office/officeart/2005/8/layout/hierarchy3"/>
    <dgm:cxn modelId="{47156E33-432A-43E4-A101-62E3BF74C147}" type="presParOf" srcId="{BF84823C-5847-426D-8D91-DF4D9C1FA0C3}" destId="{29F1AE53-7090-48C3-B036-B1C4AFA9C3A9}" srcOrd="1" destOrd="0" presId="urn:microsoft.com/office/officeart/2005/8/layout/hierarchy3"/>
    <dgm:cxn modelId="{C9BE5CF9-1319-45CA-A93D-ED1984D44443}" type="presParOf" srcId="{BF84823C-5847-426D-8D91-DF4D9C1FA0C3}" destId="{8008D294-6459-499A-9BFD-8C761478B879}" srcOrd="2" destOrd="0" presId="urn:microsoft.com/office/officeart/2005/8/layout/hierarchy3"/>
    <dgm:cxn modelId="{6D9613A9-9E2D-4561-AA6D-FC309C3AD6FC}" type="presParOf" srcId="{BF84823C-5847-426D-8D91-DF4D9C1FA0C3}" destId="{4C145031-CD61-4F1B-ACD5-4EDCB4174F83}" srcOrd="3" destOrd="0" presId="urn:microsoft.com/office/officeart/2005/8/layout/hierarchy3"/>
    <dgm:cxn modelId="{BF1B00AA-F86A-4F3A-A3FF-C583696F6BC0}" type="presParOf" srcId="{BF84823C-5847-426D-8D91-DF4D9C1FA0C3}" destId="{01261F62-E4A7-4D7B-8B1C-B878BF329C82}" srcOrd="4" destOrd="0" presId="urn:microsoft.com/office/officeart/2005/8/layout/hierarchy3"/>
    <dgm:cxn modelId="{3E97A964-EAE5-41F7-BB7F-31A7FA39BBA0}" type="presParOf" srcId="{BF84823C-5847-426D-8D91-DF4D9C1FA0C3}" destId="{8EC0F294-6596-47B4-BCC0-7721F68180D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21B70E-14F1-4179-AFCD-B5F8EAFF29B1}">
      <dsp:nvSpPr>
        <dsp:cNvPr id="0" name=""/>
        <dsp:cNvSpPr/>
      </dsp:nvSpPr>
      <dsp:spPr>
        <a:xfrm>
          <a:off x="108997" y="753"/>
          <a:ext cx="1731912" cy="865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DNA</a:t>
          </a:r>
          <a:endParaRPr lang="en-US" sz="2400" kern="1200" dirty="0"/>
        </a:p>
      </dsp:txBody>
      <dsp:txXfrm>
        <a:off x="108997" y="753"/>
        <a:ext cx="1731912" cy="865956"/>
      </dsp:txXfrm>
    </dsp:sp>
    <dsp:sp modelId="{5DBADD38-AD84-41D3-82EB-716223B6566C}">
      <dsp:nvSpPr>
        <dsp:cNvPr id="0" name=""/>
        <dsp:cNvSpPr/>
      </dsp:nvSpPr>
      <dsp:spPr>
        <a:xfrm>
          <a:off x="282189" y="866709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CDDBF-E70B-4C0F-8EB7-0B67E047A24A}">
      <dsp:nvSpPr>
        <dsp:cNvPr id="0" name=""/>
        <dsp:cNvSpPr/>
      </dsp:nvSpPr>
      <dsp:spPr>
        <a:xfrm>
          <a:off x="455380" y="1083198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strands of nucleotides</a:t>
          </a:r>
          <a:endParaRPr lang="en-US" sz="1800" kern="1200" dirty="0"/>
        </a:p>
      </dsp:txBody>
      <dsp:txXfrm>
        <a:off x="455380" y="1083198"/>
        <a:ext cx="1385530" cy="865956"/>
      </dsp:txXfrm>
    </dsp:sp>
    <dsp:sp modelId="{B75B69EC-861A-4580-8AAE-EFE84667A3F9}">
      <dsp:nvSpPr>
        <dsp:cNvPr id="0" name=""/>
        <dsp:cNvSpPr/>
      </dsp:nvSpPr>
      <dsp:spPr>
        <a:xfrm>
          <a:off x="282189" y="866709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3AC6C-8723-4C95-B53E-DD99A106FA1A}">
      <dsp:nvSpPr>
        <dsp:cNvPr id="0" name=""/>
        <dsp:cNvSpPr/>
      </dsp:nvSpPr>
      <dsp:spPr>
        <a:xfrm>
          <a:off x="455380" y="2165644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Sugar = </a:t>
          </a:r>
          <a:r>
            <a:rPr lang="en-US" sz="1800" kern="1200" dirty="0" err="1" smtClean="0"/>
            <a:t>deoxyribose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455380" y="2165644"/>
        <a:ext cx="1385530" cy="865956"/>
      </dsp:txXfrm>
    </dsp:sp>
    <dsp:sp modelId="{5AC29D08-8A70-41CA-AFA7-2065D3F47817}">
      <dsp:nvSpPr>
        <dsp:cNvPr id="0" name=""/>
        <dsp:cNvSpPr/>
      </dsp:nvSpPr>
      <dsp:spPr>
        <a:xfrm>
          <a:off x="282189" y="866709"/>
          <a:ext cx="173191" cy="2814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4358"/>
              </a:lnTo>
              <a:lnTo>
                <a:pt x="173191" y="28143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4D775-ADAF-4858-BDE7-DD7E4C90453E}">
      <dsp:nvSpPr>
        <dsp:cNvPr id="0" name=""/>
        <dsp:cNvSpPr/>
      </dsp:nvSpPr>
      <dsp:spPr>
        <a:xfrm>
          <a:off x="455380" y="3248090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 Nitrogen Bases: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A, G, C, &amp; T</a:t>
          </a:r>
          <a:endParaRPr lang="en-US" sz="1800" kern="1200" dirty="0"/>
        </a:p>
      </dsp:txBody>
      <dsp:txXfrm>
        <a:off x="455380" y="3248090"/>
        <a:ext cx="1385530" cy="865956"/>
      </dsp:txXfrm>
    </dsp:sp>
    <dsp:sp modelId="{93EC1FF8-28DF-423A-B36D-2E71C03B7E92}">
      <dsp:nvSpPr>
        <dsp:cNvPr id="0" name=""/>
        <dsp:cNvSpPr/>
      </dsp:nvSpPr>
      <dsp:spPr>
        <a:xfrm>
          <a:off x="2273889" y="753"/>
          <a:ext cx="1731912" cy="865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RNA</a:t>
          </a:r>
          <a:endParaRPr lang="en-US" sz="2400" kern="1200" dirty="0"/>
        </a:p>
      </dsp:txBody>
      <dsp:txXfrm>
        <a:off x="2273889" y="753"/>
        <a:ext cx="1731912" cy="865956"/>
      </dsp:txXfrm>
    </dsp:sp>
    <dsp:sp modelId="{AC1A713B-A1D8-4E4F-AD1F-742B595581D7}">
      <dsp:nvSpPr>
        <dsp:cNvPr id="0" name=""/>
        <dsp:cNvSpPr/>
      </dsp:nvSpPr>
      <dsp:spPr>
        <a:xfrm>
          <a:off x="2447080" y="866709"/>
          <a:ext cx="173191" cy="64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67"/>
              </a:lnTo>
              <a:lnTo>
                <a:pt x="173191" y="6494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1AE53-7090-48C3-B036-B1C4AFA9C3A9}">
      <dsp:nvSpPr>
        <dsp:cNvPr id="0" name=""/>
        <dsp:cNvSpPr/>
      </dsp:nvSpPr>
      <dsp:spPr>
        <a:xfrm>
          <a:off x="2620271" y="1083198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 strand of nucleotides</a:t>
          </a:r>
          <a:endParaRPr lang="en-US" sz="1800" kern="1200" dirty="0"/>
        </a:p>
      </dsp:txBody>
      <dsp:txXfrm>
        <a:off x="2620271" y="1083198"/>
        <a:ext cx="1385530" cy="865956"/>
      </dsp:txXfrm>
    </dsp:sp>
    <dsp:sp modelId="{8008D294-6459-499A-9BFD-8C761478B879}">
      <dsp:nvSpPr>
        <dsp:cNvPr id="0" name=""/>
        <dsp:cNvSpPr/>
      </dsp:nvSpPr>
      <dsp:spPr>
        <a:xfrm>
          <a:off x="2447080" y="866709"/>
          <a:ext cx="173191" cy="173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12"/>
              </a:lnTo>
              <a:lnTo>
                <a:pt x="173191" y="17319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45031-CD61-4F1B-ACD5-4EDCB4174F83}">
      <dsp:nvSpPr>
        <dsp:cNvPr id="0" name=""/>
        <dsp:cNvSpPr/>
      </dsp:nvSpPr>
      <dsp:spPr>
        <a:xfrm>
          <a:off x="2620271" y="2165644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Sugar = ribose</a:t>
          </a:r>
        </a:p>
      </dsp:txBody>
      <dsp:txXfrm>
        <a:off x="2620271" y="2165644"/>
        <a:ext cx="1385530" cy="865956"/>
      </dsp:txXfrm>
    </dsp:sp>
    <dsp:sp modelId="{01261F62-E4A7-4D7B-8B1C-B878BF329C82}">
      <dsp:nvSpPr>
        <dsp:cNvPr id="0" name=""/>
        <dsp:cNvSpPr/>
      </dsp:nvSpPr>
      <dsp:spPr>
        <a:xfrm>
          <a:off x="2447080" y="866709"/>
          <a:ext cx="173191" cy="2814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4358"/>
              </a:lnTo>
              <a:lnTo>
                <a:pt x="173191" y="28143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0F294-6596-47B4-BCC0-7721F68180DE}">
      <dsp:nvSpPr>
        <dsp:cNvPr id="0" name=""/>
        <dsp:cNvSpPr/>
      </dsp:nvSpPr>
      <dsp:spPr>
        <a:xfrm>
          <a:off x="2620271" y="3248090"/>
          <a:ext cx="1385530" cy="8659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 Nitrogen Bases: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A, G, C, &amp; </a:t>
          </a:r>
          <a:r>
            <a:rPr lang="en-US" sz="1800" kern="1200" dirty="0" smtClean="0">
              <a:solidFill>
                <a:srgbClr val="FF0000"/>
              </a:solidFill>
            </a:rPr>
            <a:t>U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2620271" y="3248090"/>
        <a:ext cx="1385530" cy="865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EE2D2-FC27-46A1-9F8E-5FDACE87C921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D298-1AAA-4B99-895A-B9B69BF10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E5279-2A53-43DD-BE6A-009A0D46D2B7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A4779-41F0-46FA-A8EF-C353D447E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A4779-41F0-46FA-A8EF-C353D447EF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FFB460-9EB7-4FEF-97B8-B8CBE582DBE4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2BDE82-A3E9-4CD5-A01F-2E866AED2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br>
              <a:rPr lang="en-US" dirty="0" smtClean="0"/>
            </a:br>
            <a:r>
              <a:rPr lang="en-US" dirty="0" smtClean="0"/>
              <a:t>DNA: The Genetic Material</a:t>
            </a:r>
            <a:endParaRPr lang="en-US" dirty="0"/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419600"/>
            <a:ext cx="1950720" cy="195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3: The 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2"/>
            </a:pPr>
            <a:r>
              <a:rPr lang="en-US" u="sng" dirty="0" smtClean="0"/>
              <a:t>DNA polymerases </a:t>
            </a:r>
            <a:r>
              <a:rPr lang="en-US" dirty="0" smtClean="0"/>
              <a:t>add nucleotides to the exposed nitrogen bases – it fills in the complementary strands</a:t>
            </a:r>
          </a:p>
          <a:p>
            <a:pPr marL="624078" indent="-514350">
              <a:buFont typeface="+mj-lt"/>
              <a:buAutoNum type="arabicPeriod" startAt="2"/>
            </a:pP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Two DNA molecules form that are identical to the original DNA molecule.</a:t>
            </a:r>
          </a:p>
          <a:p>
            <a:pPr marL="624078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Section 3: The 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Proofreading</a:t>
            </a:r>
            <a:r>
              <a:rPr lang="en-US" dirty="0" smtClean="0"/>
              <a:t> – </a:t>
            </a:r>
            <a:r>
              <a:rPr lang="en-US" u="sng" dirty="0" smtClean="0"/>
              <a:t>DNA polymerase</a:t>
            </a:r>
            <a:r>
              <a:rPr lang="en-US" dirty="0" smtClean="0"/>
              <a:t> adds nucleotides to a growing strand only if the previous nucleotide is correct.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if there is a mistake, the DNA polymerase will backtrack, remove the incorrect nucleotide, and replace it with a correct 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10: How Proteins are Made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Section 1:From Genes to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Decoding the information in DNA:</a:t>
            </a:r>
          </a:p>
          <a:p>
            <a:pPr>
              <a:buNone/>
            </a:pPr>
            <a:r>
              <a:rPr lang="en-US" sz="2400" u="sng" dirty="0" smtClean="0"/>
              <a:t>RNA</a:t>
            </a:r>
            <a:r>
              <a:rPr lang="en-US" sz="2400" dirty="0" smtClean="0"/>
              <a:t> = ribonucleic acid; single strand of nucleotides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3000" y="2362200"/>
          <a:ext cx="411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971800"/>
            <a:ext cx="16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 smtClean="0"/>
              <a:t>Uracil</a:t>
            </a:r>
            <a:r>
              <a:rPr lang="en-US" sz="2000" u="sng" dirty="0" smtClean="0"/>
              <a:t>  (U) </a:t>
            </a:r>
            <a:r>
              <a:rPr lang="en-US" sz="2000" dirty="0" smtClean="0"/>
              <a:t>replaces thymine (T) in RNA.</a:t>
            </a:r>
          </a:p>
          <a:p>
            <a:endParaRPr lang="en-US" sz="2000" dirty="0" smtClean="0"/>
          </a:p>
          <a:p>
            <a:r>
              <a:rPr lang="en-US" sz="2000" smtClean="0"/>
              <a:t>RNA </a:t>
            </a:r>
            <a:r>
              <a:rPr lang="en-US" sz="2000" dirty="0" smtClean="0"/>
              <a:t>Base-Pairing Rules:</a:t>
            </a:r>
          </a:p>
          <a:p>
            <a:r>
              <a:rPr lang="en-US" sz="2000" dirty="0" smtClean="0"/>
              <a:t>A-U &amp; G-C</a:t>
            </a:r>
            <a:endParaRPr lang="en-US" sz="2000" dirty="0"/>
          </a:p>
        </p:txBody>
      </p:sp>
      <p:pic>
        <p:nvPicPr>
          <p:cNvPr id="6" name="Picture 5" descr="dnarna1.gif"/>
          <p:cNvPicPr>
            <a:picLocks noChangeAspect="1"/>
          </p:cNvPicPr>
          <p:nvPr/>
        </p:nvPicPr>
        <p:blipFill>
          <a:blip r:embed="rId7" cstate="print"/>
          <a:srcRect b="4910"/>
          <a:stretch>
            <a:fillRect/>
          </a:stretch>
        </p:blipFill>
        <p:spPr>
          <a:xfrm>
            <a:off x="5410200" y="2514600"/>
            <a:ext cx="3561522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1: From Genes to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Transcription</a:t>
            </a:r>
            <a:r>
              <a:rPr lang="en-US" dirty="0" smtClean="0"/>
              <a:t> – the instructions for making a protein are transferred from a gene (DNA) to a strand of RNA</a:t>
            </a:r>
          </a:p>
          <a:p>
            <a:pPr>
              <a:buNone/>
            </a:pPr>
            <a:r>
              <a:rPr lang="en-US" dirty="0" smtClean="0"/>
              <a:t>		* occurs in the nucleus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Translation</a:t>
            </a:r>
            <a:r>
              <a:rPr lang="en-US" dirty="0" smtClean="0"/>
              <a:t> – two different types of RNA read the instructions on the RNA from transcription and put together amino acids to make a protein</a:t>
            </a: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*occurs in the cytoplasm (on a ribosome)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1: From Genes to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Three steps of Transcription:</a:t>
            </a:r>
          </a:p>
          <a:p>
            <a:pPr marL="624078" indent="-514350">
              <a:buFont typeface="+mj-lt"/>
              <a:buAutoNum type="arabicPeriod"/>
            </a:pPr>
            <a:r>
              <a:rPr lang="en-US" u="sng" dirty="0" smtClean="0"/>
              <a:t>RNA polymerase</a:t>
            </a:r>
            <a:r>
              <a:rPr lang="en-US" dirty="0" smtClean="0"/>
              <a:t> binds to a gene’s promoter (start signal)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2 DNA strands unwind &amp; separate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Complementary RNA nucleotides are added (mRNA is made)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u="sng" dirty="0" smtClean="0"/>
              <a:t>mRNA</a:t>
            </a:r>
            <a:r>
              <a:rPr lang="en-US" dirty="0" smtClean="0"/>
              <a:t> = messenger RNA = carries the instructions for making a protein; delivers the info. to the site of translation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Section 1: From Genes to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RNA instructions are written as a series of </a:t>
            </a:r>
            <a:r>
              <a:rPr lang="en-US" u="sng" dirty="0" smtClean="0"/>
              <a:t>three-nucleotide sequences</a:t>
            </a:r>
            <a:r>
              <a:rPr lang="en-US" dirty="0" smtClean="0"/>
              <a:t> on the mRNA = </a:t>
            </a:r>
            <a:r>
              <a:rPr lang="en-US" u="sng" dirty="0" err="1" smtClean="0"/>
              <a:t>codons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ACC GAT TAT GTA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Each </a:t>
            </a:r>
            <a:r>
              <a:rPr lang="en-US" u="sng" dirty="0" err="1" smtClean="0"/>
              <a:t>codon</a:t>
            </a:r>
            <a:r>
              <a:rPr lang="en-US" dirty="0" smtClean="0"/>
              <a:t> on the mRNA corresponds to an </a:t>
            </a:r>
            <a:r>
              <a:rPr lang="en-US" u="sng" dirty="0" smtClean="0"/>
              <a:t>amino acid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UGG = Tryptophan; CUA = </a:t>
            </a:r>
            <a:r>
              <a:rPr lang="en-US" i="1" dirty="0" err="1" smtClean="0"/>
              <a:t>Leucine</a:t>
            </a:r>
            <a:r>
              <a:rPr lang="en-US" i="1" dirty="0" smtClean="0"/>
              <a:t>; AUA = </a:t>
            </a:r>
            <a:r>
              <a:rPr lang="en-US" i="1" dirty="0" err="1" smtClean="0"/>
              <a:t>Isoleucine</a:t>
            </a:r>
            <a:r>
              <a:rPr lang="en-US" i="1" dirty="0" smtClean="0"/>
              <a:t>; CAU = </a:t>
            </a:r>
            <a:r>
              <a:rPr lang="en-US" i="1" dirty="0" err="1" smtClean="0"/>
              <a:t>Histidine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3657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UGG CUA AUA CAU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620294" y="35425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458494" y="34663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257800" y="3505200"/>
            <a:ext cx="305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620294" y="39235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220494" y="38473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420394" y="38854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netic c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0"/>
            <a:ext cx="8077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rcletranslati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066800"/>
            <a:ext cx="5334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1: From Genes to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AUG = start </a:t>
            </a:r>
            <a:r>
              <a:rPr lang="en-US" dirty="0" err="1" smtClean="0"/>
              <a:t>codon</a:t>
            </a:r>
            <a:r>
              <a:rPr lang="en-US" dirty="0" smtClean="0"/>
              <a:t> (</a:t>
            </a:r>
            <a:r>
              <a:rPr lang="en-US" dirty="0" err="1" smtClean="0"/>
              <a:t>methionine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UAA, UAG, &amp; UGA = stop </a:t>
            </a:r>
            <a:r>
              <a:rPr lang="en-US" dirty="0" err="1" smtClean="0"/>
              <a:t>codons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err="1" smtClean="0"/>
              <a:t>tRNA</a:t>
            </a:r>
            <a:r>
              <a:rPr lang="en-US" dirty="0" smtClean="0"/>
              <a:t> – transfer RNA – carries an amino acid to its correct </a:t>
            </a:r>
            <a:r>
              <a:rPr lang="en-US" dirty="0" err="1" smtClean="0"/>
              <a:t>codon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0" y="4572000"/>
            <a:ext cx="685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rot="10800000" flipV="1">
            <a:off x="6096000" y="47244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553200" y="49530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410200" y="4495800"/>
            <a:ext cx="106680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43434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5791200" y="5410200"/>
            <a:ext cx="9144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6515100" y="54483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7938766">
            <a:off x="6244042" y="5258494"/>
            <a:ext cx="990600" cy="8382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Stored Data 19"/>
          <p:cNvSpPr/>
          <p:nvPr/>
        </p:nvSpPr>
        <p:spPr>
          <a:xfrm rot="6351938" flipV="1">
            <a:off x="6288060" y="6118413"/>
            <a:ext cx="343859" cy="183775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/>
        </p:nvSpPr>
        <p:spPr>
          <a:xfrm rot="5400000">
            <a:off x="6553200" y="6172200"/>
            <a:ext cx="304800" cy="152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entagon 21"/>
          <p:cNvSpPr/>
          <p:nvPr/>
        </p:nvSpPr>
        <p:spPr>
          <a:xfrm rot="4520707">
            <a:off x="6823003" y="6106121"/>
            <a:ext cx="303561" cy="1620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7338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Amino acid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>
          <a:xfrm flipV="1">
            <a:off x="5105400" y="4495800"/>
            <a:ext cx="4572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Brace 25"/>
          <p:cNvSpPr/>
          <p:nvPr/>
        </p:nvSpPr>
        <p:spPr>
          <a:xfrm rot="16200000">
            <a:off x="6515100" y="5905500"/>
            <a:ext cx="3810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57600" y="617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Anticodons</a:t>
            </a:r>
            <a:endParaRPr lang="en-US" dirty="0"/>
          </a:p>
        </p:txBody>
      </p:sp>
      <p:cxnSp>
        <p:nvCxnSpPr>
          <p:cNvPr id="29" name="Straight Connector 28"/>
          <p:cNvCxnSpPr>
            <a:stCxn id="27" idx="3"/>
            <a:endCxn id="26" idx="1"/>
          </p:cNvCxnSpPr>
          <p:nvPr/>
        </p:nvCxnSpPr>
        <p:spPr>
          <a:xfrm>
            <a:off x="5029200" y="6356866"/>
            <a:ext cx="167640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67600" y="5029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tRNA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1"/>
          </p:cNvCxnSpPr>
          <p:nvPr/>
        </p:nvCxnSpPr>
        <p:spPr>
          <a:xfrm rot="10800000" flipV="1">
            <a:off x="6934200" y="52197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3400" y="4876800"/>
            <a:ext cx="3200400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</a:t>
            </a:r>
            <a:r>
              <a:rPr lang="en-US" sz="2400" u="sng" dirty="0" smtClean="0"/>
              <a:t>amino acid</a:t>
            </a:r>
            <a:r>
              <a:rPr lang="en-US" sz="2400" dirty="0" smtClean="0"/>
              <a:t> on </a:t>
            </a:r>
            <a:r>
              <a:rPr lang="en-US" sz="2400" u="sng" dirty="0" err="1" smtClean="0"/>
              <a:t>tRNA</a:t>
            </a:r>
            <a:r>
              <a:rPr lang="en-US" sz="2400" dirty="0" smtClean="0"/>
              <a:t> corresponds to a </a:t>
            </a:r>
            <a:r>
              <a:rPr lang="en-US" sz="2400" u="sng" dirty="0" err="1" smtClean="0"/>
              <a:t>codon</a:t>
            </a:r>
            <a:r>
              <a:rPr lang="en-US" sz="2400" dirty="0" smtClean="0"/>
              <a:t> on mRNA.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2: The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DNA = deoxyribonucleic acid</a:t>
            </a:r>
          </a:p>
          <a:p>
            <a:r>
              <a:rPr lang="en-US" u="sng" dirty="0" smtClean="0"/>
              <a:t>Double helix </a:t>
            </a:r>
            <a:r>
              <a:rPr lang="en-US" dirty="0" smtClean="0"/>
              <a:t>– two strands twisted around each other </a:t>
            </a:r>
            <a:r>
              <a:rPr lang="en-US" dirty="0" smtClean="0"/>
              <a:t>(twisted ladder; winding </a:t>
            </a:r>
            <a:r>
              <a:rPr lang="en-US" dirty="0" smtClean="0"/>
              <a:t>staircase)</a:t>
            </a:r>
          </a:p>
          <a:p>
            <a:r>
              <a:rPr lang="en-US" u="sng" dirty="0" smtClean="0"/>
              <a:t>Nucleotides</a:t>
            </a:r>
            <a:r>
              <a:rPr lang="en-US" dirty="0" smtClean="0"/>
              <a:t> – the subunits that make up DNA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419600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Parts: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5-carbon sugar (</a:t>
            </a:r>
            <a:r>
              <a:rPr lang="en-US" sz="2400" dirty="0" err="1" smtClean="0"/>
              <a:t>deoxyribose</a:t>
            </a:r>
            <a:r>
              <a:rPr lang="en-US" sz="24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Nitrogen base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Phosphate group</a:t>
            </a:r>
          </a:p>
        </p:txBody>
      </p:sp>
      <p:pic>
        <p:nvPicPr>
          <p:cNvPr id="5" name="Picture 4" descr="nucleot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1761" y="4206639"/>
            <a:ext cx="4437839" cy="2651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1: From Genes to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/>
              <a:t>Anticodons</a:t>
            </a:r>
            <a:r>
              <a:rPr lang="en-US" dirty="0" smtClean="0"/>
              <a:t> – three-nucleotide sequence on </a:t>
            </a:r>
            <a:r>
              <a:rPr lang="en-US" dirty="0" err="1" smtClean="0"/>
              <a:t>tRNA</a:t>
            </a:r>
            <a:r>
              <a:rPr lang="en-US" dirty="0" smtClean="0"/>
              <a:t> that is complementary to the </a:t>
            </a:r>
            <a:r>
              <a:rPr lang="en-US" dirty="0" err="1" smtClean="0"/>
              <a:t>codons</a:t>
            </a:r>
            <a:r>
              <a:rPr lang="en-US" dirty="0" smtClean="0"/>
              <a:t> on mRNA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err="1" smtClean="0"/>
              <a:t>rRNA</a:t>
            </a:r>
            <a:r>
              <a:rPr lang="en-US" dirty="0" smtClean="0"/>
              <a:t> – make up part of the structure of a ribosome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Each ribosome temporarily holds one </a:t>
            </a:r>
            <a:r>
              <a:rPr lang="en-US" u="sng" dirty="0" smtClean="0"/>
              <a:t>mRNA</a:t>
            </a:r>
            <a:r>
              <a:rPr lang="en-US" dirty="0" smtClean="0"/>
              <a:t> and two </a:t>
            </a:r>
            <a:r>
              <a:rPr lang="en-US" u="sng" dirty="0" err="1" smtClean="0"/>
              <a:t>tRNA</a:t>
            </a:r>
            <a:r>
              <a:rPr lang="en-US" dirty="0" smtClean="0"/>
              <a:t> molecules.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ribosomal subunits, the mRNA, and the </a:t>
            </a:r>
            <a:r>
              <a:rPr lang="en-US" dirty="0" err="1" smtClean="0"/>
              <a:t>tRNA</a:t>
            </a:r>
            <a:r>
              <a:rPr lang="en-US" dirty="0" smtClean="0"/>
              <a:t> carrying </a:t>
            </a:r>
            <a:r>
              <a:rPr lang="en-US" dirty="0" err="1" smtClean="0"/>
              <a:t>methionine</a:t>
            </a:r>
            <a:r>
              <a:rPr lang="en-US" dirty="0" smtClean="0"/>
              <a:t> bind together.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tRNA</a:t>
            </a:r>
            <a:r>
              <a:rPr lang="en-US" dirty="0" smtClean="0"/>
              <a:t> carrying the amino acid specified by the </a:t>
            </a:r>
            <a:r>
              <a:rPr lang="en-US" dirty="0" err="1" smtClean="0"/>
              <a:t>codon</a:t>
            </a:r>
            <a:r>
              <a:rPr lang="en-US" dirty="0" smtClean="0"/>
              <a:t> in the A site arrives.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peptide bond forms between adjacent amino acids.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tRNA</a:t>
            </a:r>
            <a:r>
              <a:rPr lang="en-US" dirty="0" smtClean="0"/>
              <a:t> in the P site detaches and leaves its amino acid behind.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5"/>
            </a:pPr>
            <a:r>
              <a:rPr lang="en-US" dirty="0" smtClean="0"/>
              <a:t>The </a:t>
            </a:r>
            <a:r>
              <a:rPr lang="en-US" dirty="0" err="1" smtClean="0"/>
              <a:t>tRNA</a:t>
            </a:r>
            <a:r>
              <a:rPr lang="en-US" dirty="0" smtClean="0"/>
              <a:t> in the A site moves to the P site.  The </a:t>
            </a:r>
            <a:r>
              <a:rPr lang="en-US" dirty="0" err="1" smtClean="0"/>
              <a:t>tRNA</a:t>
            </a:r>
            <a:r>
              <a:rPr lang="en-US" dirty="0" smtClean="0"/>
              <a:t> carrying the amino acid specified by the </a:t>
            </a:r>
            <a:r>
              <a:rPr lang="en-US" dirty="0" err="1" smtClean="0"/>
              <a:t>codon</a:t>
            </a:r>
            <a:r>
              <a:rPr lang="en-US" dirty="0" smtClean="0"/>
              <a:t> in the A site arrives.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en-US" dirty="0" smtClean="0"/>
              <a:t>A peptide bond is formed.  The </a:t>
            </a:r>
            <a:r>
              <a:rPr lang="en-US" dirty="0" err="1" smtClean="0"/>
              <a:t>tRNA</a:t>
            </a:r>
            <a:r>
              <a:rPr lang="en-US" dirty="0" smtClean="0"/>
              <a:t> in the P site detaches and leaves its amino acid behind. 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en-US" dirty="0" smtClean="0"/>
              <a:t>The process is repeated until a stop </a:t>
            </a:r>
            <a:r>
              <a:rPr lang="en-US" dirty="0" err="1" smtClean="0"/>
              <a:t>codon</a:t>
            </a:r>
            <a:r>
              <a:rPr lang="en-US" dirty="0" smtClean="0"/>
              <a:t> is reached.  The ribosome complex falls apart. The newly made protein is released.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Mutations – changes in the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dirty="0" smtClean="0"/>
              <a:t>Original DNA: CTGGAG</a:t>
            </a:r>
          </a:p>
          <a:p>
            <a:endParaRPr lang="en-US" dirty="0" smtClean="0"/>
          </a:p>
          <a:p>
            <a:r>
              <a:rPr lang="en-US" dirty="0" smtClean="0"/>
              <a:t>A few basic types:</a:t>
            </a:r>
          </a:p>
          <a:p>
            <a:pPr lvl="1"/>
            <a:r>
              <a:rPr lang="en-US" u="sng" dirty="0" smtClean="0"/>
              <a:t>Point Mutation (Substitution)</a:t>
            </a:r>
            <a:r>
              <a:rPr lang="en-US" dirty="0" smtClean="0"/>
              <a:t> – exchange of one base for another (ex: CTGG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G).</a:t>
            </a:r>
          </a:p>
          <a:p>
            <a:pPr lvl="1"/>
            <a:r>
              <a:rPr lang="en-US" u="sng" dirty="0" smtClean="0"/>
              <a:t>Insertion</a:t>
            </a:r>
            <a:r>
              <a:rPr lang="en-US" dirty="0" smtClean="0"/>
              <a:t> – extra base pairs are inserted into a new place in the DNA (ex: CTGG</a:t>
            </a:r>
            <a:r>
              <a:rPr lang="en-US" dirty="0" smtClean="0">
                <a:solidFill>
                  <a:srgbClr val="FF0000"/>
                </a:solidFill>
              </a:rPr>
              <a:t>TGG</a:t>
            </a:r>
            <a:r>
              <a:rPr lang="en-US" dirty="0" smtClean="0"/>
              <a:t>AG).</a:t>
            </a:r>
          </a:p>
          <a:p>
            <a:pPr lvl="1"/>
            <a:r>
              <a:rPr lang="en-US" u="sng" dirty="0" smtClean="0"/>
              <a:t>Deletion </a:t>
            </a:r>
            <a:r>
              <a:rPr lang="en-US" dirty="0" smtClean="0"/>
              <a:t>– a section of DNA is lost (ex: CTAG)</a:t>
            </a:r>
            <a:endParaRPr lang="en-US" u="sng" dirty="0" smtClean="0"/>
          </a:p>
          <a:p>
            <a:pPr lvl="1"/>
            <a:r>
              <a:rPr lang="en-US" u="sng" dirty="0" err="1" smtClean="0"/>
              <a:t>Frameshift</a:t>
            </a:r>
            <a:r>
              <a:rPr lang="en-US" dirty="0" smtClean="0"/>
              <a:t> – insertions and deletions can alter a gene so that its </a:t>
            </a:r>
            <a:r>
              <a:rPr lang="en-US" smtClean="0"/>
              <a:t>message is  </a:t>
            </a:r>
            <a:r>
              <a:rPr lang="en-US" dirty="0" smtClean="0"/>
              <a:t>no longer read correctly (The fat cat sat ----</a:t>
            </a:r>
            <a:r>
              <a:rPr lang="en-US" dirty="0" smtClean="0">
                <a:latin typeface="Calibri"/>
              </a:rPr>
              <a:t>&gt;                          </a:t>
            </a:r>
            <a:r>
              <a:rPr lang="en-US" dirty="0" smtClean="0"/>
              <a:t>)</a:t>
            </a:r>
            <a:r>
              <a:rPr lang="en-US" dirty="0" smtClean="0">
                <a:latin typeface="Calibri"/>
              </a:rPr>
              <a:t> 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5791200"/>
            <a:ext cx="220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</a:rPr>
              <a:t>hef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</a:rPr>
              <a:t>atc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</a:rPr>
              <a:t>ats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at</a:t>
            </a: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inkTgt spid="_x0000_s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inkTgt spid="_x0000_s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Section 2: The Structure of DNA</a:t>
            </a:r>
            <a:endParaRPr lang="en-US" dirty="0"/>
          </a:p>
        </p:txBody>
      </p:sp>
      <p:pic>
        <p:nvPicPr>
          <p:cNvPr id="4" name="Content Placeholder 3" descr="dn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6999" y="1676401"/>
            <a:ext cx="4068873" cy="5143294"/>
          </a:xfrm>
        </p:spPr>
      </p:pic>
      <p:sp>
        <p:nvSpPr>
          <p:cNvPr id="5" name="TextBox 4"/>
          <p:cNvSpPr txBox="1"/>
          <p:nvPr/>
        </p:nvSpPr>
        <p:spPr>
          <a:xfrm>
            <a:off x="228600" y="39624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holds the two strands together?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39624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cap="all" dirty="0" smtClean="0"/>
              <a:t>Hydrogen Bonds</a:t>
            </a:r>
            <a:r>
              <a:rPr lang="en-US" sz="2800" cap="all" dirty="0" smtClean="0"/>
              <a:t>!!!</a:t>
            </a:r>
            <a:endParaRPr lang="en-US" sz="2800" u="sng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Section 2: The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4 different types of nitrogen bases: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Adenine (A)</a:t>
            </a:r>
          </a:p>
          <a:p>
            <a:pPr>
              <a:buNone/>
            </a:pPr>
            <a:r>
              <a:rPr lang="en-US" dirty="0" smtClean="0"/>
              <a:t>Guanine (G)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Thymine (T)</a:t>
            </a:r>
          </a:p>
          <a:p>
            <a:pPr>
              <a:buNone/>
            </a:pPr>
            <a:r>
              <a:rPr lang="en-US" dirty="0" smtClean="0"/>
              <a:t>Cytosine (C)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2743200"/>
            <a:ext cx="228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Purines</a:t>
            </a:r>
            <a:r>
              <a:rPr lang="en-US" dirty="0" smtClean="0"/>
              <a:t> – made up of 2 fused rings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4495800"/>
            <a:ext cx="2286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Pyrimidines</a:t>
            </a:r>
            <a:r>
              <a:rPr lang="en-US" dirty="0" smtClean="0"/>
              <a:t> - made up of only 1 ring</a:t>
            </a:r>
            <a:endParaRPr lang="en-US" dirty="0"/>
          </a:p>
        </p:txBody>
      </p:sp>
      <p:cxnSp>
        <p:nvCxnSpPr>
          <p:cNvPr id="7" name="Straight Connector 6"/>
          <p:cNvCxnSpPr>
            <a:endCxn id="4" idx="1"/>
          </p:cNvCxnSpPr>
          <p:nvPr/>
        </p:nvCxnSpPr>
        <p:spPr>
          <a:xfrm rot="16200000" flipH="1">
            <a:off x="2543517" y="2790482"/>
            <a:ext cx="323167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1"/>
          </p:cNvCxnSpPr>
          <p:nvPr/>
        </p:nvCxnSpPr>
        <p:spPr>
          <a:xfrm flipV="1">
            <a:off x="2590800" y="3066366"/>
            <a:ext cx="228600" cy="57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1"/>
          </p:cNvCxnSpPr>
          <p:nvPr/>
        </p:nvCxnSpPr>
        <p:spPr>
          <a:xfrm>
            <a:off x="2590800" y="4724400"/>
            <a:ext cx="228600" cy="94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1"/>
          </p:cNvCxnSpPr>
          <p:nvPr/>
        </p:nvCxnSpPr>
        <p:spPr>
          <a:xfrm flipV="1">
            <a:off x="2514600" y="4818966"/>
            <a:ext cx="304800" cy="13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Types-of-nitrogen-bases.jpg"/>
          <p:cNvPicPr>
            <a:picLocks noChangeAspect="1"/>
          </p:cNvPicPr>
          <p:nvPr/>
        </p:nvPicPr>
        <p:blipFill>
          <a:blip r:embed="rId3" cstate="print"/>
          <a:srcRect l="4000" t="47896" r="30000" b="6466"/>
          <a:stretch>
            <a:fillRect/>
          </a:stretch>
        </p:blipFill>
        <p:spPr>
          <a:xfrm>
            <a:off x="5943600" y="4876800"/>
            <a:ext cx="2873829" cy="1676400"/>
          </a:xfrm>
          <a:prstGeom prst="rect">
            <a:avLst/>
          </a:prstGeom>
        </p:spPr>
      </p:pic>
      <p:pic>
        <p:nvPicPr>
          <p:cNvPr id="17" name="Picture 16" descr="Types-of-nitrogen-bases.jpg"/>
          <p:cNvPicPr>
            <a:picLocks noChangeAspect="1"/>
          </p:cNvPicPr>
          <p:nvPr/>
        </p:nvPicPr>
        <p:blipFill>
          <a:blip r:embed="rId3" cstate="print"/>
          <a:srcRect l="7500" t="2182" r="3682" b="54178"/>
          <a:stretch>
            <a:fillRect/>
          </a:stretch>
        </p:blipFill>
        <p:spPr>
          <a:xfrm>
            <a:off x="5314918" y="2438400"/>
            <a:ext cx="3676682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2: The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Base Pairing Rules: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err="1" smtClean="0"/>
              <a:t>Purines</a:t>
            </a:r>
            <a:r>
              <a:rPr lang="en-US" dirty="0" smtClean="0"/>
              <a:t> pair with </a:t>
            </a:r>
            <a:r>
              <a:rPr lang="en-US" u="sng" dirty="0" err="1" smtClean="0"/>
              <a:t>pyrimidines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 – T	        &amp; 	C – G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u="sng" dirty="0" smtClean="0"/>
              <a:t>a</a:t>
            </a:r>
            <a:r>
              <a:rPr lang="en-US" sz="2400" dirty="0" smtClean="0"/>
              <a:t>pple in the </a:t>
            </a:r>
            <a:r>
              <a:rPr lang="en-US" sz="2400" u="sng" dirty="0" smtClean="0"/>
              <a:t>t</a:t>
            </a:r>
            <a:r>
              <a:rPr lang="en-US" sz="2400" dirty="0" smtClean="0"/>
              <a:t>ree)  (</a:t>
            </a:r>
            <a:r>
              <a:rPr lang="en-US" sz="2400" u="sng" dirty="0" smtClean="0"/>
              <a:t>c</a:t>
            </a:r>
            <a:r>
              <a:rPr lang="en-US" sz="2400" dirty="0" smtClean="0"/>
              <a:t>ar in the </a:t>
            </a:r>
            <a:r>
              <a:rPr lang="en-US" sz="2400" u="sng" dirty="0" smtClean="0"/>
              <a:t>g</a:t>
            </a:r>
            <a:r>
              <a:rPr lang="en-US" sz="2400" dirty="0" smtClean="0"/>
              <a:t>arage)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Practice: </a:t>
            </a:r>
            <a:r>
              <a:rPr lang="en-US" u="sng" dirty="0" smtClean="0"/>
              <a:t>ATTAGACTAG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3340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in the strand that is complementary to what is shown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867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TAATCTGATC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Section 2: The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Work that Lead Up to Watson &amp; Crick:</a:t>
            </a:r>
          </a:p>
          <a:p>
            <a:pPr>
              <a:buNone/>
            </a:pPr>
            <a:r>
              <a:rPr lang="en-US" u="sng" dirty="0" smtClean="0"/>
              <a:t>Erwin Chargaff </a:t>
            </a:r>
            <a:r>
              <a:rPr lang="en-US" dirty="0" smtClean="0"/>
              <a:t>– 1949, American biochemist observed that the amount of A = T and the amount of G = C ……base-pairing rules!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Wilkins &amp; Franklin</a:t>
            </a:r>
            <a:r>
              <a:rPr lang="en-US" dirty="0" smtClean="0"/>
              <a:t> -  1952, worked </a:t>
            </a:r>
            <a:r>
              <a:rPr lang="en-US" dirty="0" smtClean="0"/>
              <a:t>                    with </a:t>
            </a:r>
            <a:r>
              <a:rPr lang="en-US" dirty="0" smtClean="0"/>
              <a:t>X-ray diffraction photos; </a:t>
            </a:r>
            <a:r>
              <a:rPr lang="en-US" dirty="0" smtClean="0"/>
              <a:t>                researched </a:t>
            </a:r>
            <a:r>
              <a:rPr lang="en-US" dirty="0" smtClean="0"/>
              <a:t>the structure of </a:t>
            </a:r>
            <a:r>
              <a:rPr lang="en-US" dirty="0" smtClean="0"/>
              <a:t>DNA                               using “Photo 51” at right.</a:t>
            </a:r>
            <a:endParaRPr lang="en-US" dirty="0"/>
          </a:p>
        </p:txBody>
      </p:sp>
      <p:pic>
        <p:nvPicPr>
          <p:cNvPr id="4" name="Picture 3" descr="photo 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5482" y="4173374"/>
            <a:ext cx="2668518" cy="2684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Section 2: The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Watson &amp; Crick</a:t>
            </a:r>
            <a:r>
              <a:rPr lang="en-US" dirty="0" smtClean="0"/>
              <a:t> – in 1953, two English researchers pieced together the first 3-D model of DNA using </a:t>
            </a:r>
            <a:r>
              <a:rPr lang="en-US" dirty="0" smtClean="0"/>
              <a:t>Chargaff’s </a:t>
            </a:r>
            <a:r>
              <a:rPr lang="en-US" dirty="0" smtClean="0"/>
              <a:t>findings and Wilkins &amp; Franklins X-ray diffraction photos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na 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810000"/>
            <a:ext cx="1828800" cy="2691384"/>
          </a:xfrm>
          <a:prstGeom prst="rect">
            <a:avLst/>
          </a:prstGeom>
        </p:spPr>
      </p:pic>
      <p:pic>
        <p:nvPicPr>
          <p:cNvPr id="5" name="Picture 4" descr="WatsonJames-CrickFranc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762375"/>
            <a:ext cx="3064772" cy="3095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05200" y="4343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Importance = clarified </a:t>
            </a:r>
            <a:r>
              <a:rPr lang="en-US" i="1" dirty="0" smtClean="0"/>
              <a:t>how </a:t>
            </a:r>
            <a:r>
              <a:rPr lang="en-US" dirty="0" smtClean="0"/>
              <a:t>DNA serves as the genetic material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Section 3: The 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DNA replication </a:t>
            </a:r>
            <a:r>
              <a:rPr lang="en-US" dirty="0" smtClean="0"/>
              <a:t>– the process of making a copy of DNA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does DNA replication happen during a cell’s life?</a:t>
            </a:r>
          </a:p>
          <a:p>
            <a:pPr>
              <a:buNone/>
            </a:pPr>
            <a:r>
              <a:rPr lang="en-US" dirty="0" smtClean="0"/>
              <a:t>	- Synthesis (S) </a:t>
            </a:r>
            <a:r>
              <a:rPr lang="en-US" dirty="0" smtClean="0"/>
              <a:t>phase of</a:t>
            </a:r>
          </a:p>
          <a:p>
            <a:pPr>
              <a:buNone/>
            </a:pPr>
            <a:r>
              <a:rPr lang="en-US" dirty="0" err="1" smtClean="0"/>
              <a:t>Interphase</a:t>
            </a:r>
            <a:r>
              <a:rPr lang="en-US" dirty="0" smtClean="0"/>
              <a:t> (Cell Cycle)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eplic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505200"/>
            <a:ext cx="2743200" cy="3146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3: The 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u="sng" dirty="0" smtClean="0"/>
              <a:t>Double helix</a:t>
            </a:r>
            <a:r>
              <a:rPr lang="en-US" dirty="0" smtClean="0"/>
              <a:t> </a:t>
            </a:r>
            <a:r>
              <a:rPr lang="en-US" dirty="0" smtClean="0"/>
              <a:t>unwinds (unzips) </a:t>
            </a:r>
            <a:r>
              <a:rPr lang="en-US" dirty="0" smtClean="0"/>
              <a:t>with the help of </a:t>
            </a:r>
            <a:r>
              <a:rPr lang="en-US" u="sng" dirty="0" smtClean="0"/>
              <a:t>DNA </a:t>
            </a:r>
            <a:r>
              <a:rPr lang="en-US" dirty="0" err="1" smtClean="0"/>
              <a:t>Helicase</a:t>
            </a:r>
            <a:r>
              <a:rPr lang="en-US" dirty="0" smtClean="0"/>
              <a:t> </a:t>
            </a:r>
            <a:r>
              <a:rPr lang="en-US" dirty="0" smtClean="0"/>
              <a:t>by breaking the hydrogen bonds.  The two strands are held apart by the </a:t>
            </a:r>
            <a:r>
              <a:rPr lang="en-US" u="sng" dirty="0" smtClean="0"/>
              <a:t>replication fork.</a:t>
            </a:r>
            <a:endParaRPr lang="en-US" dirty="0" smtClean="0"/>
          </a:p>
          <a:p>
            <a:pPr marL="624078" indent="-514350">
              <a:buNone/>
            </a:pPr>
            <a:endParaRPr lang="en-US" dirty="0"/>
          </a:p>
        </p:txBody>
      </p:sp>
      <p:pic>
        <p:nvPicPr>
          <p:cNvPr id="4" name="Picture 3" descr="dna repli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038600"/>
            <a:ext cx="5886450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40077</TotalTime>
  <Words>915</Words>
  <Application>Microsoft Office PowerPoint</Application>
  <PresentationFormat>On-screen Show (4:3)</PresentationFormat>
  <Paragraphs>132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Chapter 9 DNA: The Genetic Material</vt:lpstr>
      <vt:lpstr>Section 2: The Structure of DNA</vt:lpstr>
      <vt:lpstr>Section 2: The Structure of DNA</vt:lpstr>
      <vt:lpstr>Section 2: The Structure of DNA</vt:lpstr>
      <vt:lpstr>Section 2: The Structure of DNA</vt:lpstr>
      <vt:lpstr>Section 2: The Structure of DNA</vt:lpstr>
      <vt:lpstr>Section 2: The Structure of DNA</vt:lpstr>
      <vt:lpstr>Section 3: The Replication of DNA</vt:lpstr>
      <vt:lpstr>Section 3: The Replication of DNA</vt:lpstr>
      <vt:lpstr>Section 3: The Replication of DNA</vt:lpstr>
      <vt:lpstr>Section 3: The Replication of DNA</vt:lpstr>
      <vt:lpstr>Ch. 10: How Proteins are Made</vt:lpstr>
      <vt:lpstr>Section 1:From Genes to Proteins</vt:lpstr>
      <vt:lpstr>Section 1: From Genes to Proteins</vt:lpstr>
      <vt:lpstr>Section 1: From Genes to Proteins</vt:lpstr>
      <vt:lpstr>Section 1: From Genes to Proteins</vt:lpstr>
      <vt:lpstr>Slide 17</vt:lpstr>
      <vt:lpstr>Slide 18</vt:lpstr>
      <vt:lpstr>Section 1: From Genes to Proteins</vt:lpstr>
      <vt:lpstr>Section 1: From Genes to Proteins</vt:lpstr>
      <vt:lpstr>Steps of Translation</vt:lpstr>
      <vt:lpstr>Slide 22</vt:lpstr>
      <vt:lpstr>Mutations – changes in the DNA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DNA: The Genetic Material</dc:title>
  <dc:creator>Administratr</dc:creator>
  <cp:lastModifiedBy>mcknightm</cp:lastModifiedBy>
  <cp:revision>1304</cp:revision>
  <dcterms:created xsi:type="dcterms:W3CDTF">2010-12-01T15:24:47Z</dcterms:created>
  <dcterms:modified xsi:type="dcterms:W3CDTF">2018-03-08T21:16:36Z</dcterms:modified>
</cp:coreProperties>
</file>