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83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5" r:id="rId19"/>
    <p:sldId id="274" r:id="rId20"/>
    <p:sldId id="276" r:id="rId21"/>
    <p:sldId id="277" r:id="rId22"/>
    <p:sldId id="278" r:id="rId23"/>
    <p:sldId id="282" r:id="rId24"/>
    <p:sldId id="279" r:id="rId25"/>
    <p:sldId id="280" r:id="rId26"/>
    <p:sldId id="281" r:id="rId27"/>
    <p:sldId id="284" r:id="rId28"/>
    <p:sldId id="285" r:id="rId29"/>
    <p:sldId id="271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98E2E-C67A-4C5A-8A77-1293F74F5E1B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CB1C7-13C3-47B5-8ABA-810346337E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B70BD-5B77-4CEA-AECF-048890E22FFC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AEDC3-D24E-40E5-9B51-DC7EFFD245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E9E1-2280-4C51-AF70-FB5F78815C58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A4B8-2F6A-46C2-85A8-7E6E88CA3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E9E1-2280-4C51-AF70-FB5F78815C58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A4B8-2F6A-46C2-85A8-7E6E88CA3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E9E1-2280-4C51-AF70-FB5F78815C58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A4B8-2F6A-46C2-85A8-7E6E88CA3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E9E1-2280-4C51-AF70-FB5F78815C58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A4B8-2F6A-46C2-85A8-7E6E88CA3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E9E1-2280-4C51-AF70-FB5F78815C58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A4B8-2F6A-46C2-85A8-7E6E88CA3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E9E1-2280-4C51-AF70-FB5F78815C58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A4B8-2F6A-46C2-85A8-7E6E88CA3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E9E1-2280-4C51-AF70-FB5F78815C58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A4B8-2F6A-46C2-85A8-7E6E88CA3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E9E1-2280-4C51-AF70-FB5F78815C58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65A4B8-2F6A-46C2-85A8-7E6E88CA37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E9E1-2280-4C51-AF70-FB5F78815C58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A4B8-2F6A-46C2-85A8-7E6E88CA3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E9E1-2280-4C51-AF70-FB5F78815C58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D65A4B8-2F6A-46C2-85A8-7E6E88CA3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46BE9E1-2280-4C51-AF70-FB5F78815C58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A4B8-2F6A-46C2-85A8-7E6E88CA3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46BE9E1-2280-4C51-AF70-FB5F78815C58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D65A4B8-2F6A-46C2-85A8-7E6E88CA3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571936" cy="2301240"/>
          </a:xfrm>
        </p:spPr>
        <p:txBody>
          <a:bodyPr/>
          <a:lstStyle/>
          <a:p>
            <a:r>
              <a:rPr dirty="0"/>
              <a:t>Chapter 8</a:t>
            </a:r>
            <a:br>
              <a:rPr dirty="0"/>
            </a:br>
            <a:r>
              <a:rPr dirty="0"/>
              <a:t>Mendel &amp; Heredity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Section 2: Mendel’s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550926" indent="-514350">
              <a:buAutoNum type="arabicPeriod" startAt="3"/>
            </a:pPr>
            <a:r>
              <a:rPr lang="en-US" sz="2800" dirty="0">
                <a:latin typeface="+mj-lt"/>
              </a:rPr>
              <a:t>When two different alleles occur  together, one may be completely expressed, while the other may not show up (appearance)</a:t>
            </a:r>
          </a:p>
          <a:p>
            <a:pPr marL="550926" indent="-514350">
              <a:buAutoNum type="arabicPeriod" startAt="3"/>
            </a:pPr>
            <a:endParaRPr lang="en-US" sz="2800" dirty="0">
              <a:latin typeface="+mj-lt"/>
            </a:endParaRPr>
          </a:p>
          <a:p>
            <a:pPr marL="852678" lvl="1" indent="-514350">
              <a:buFont typeface="Wingdings" pitchFamily="2" charset="2"/>
              <a:buChar char="v"/>
            </a:pPr>
            <a:r>
              <a:rPr lang="en-US" u="sng" dirty="0">
                <a:solidFill>
                  <a:srgbClr val="00FFFF"/>
                </a:solidFill>
                <a:latin typeface="+mj-lt"/>
              </a:rPr>
              <a:t>Dominant</a:t>
            </a:r>
            <a:r>
              <a:rPr lang="en-US" dirty="0">
                <a:latin typeface="+mj-lt"/>
              </a:rPr>
              <a:t> – expressed form of the character</a:t>
            </a:r>
          </a:p>
          <a:p>
            <a:pPr marL="852678" lvl="1" indent="-514350">
              <a:buFont typeface="Wingdings" pitchFamily="2" charset="2"/>
              <a:buChar char="v"/>
            </a:pPr>
            <a:r>
              <a:rPr lang="en-US" u="sng" dirty="0">
                <a:solidFill>
                  <a:srgbClr val="00FFFF"/>
                </a:solidFill>
                <a:latin typeface="+mj-lt"/>
              </a:rPr>
              <a:t>Recessive</a:t>
            </a:r>
            <a:r>
              <a:rPr lang="en-US" dirty="0">
                <a:latin typeface="+mj-lt"/>
              </a:rPr>
              <a:t> – not expressed when dominant form is 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Section 2: Mendel’s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50926" indent="-514350">
              <a:buAutoNum type="arabicPeriod" startAt="4"/>
            </a:pPr>
            <a:r>
              <a:rPr lang="en-US" dirty="0">
                <a:latin typeface="+mj-lt"/>
              </a:rPr>
              <a:t>Egg and sperm cells (gametes) only carry one allele for each inherited trait.</a:t>
            </a:r>
          </a:p>
          <a:p>
            <a:pPr marL="550926" indent="-514350">
              <a:buNone/>
            </a:pPr>
            <a:endParaRPr lang="en-US" dirty="0">
              <a:latin typeface="+mj-lt"/>
            </a:endParaRPr>
          </a:p>
          <a:p>
            <a:pPr marL="550926" indent="-514350">
              <a:buNone/>
            </a:pPr>
            <a:r>
              <a:rPr lang="en-US" u="sng" dirty="0">
                <a:latin typeface="+mj-lt"/>
              </a:rPr>
              <a:t>Letters</a:t>
            </a:r>
            <a:r>
              <a:rPr lang="en-US" dirty="0">
                <a:latin typeface="+mj-lt"/>
              </a:rPr>
              <a:t> are often used to represent alleles.</a:t>
            </a:r>
          </a:p>
          <a:p>
            <a:pPr marL="550926" indent="-514350">
              <a:buNone/>
            </a:pPr>
            <a:r>
              <a:rPr lang="en-US" dirty="0">
                <a:latin typeface="+mj-lt"/>
              </a:rPr>
              <a:t>Dominant alleles are indicated by a </a:t>
            </a:r>
            <a:r>
              <a:rPr lang="en-US" u="sng" dirty="0">
                <a:latin typeface="+mj-lt"/>
              </a:rPr>
              <a:t>capital letter</a:t>
            </a:r>
            <a:r>
              <a:rPr lang="en-US" dirty="0">
                <a:latin typeface="+mj-lt"/>
              </a:rPr>
              <a:t> (A).</a:t>
            </a:r>
          </a:p>
          <a:p>
            <a:pPr marL="550926" indent="-514350">
              <a:buNone/>
            </a:pPr>
            <a:r>
              <a:rPr lang="en-US" dirty="0">
                <a:latin typeface="+mj-lt"/>
              </a:rPr>
              <a:t>Recessive alleles are indicated by a </a:t>
            </a:r>
            <a:r>
              <a:rPr lang="en-US" u="sng" dirty="0">
                <a:latin typeface="+mj-lt"/>
              </a:rPr>
              <a:t>lowercase letter</a:t>
            </a:r>
            <a:r>
              <a:rPr lang="en-US" dirty="0">
                <a:latin typeface="+mj-lt"/>
              </a:rPr>
              <a:t> (a).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Section 2: Mendel’s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00FFFF"/>
                </a:solidFill>
                <a:latin typeface="+mj-lt"/>
              </a:rPr>
              <a:t>Homozygous</a:t>
            </a:r>
            <a:r>
              <a:rPr lang="en-US" dirty="0">
                <a:latin typeface="+mj-lt"/>
              </a:rPr>
              <a:t> – if the two alleles present are the same (AA or aa).</a:t>
            </a: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r>
              <a:rPr lang="en-US" u="sng" dirty="0">
                <a:solidFill>
                  <a:srgbClr val="00FFFF"/>
                </a:solidFill>
                <a:latin typeface="+mj-lt"/>
              </a:rPr>
              <a:t>Heterozygous</a:t>
            </a:r>
            <a:r>
              <a:rPr lang="en-US" dirty="0">
                <a:latin typeface="+mj-lt"/>
              </a:rPr>
              <a:t> – if the two alleles present are different (Aa).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5257800"/>
          <a:ext cx="1371600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3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C000"/>
                          </a:solidFill>
                          <a:latin typeface="Comic Sans MS" pitchFamily="66" charset="0"/>
                        </a:rPr>
                        <a:t>Aa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C000"/>
                          </a:solidFill>
                          <a:latin typeface="Comic Sans MS" pitchFamily="66" charset="0"/>
                        </a:rPr>
                        <a:t>Aa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C000"/>
                          </a:solidFill>
                          <a:latin typeface="Comic Sans MS" pitchFamily="66" charset="0"/>
                        </a:rPr>
                        <a:t>Aa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C000"/>
                          </a:solidFill>
                          <a:latin typeface="Comic Sans MS" pitchFamily="66" charset="0"/>
                        </a:rPr>
                        <a:t>Aa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62600" y="5257800"/>
          <a:ext cx="1371600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F0"/>
                          </a:solidFill>
                          <a:latin typeface="Comic Sans MS" pitchFamily="66" charset="0"/>
                        </a:rPr>
                        <a:t>AA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F0"/>
                          </a:solidFill>
                          <a:latin typeface="Comic Sans MS" pitchFamily="66" charset="0"/>
                        </a:rPr>
                        <a:t>Aa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F0"/>
                          </a:solidFill>
                          <a:latin typeface="Comic Sans MS" pitchFamily="66" charset="0"/>
                        </a:rPr>
                        <a:t>Aa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F0"/>
                          </a:solidFill>
                          <a:latin typeface="Comic Sans MS" pitchFamily="66" charset="0"/>
                        </a:rPr>
                        <a:t>aa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52600" y="4876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4876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2600" y="42672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C000"/>
                </a:solidFill>
                <a:latin typeface="Comic Sans MS" pitchFamily="66" charset="0"/>
              </a:rPr>
              <a:t>AA x aa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5334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C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9200" y="5943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C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2600" y="4267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Aa x Aa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4876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5400" y="5334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77000" y="4876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05400" y="594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00400" y="53340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All offspring are </a:t>
            </a:r>
            <a:r>
              <a:rPr lang="en-US" dirty="0">
                <a:solidFill>
                  <a:srgbClr val="FFC000"/>
                </a:solidFill>
                <a:latin typeface="Comic Sans MS" pitchFamily="66" charset="0"/>
              </a:rPr>
              <a:t>Aa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15200" y="53340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1 –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AA</a:t>
            </a:r>
          </a:p>
          <a:p>
            <a:r>
              <a:rPr lang="en-US" dirty="0">
                <a:latin typeface="Comic Sans MS" pitchFamily="66" charset="0"/>
              </a:rPr>
              <a:t>2 –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Aa</a:t>
            </a:r>
          </a:p>
          <a:p>
            <a:r>
              <a:rPr lang="en-US" dirty="0">
                <a:latin typeface="Comic Sans MS" pitchFamily="66" charset="0"/>
              </a:rPr>
              <a:t>1 -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aa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Section 2: Mendel’s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5029200"/>
          </a:xfrm>
        </p:spPr>
        <p:txBody>
          <a:bodyPr/>
          <a:lstStyle/>
          <a:p>
            <a:pPr>
              <a:buNone/>
            </a:pPr>
            <a:r>
              <a:rPr lang="en-US" sz="2800" i="1" dirty="0">
                <a:latin typeface="+mj-lt"/>
              </a:rPr>
              <a:t>B = black fur &amp; b = brown fur</a:t>
            </a:r>
          </a:p>
          <a:p>
            <a:pPr>
              <a:buNone/>
            </a:pPr>
            <a:endParaRPr lang="en-US" sz="2800" i="1" dirty="0">
              <a:latin typeface="+mj-lt"/>
            </a:endParaRPr>
          </a:p>
          <a:p>
            <a:pPr>
              <a:buNone/>
            </a:pPr>
            <a:r>
              <a:rPr lang="en-US" u="sng" dirty="0">
                <a:solidFill>
                  <a:srgbClr val="00FFFF"/>
                </a:solidFill>
                <a:latin typeface="+mj-lt"/>
              </a:rPr>
              <a:t>Genotype</a:t>
            </a:r>
            <a:r>
              <a:rPr lang="en-US" dirty="0">
                <a:latin typeface="+mj-lt"/>
              </a:rPr>
              <a:t> – genetic makeup of an organism (BB, Bb, or bb)</a:t>
            </a:r>
          </a:p>
          <a:p>
            <a:pPr>
              <a:buNone/>
            </a:pPr>
            <a:r>
              <a:rPr lang="en-US" u="sng" dirty="0">
                <a:solidFill>
                  <a:srgbClr val="00FFFF"/>
                </a:solidFill>
                <a:latin typeface="+mj-lt"/>
              </a:rPr>
              <a:t>Phenotype</a:t>
            </a:r>
            <a:r>
              <a:rPr lang="en-US" dirty="0">
                <a:latin typeface="+mj-lt"/>
              </a:rPr>
              <a:t> – physical appearance of an organism (black or brown fur)</a:t>
            </a:r>
          </a:p>
          <a:p>
            <a:pPr>
              <a:buNone/>
            </a:pPr>
            <a:r>
              <a:rPr lang="en-US" dirty="0">
                <a:latin typeface="+mj-lt"/>
              </a:rPr>
              <a:t>  </a:t>
            </a:r>
          </a:p>
          <a:p>
            <a:pPr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3" descr="black rabbi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1447800"/>
            <a:ext cx="1524000" cy="1143000"/>
          </a:xfrm>
          <a:prstGeom prst="rect">
            <a:avLst/>
          </a:prstGeom>
        </p:spPr>
      </p:pic>
      <p:pic>
        <p:nvPicPr>
          <p:cNvPr id="5" name="Picture 4" descr="brown rabbi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9000" y="1447800"/>
            <a:ext cx="1524000" cy="11430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5334000"/>
          <a:ext cx="1295400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69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Bb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bb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3000" y="4876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 pitchFamily="66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2600" y="4876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 pitchFamily="66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5410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 pitchFamily="66" charset="0"/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6096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 pitchFamily="66" charset="0"/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0" y="51054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1 –BB</a:t>
            </a:r>
          </a:p>
          <a:p>
            <a:r>
              <a:rPr lang="en-US" dirty="0">
                <a:latin typeface="Comic Sans MS" pitchFamily="66" charset="0"/>
              </a:rPr>
              <a:t>2 – Bb</a:t>
            </a:r>
          </a:p>
          <a:p>
            <a:r>
              <a:rPr lang="en-US" dirty="0">
                <a:latin typeface="Comic Sans MS" pitchFamily="66" charset="0"/>
              </a:rPr>
              <a:t>1 – bb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67200" y="51054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Comic Sans MS" pitchFamily="66" charset="0"/>
              </a:rPr>
              <a:t>1:2:1 = genotypic ratio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71800" y="6172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3 – black fur</a:t>
            </a:r>
          </a:p>
          <a:p>
            <a:r>
              <a:rPr lang="en-US" dirty="0">
                <a:latin typeface="Comic Sans MS" pitchFamily="66" charset="0"/>
              </a:rPr>
              <a:t>1 – brown fur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00600" y="62116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Comic Sans MS" pitchFamily="66" charset="0"/>
              </a:rPr>
              <a:t>3:1 = phenotypic ratio</a:t>
            </a:r>
          </a:p>
        </p:txBody>
      </p:sp>
      <p:sp>
        <p:nvSpPr>
          <p:cNvPr id="23" name="SMARTInkShape-20"/>
          <p:cNvSpPr/>
          <p:nvPr>
            <p:custDataLst>
              <p:tags r:id="rId1"/>
            </p:custDataLst>
          </p:nvPr>
        </p:nvSpPr>
        <p:spPr>
          <a:xfrm>
            <a:off x="535781" y="4071937"/>
            <a:ext cx="507750" cy="44649"/>
          </a:xfrm>
          <a:custGeom>
            <a:avLst/>
            <a:gdLst/>
            <a:ahLst/>
            <a:cxnLst/>
            <a:rect l="0" t="0" r="0" b="0"/>
            <a:pathLst>
              <a:path w="507750" h="44649">
                <a:moveTo>
                  <a:pt x="0" y="26789"/>
                </a:moveTo>
                <a:lnTo>
                  <a:pt x="0" y="26789"/>
                </a:lnTo>
                <a:lnTo>
                  <a:pt x="41747" y="26789"/>
                </a:lnTo>
                <a:lnTo>
                  <a:pt x="83013" y="26789"/>
                </a:lnTo>
                <a:lnTo>
                  <a:pt x="126642" y="26789"/>
                </a:lnTo>
                <a:lnTo>
                  <a:pt x="162987" y="27779"/>
                </a:lnTo>
                <a:lnTo>
                  <a:pt x="180507" y="33856"/>
                </a:lnTo>
                <a:lnTo>
                  <a:pt x="220377" y="35609"/>
                </a:lnTo>
                <a:lnTo>
                  <a:pt x="259517" y="35713"/>
                </a:lnTo>
                <a:lnTo>
                  <a:pt x="271114" y="36709"/>
                </a:lnTo>
                <a:lnTo>
                  <a:pt x="305484" y="44097"/>
                </a:lnTo>
                <a:lnTo>
                  <a:pt x="345171" y="44626"/>
                </a:lnTo>
                <a:lnTo>
                  <a:pt x="385299" y="44645"/>
                </a:lnTo>
                <a:lnTo>
                  <a:pt x="426365" y="44648"/>
                </a:lnTo>
                <a:lnTo>
                  <a:pt x="470222" y="44648"/>
                </a:lnTo>
                <a:lnTo>
                  <a:pt x="499939" y="44648"/>
                </a:lnTo>
                <a:lnTo>
                  <a:pt x="500051" y="36959"/>
                </a:lnTo>
                <a:lnTo>
                  <a:pt x="501046" y="36545"/>
                </a:lnTo>
                <a:lnTo>
                  <a:pt x="507749" y="35825"/>
                </a:lnTo>
                <a:lnTo>
                  <a:pt x="495657" y="35721"/>
                </a:lnTo>
                <a:lnTo>
                  <a:pt x="490498" y="33074"/>
                </a:lnTo>
                <a:lnTo>
                  <a:pt x="484897" y="29582"/>
                </a:lnTo>
                <a:lnTo>
                  <a:pt x="475172" y="27617"/>
                </a:lnTo>
                <a:lnTo>
                  <a:pt x="439782" y="25817"/>
                </a:lnTo>
                <a:lnTo>
                  <a:pt x="418958" y="19726"/>
                </a:lnTo>
                <a:lnTo>
                  <a:pt x="377979" y="17968"/>
                </a:lnTo>
                <a:lnTo>
                  <a:pt x="336127" y="17864"/>
                </a:lnTo>
                <a:lnTo>
                  <a:pt x="295183" y="17859"/>
                </a:lnTo>
                <a:lnTo>
                  <a:pt x="253036" y="17859"/>
                </a:lnTo>
                <a:lnTo>
                  <a:pt x="212551" y="17859"/>
                </a:lnTo>
                <a:lnTo>
                  <a:pt x="167924" y="17859"/>
                </a:lnTo>
                <a:lnTo>
                  <a:pt x="127633" y="17859"/>
                </a:lnTo>
                <a:lnTo>
                  <a:pt x="83415" y="17859"/>
                </a:lnTo>
                <a:lnTo>
                  <a:pt x="62508" y="17859"/>
                </a:lnTo>
                <a:lnTo>
                  <a:pt x="104957" y="17859"/>
                </a:lnTo>
                <a:lnTo>
                  <a:pt x="137250" y="16866"/>
                </a:lnTo>
                <a:lnTo>
                  <a:pt x="172668" y="9756"/>
                </a:lnTo>
                <a:lnTo>
                  <a:pt x="214314" y="8977"/>
                </a:lnTo>
                <a:lnTo>
                  <a:pt x="252676" y="8934"/>
                </a:lnTo>
                <a:lnTo>
                  <a:pt x="268074" y="9923"/>
                </a:lnTo>
                <a:lnTo>
                  <a:pt x="312477" y="17032"/>
                </a:lnTo>
                <a:lnTo>
                  <a:pt x="351958" y="17787"/>
                </a:lnTo>
                <a:lnTo>
                  <a:pt x="375150" y="18828"/>
                </a:lnTo>
                <a:lnTo>
                  <a:pt x="419525" y="26236"/>
                </a:lnTo>
                <a:lnTo>
                  <a:pt x="462245" y="26774"/>
                </a:lnTo>
                <a:lnTo>
                  <a:pt x="475833" y="26786"/>
                </a:lnTo>
                <a:lnTo>
                  <a:pt x="482018" y="29432"/>
                </a:lnTo>
                <a:lnTo>
                  <a:pt x="488074" y="32924"/>
                </a:lnTo>
                <a:lnTo>
                  <a:pt x="500048" y="35716"/>
                </a:lnTo>
                <a:lnTo>
                  <a:pt x="500058" y="30976"/>
                </a:lnTo>
                <a:lnTo>
                  <a:pt x="499066" y="29580"/>
                </a:lnTo>
                <a:lnTo>
                  <a:pt x="497415" y="28649"/>
                </a:lnTo>
                <a:lnTo>
                  <a:pt x="487701" y="27339"/>
                </a:lnTo>
                <a:lnTo>
                  <a:pt x="467051" y="25869"/>
                </a:lnTo>
                <a:lnTo>
                  <a:pt x="444844" y="19110"/>
                </a:lnTo>
                <a:lnTo>
                  <a:pt x="419086" y="15379"/>
                </a:lnTo>
                <a:lnTo>
                  <a:pt x="401654" y="10840"/>
                </a:lnTo>
                <a:lnTo>
                  <a:pt x="359032" y="6452"/>
                </a:lnTo>
                <a:lnTo>
                  <a:pt x="333738" y="1274"/>
                </a:lnTo>
                <a:lnTo>
                  <a:pt x="289999" y="112"/>
                </a:lnTo>
                <a:lnTo>
                  <a:pt x="249415" y="14"/>
                </a:lnTo>
                <a:lnTo>
                  <a:pt x="211438" y="2"/>
                </a:lnTo>
                <a:lnTo>
                  <a:pt x="174026" y="0"/>
                </a:lnTo>
                <a:lnTo>
                  <a:pt x="135990" y="7067"/>
                </a:lnTo>
                <a:lnTo>
                  <a:pt x="92393" y="8820"/>
                </a:lnTo>
                <a:lnTo>
                  <a:pt x="69477" y="9899"/>
                </a:lnTo>
                <a:lnTo>
                  <a:pt x="51127" y="16613"/>
                </a:lnTo>
                <a:lnTo>
                  <a:pt x="26791" y="17859"/>
                </a:lnTo>
                <a:lnTo>
                  <a:pt x="68655" y="17859"/>
                </a:lnTo>
                <a:lnTo>
                  <a:pt x="107618" y="17859"/>
                </a:lnTo>
                <a:lnTo>
                  <a:pt x="146622" y="17859"/>
                </a:lnTo>
                <a:lnTo>
                  <a:pt x="190645" y="17859"/>
                </a:lnTo>
                <a:lnTo>
                  <a:pt x="235238" y="17859"/>
                </a:lnTo>
                <a:lnTo>
                  <a:pt x="279882" y="17859"/>
                </a:lnTo>
                <a:lnTo>
                  <a:pt x="323536" y="17859"/>
                </a:lnTo>
                <a:lnTo>
                  <a:pt x="342034" y="18852"/>
                </a:lnTo>
                <a:lnTo>
                  <a:pt x="383961" y="26236"/>
                </a:lnTo>
                <a:lnTo>
                  <a:pt x="422504" y="27760"/>
                </a:lnTo>
                <a:lnTo>
                  <a:pt x="440116" y="34475"/>
                </a:lnTo>
                <a:lnTo>
                  <a:pt x="472018" y="35718"/>
                </a:lnTo>
                <a:lnTo>
                  <a:pt x="429799" y="35718"/>
                </a:lnTo>
                <a:lnTo>
                  <a:pt x="386859" y="35718"/>
                </a:lnTo>
                <a:lnTo>
                  <a:pt x="371161" y="34727"/>
                </a:lnTo>
                <a:lnTo>
                  <a:pt x="336271" y="27615"/>
                </a:lnTo>
                <a:lnTo>
                  <a:pt x="292029" y="26836"/>
                </a:lnTo>
                <a:lnTo>
                  <a:pt x="256810" y="25803"/>
                </a:lnTo>
                <a:lnTo>
                  <a:pt x="214361" y="18412"/>
                </a:lnTo>
                <a:lnTo>
                  <a:pt x="172643" y="17892"/>
                </a:lnTo>
                <a:lnTo>
                  <a:pt x="130969" y="17861"/>
                </a:lnTo>
                <a:lnTo>
                  <a:pt x="88084" y="17859"/>
                </a:lnTo>
                <a:lnTo>
                  <a:pt x="46416" y="17859"/>
                </a:lnTo>
                <a:lnTo>
                  <a:pt x="45827" y="18852"/>
                </a:lnTo>
                <a:lnTo>
                  <a:pt x="44648" y="26788"/>
                </a:lnTo>
                <a:lnTo>
                  <a:pt x="83356" y="26789"/>
                </a:lnTo>
                <a:lnTo>
                  <a:pt x="89303" y="29435"/>
                </a:lnTo>
                <a:lnTo>
                  <a:pt x="95253" y="32926"/>
                </a:lnTo>
                <a:lnTo>
                  <a:pt x="107156" y="35166"/>
                </a:lnTo>
                <a:lnTo>
                  <a:pt x="114102" y="36466"/>
                </a:lnTo>
                <a:lnTo>
                  <a:pt x="142875" y="44648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Shape-21"/>
          <p:cNvSpPr/>
          <p:nvPr>
            <p:custDataLst>
              <p:tags r:id="rId2"/>
            </p:custDataLst>
          </p:nvPr>
        </p:nvSpPr>
        <p:spPr>
          <a:xfrm>
            <a:off x="2714625" y="4045148"/>
            <a:ext cx="507747" cy="53579"/>
          </a:xfrm>
          <a:custGeom>
            <a:avLst/>
            <a:gdLst/>
            <a:ahLst/>
            <a:cxnLst/>
            <a:rect l="0" t="0" r="0" b="0"/>
            <a:pathLst>
              <a:path w="507747" h="53579">
                <a:moveTo>
                  <a:pt x="0" y="8930"/>
                </a:moveTo>
                <a:lnTo>
                  <a:pt x="0" y="8930"/>
                </a:lnTo>
                <a:lnTo>
                  <a:pt x="12425" y="8930"/>
                </a:lnTo>
                <a:lnTo>
                  <a:pt x="18091" y="11574"/>
                </a:lnTo>
                <a:lnTo>
                  <a:pt x="25069" y="16618"/>
                </a:lnTo>
                <a:lnTo>
                  <a:pt x="33577" y="17614"/>
                </a:lnTo>
                <a:lnTo>
                  <a:pt x="39065" y="17750"/>
                </a:lnTo>
                <a:lnTo>
                  <a:pt x="44810" y="20456"/>
                </a:lnTo>
                <a:lnTo>
                  <a:pt x="51846" y="25538"/>
                </a:lnTo>
                <a:lnTo>
                  <a:pt x="60364" y="26541"/>
                </a:lnTo>
                <a:lnTo>
                  <a:pt x="104931" y="27777"/>
                </a:lnTo>
                <a:lnTo>
                  <a:pt x="125752" y="33856"/>
                </a:lnTo>
                <a:lnTo>
                  <a:pt x="170234" y="35669"/>
                </a:lnTo>
                <a:lnTo>
                  <a:pt x="209206" y="36709"/>
                </a:lnTo>
                <a:lnTo>
                  <a:pt x="244149" y="43821"/>
                </a:lnTo>
                <a:lnTo>
                  <a:pt x="286965" y="44615"/>
                </a:lnTo>
                <a:lnTo>
                  <a:pt x="330560" y="44646"/>
                </a:lnTo>
                <a:lnTo>
                  <a:pt x="369927" y="44648"/>
                </a:lnTo>
                <a:lnTo>
                  <a:pt x="413191" y="44648"/>
                </a:lnTo>
                <a:lnTo>
                  <a:pt x="455364" y="44648"/>
                </a:lnTo>
                <a:lnTo>
                  <a:pt x="494477" y="44648"/>
                </a:lnTo>
                <a:lnTo>
                  <a:pt x="496335" y="45641"/>
                </a:lnTo>
                <a:lnTo>
                  <a:pt x="497580" y="47294"/>
                </a:lnTo>
                <a:lnTo>
                  <a:pt x="500019" y="53468"/>
                </a:lnTo>
                <a:lnTo>
                  <a:pt x="507746" y="53568"/>
                </a:lnTo>
                <a:lnTo>
                  <a:pt x="464287" y="53578"/>
                </a:lnTo>
                <a:lnTo>
                  <a:pt x="461329" y="53578"/>
                </a:lnTo>
                <a:lnTo>
                  <a:pt x="455398" y="50931"/>
                </a:lnTo>
                <a:lnTo>
                  <a:pt x="452427" y="48838"/>
                </a:lnTo>
                <a:lnTo>
                  <a:pt x="438763" y="45889"/>
                </a:lnTo>
                <a:lnTo>
                  <a:pt x="412993" y="43729"/>
                </a:lnTo>
                <a:lnTo>
                  <a:pt x="392169" y="37595"/>
                </a:lnTo>
                <a:lnTo>
                  <a:pt x="347686" y="33122"/>
                </a:lnTo>
                <a:lnTo>
                  <a:pt x="330229" y="28664"/>
                </a:lnTo>
                <a:lnTo>
                  <a:pt x="288714" y="26899"/>
                </a:lnTo>
                <a:lnTo>
                  <a:pt x="249478" y="26791"/>
                </a:lnTo>
                <a:lnTo>
                  <a:pt x="208520" y="26789"/>
                </a:lnTo>
                <a:lnTo>
                  <a:pt x="166809" y="26789"/>
                </a:lnTo>
                <a:lnTo>
                  <a:pt x="133948" y="26789"/>
                </a:lnTo>
                <a:lnTo>
                  <a:pt x="138686" y="26789"/>
                </a:lnTo>
                <a:lnTo>
                  <a:pt x="140080" y="25796"/>
                </a:lnTo>
                <a:lnTo>
                  <a:pt x="141009" y="24143"/>
                </a:lnTo>
                <a:lnTo>
                  <a:pt x="141632" y="22049"/>
                </a:lnTo>
                <a:lnTo>
                  <a:pt x="143038" y="20651"/>
                </a:lnTo>
                <a:lnTo>
                  <a:pt x="147247" y="19100"/>
                </a:lnTo>
                <a:lnTo>
                  <a:pt x="190691" y="16873"/>
                </a:lnTo>
                <a:lnTo>
                  <a:pt x="207478" y="10793"/>
                </a:lnTo>
                <a:lnTo>
                  <a:pt x="251947" y="8978"/>
                </a:lnTo>
                <a:lnTo>
                  <a:pt x="291815" y="8932"/>
                </a:lnTo>
                <a:lnTo>
                  <a:pt x="332264" y="8930"/>
                </a:lnTo>
                <a:lnTo>
                  <a:pt x="372179" y="8930"/>
                </a:lnTo>
                <a:lnTo>
                  <a:pt x="412631" y="8930"/>
                </a:lnTo>
                <a:lnTo>
                  <a:pt x="455359" y="8930"/>
                </a:lnTo>
                <a:lnTo>
                  <a:pt x="482200" y="8930"/>
                </a:lnTo>
                <a:lnTo>
                  <a:pt x="440521" y="8930"/>
                </a:lnTo>
                <a:lnTo>
                  <a:pt x="399227" y="8930"/>
                </a:lnTo>
                <a:lnTo>
                  <a:pt x="379895" y="9921"/>
                </a:lnTo>
                <a:lnTo>
                  <a:pt x="345183" y="17031"/>
                </a:lnTo>
                <a:lnTo>
                  <a:pt x="305341" y="17826"/>
                </a:lnTo>
                <a:lnTo>
                  <a:pt x="264841" y="17857"/>
                </a:lnTo>
                <a:lnTo>
                  <a:pt x="222025" y="17859"/>
                </a:lnTo>
                <a:lnTo>
                  <a:pt x="185291" y="18852"/>
                </a:lnTo>
                <a:lnTo>
                  <a:pt x="167751" y="24926"/>
                </a:lnTo>
                <a:lnTo>
                  <a:pt x="123402" y="26756"/>
                </a:lnTo>
                <a:lnTo>
                  <a:pt x="80366" y="26789"/>
                </a:lnTo>
                <a:lnTo>
                  <a:pt x="85107" y="22049"/>
                </a:lnTo>
                <a:lnTo>
                  <a:pt x="90077" y="19720"/>
                </a:lnTo>
                <a:lnTo>
                  <a:pt x="132089" y="17874"/>
                </a:lnTo>
                <a:lnTo>
                  <a:pt x="171710" y="17859"/>
                </a:lnTo>
                <a:lnTo>
                  <a:pt x="211451" y="17859"/>
                </a:lnTo>
                <a:lnTo>
                  <a:pt x="253014" y="17859"/>
                </a:lnTo>
                <a:lnTo>
                  <a:pt x="292944" y="17859"/>
                </a:lnTo>
                <a:lnTo>
                  <a:pt x="333447" y="17859"/>
                </a:lnTo>
                <a:lnTo>
                  <a:pt x="376261" y="17859"/>
                </a:lnTo>
                <a:lnTo>
                  <a:pt x="419511" y="17859"/>
                </a:lnTo>
                <a:lnTo>
                  <a:pt x="441766" y="17859"/>
                </a:lnTo>
                <a:lnTo>
                  <a:pt x="443338" y="16866"/>
                </a:lnTo>
                <a:lnTo>
                  <a:pt x="444387" y="15213"/>
                </a:lnTo>
                <a:lnTo>
                  <a:pt x="446070" y="10171"/>
                </a:lnTo>
                <a:lnTo>
                  <a:pt x="448946" y="9480"/>
                </a:lnTo>
                <a:lnTo>
                  <a:pt x="455409" y="8930"/>
                </a:lnTo>
                <a:lnTo>
                  <a:pt x="442984" y="8930"/>
                </a:lnTo>
                <a:lnTo>
                  <a:pt x="441173" y="7937"/>
                </a:lnTo>
                <a:lnTo>
                  <a:pt x="439965" y="6284"/>
                </a:lnTo>
                <a:lnTo>
                  <a:pt x="439163" y="4188"/>
                </a:lnTo>
                <a:lnTo>
                  <a:pt x="437634" y="2792"/>
                </a:lnTo>
                <a:lnTo>
                  <a:pt x="433290" y="1241"/>
                </a:lnTo>
                <a:lnTo>
                  <a:pt x="401835" y="0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Section 2: Mendel’s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>
                <a:latin typeface="+mj-lt"/>
              </a:rPr>
              <a:t>Laws of Heredity:</a:t>
            </a:r>
          </a:p>
          <a:p>
            <a:pPr>
              <a:buNone/>
            </a:pPr>
            <a:r>
              <a:rPr lang="en-US" sz="2600" u="sng" dirty="0">
                <a:solidFill>
                  <a:srgbClr val="00FFFF"/>
                </a:solidFill>
                <a:latin typeface="+mj-lt"/>
              </a:rPr>
              <a:t>Law of Segregation</a:t>
            </a:r>
            <a:r>
              <a:rPr lang="en-US" sz="2600" dirty="0">
                <a:solidFill>
                  <a:srgbClr val="00FFFF"/>
                </a:solidFill>
                <a:latin typeface="+mj-lt"/>
              </a:rPr>
              <a:t> </a:t>
            </a:r>
            <a:r>
              <a:rPr lang="en-US" sz="2600" dirty="0">
                <a:latin typeface="+mj-lt"/>
              </a:rPr>
              <a:t>– alleles of a gene separate from each other during meiosis </a:t>
            </a:r>
          </a:p>
          <a:p>
            <a:pPr>
              <a:buNone/>
            </a:pPr>
            <a:r>
              <a:rPr lang="en-US" sz="2600" u="sng" dirty="0">
                <a:solidFill>
                  <a:srgbClr val="00FFFF"/>
                </a:solidFill>
                <a:latin typeface="+mj-lt"/>
              </a:rPr>
              <a:t>Law of Independent Assortment</a:t>
            </a:r>
            <a:r>
              <a:rPr lang="en-US" sz="2600" dirty="0">
                <a:solidFill>
                  <a:srgbClr val="00FFFF"/>
                </a:solidFill>
                <a:latin typeface="+mj-lt"/>
              </a:rPr>
              <a:t> </a:t>
            </a:r>
            <a:r>
              <a:rPr lang="en-US" sz="2600" dirty="0">
                <a:latin typeface="+mj-lt"/>
              </a:rPr>
              <a:t>– alleles of different genes separate independently of one another </a:t>
            </a:r>
          </a:p>
          <a:p>
            <a:pPr>
              <a:buNone/>
            </a:pPr>
            <a:endParaRPr lang="en-US" sz="2600" dirty="0">
              <a:latin typeface="+mj-lt"/>
            </a:endParaRPr>
          </a:p>
          <a:p>
            <a:pPr>
              <a:buNone/>
            </a:pPr>
            <a:r>
              <a:rPr lang="en-US" sz="2600" dirty="0">
                <a:latin typeface="+mj-lt"/>
              </a:rPr>
              <a:t>Ex: A couple has two children, one with brown hair and blue eyes and one with brown hair and brown eyes (same hair color but different eye color)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Section 3: Studying Heredity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>
                <a:solidFill>
                  <a:srgbClr val="00FFFF"/>
                </a:solidFill>
                <a:latin typeface="+mj-lt"/>
              </a:rPr>
              <a:t>Punnett square</a:t>
            </a:r>
            <a:r>
              <a:rPr lang="en-US" dirty="0">
                <a:solidFill>
                  <a:srgbClr val="00FFFF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– a diagram that </a:t>
            </a:r>
            <a:r>
              <a:rPr lang="en-US" i="1" dirty="0">
                <a:latin typeface="+mj-lt"/>
              </a:rPr>
              <a:t>predicts</a:t>
            </a:r>
            <a:r>
              <a:rPr lang="en-US" dirty="0">
                <a:latin typeface="+mj-lt"/>
              </a:rPr>
              <a:t> the outcome of a genetic cross</a:t>
            </a: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3" descr="pun squ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048000"/>
            <a:ext cx="3048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Section 3: Studying Heredity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00FFFF"/>
                </a:solidFill>
                <a:latin typeface="+mj-lt"/>
              </a:rPr>
              <a:t>Probability</a:t>
            </a:r>
            <a:r>
              <a:rPr lang="en-US" dirty="0">
                <a:latin typeface="+mj-lt"/>
              </a:rPr>
              <a:t> – the likelihood that an event will occur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+mj-lt"/>
              </a:rPr>
              <a:t>Can be expressed as decimals, percentages, or as fractions</a:t>
            </a: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r>
              <a:rPr lang="en-US" dirty="0">
                <a:latin typeface="+mj-lt"/>
              </a:rPr>
              <a:t>Probability = </a:t>
            </a:r>
          </a:p>
          <a:p>
            <a:pPr>
              <a:buNone/>
            </a:pPr>
            <a:endParaRPr lang="en-US" sz="2400" u="sng" dirty="0">
              <a:latin typeface="+mj-lt"/>
            </a:endParaRPr>
          </a:p>
          <a:p>
            <a:pPr>
              <a:buNone/>
            </a:pPr>
            <a:endParaRPr lang="en-US" sz="2400" u="sng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40386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latin typeface="Comic Sans MS" pitchFamily="66" charset="0"/>
              </a:rPr>
              <a:t>number of one kind of possible outcome</a:t>
            </a:r>
          </a:p>
          <a:p>
            <a:pPr algn="ctr"/>
            <a:r>
              <a:rPr lang="en-US" sz="2400" dirty="0">
                <a:latin typeface="Comic Sans MS" pitchFamily="66" charset="0"/>
              </a:rPr>
              <a:t>total number of all possible outcomes</a:t>
            </a:r>
          </a:p>
        </p:txBody>
      </p:sp>
      <p:sp>
        <p:nvSpPr>
          <p:cNvPr id="13" name="SMARTInkShape-23"/>
          <p:cNvSpPr/>
          <p:nvPr>
            <p:custDataLst>
              <p:tags r:id="rId1"/>
            </p:custDataLst>
          </p:nvPr>
        </p:nvSpPr>
        <p:spPr>
          <a:xfrm>
            <a:off x="508990" y="4804171"/>
            <a:ext cx="43799" cy="160735"/>
          </a:xfrm>
          <a:custGeom>
            <a:avLst/>
            <a:gdLst/>
            <a:ahLst/>
            <a:cxnLst/>
            <a:rect l="0" t="0" r="0" b="0"/>
            <a:pathLst>
              <a:path w="43799" h="160735">
                <a:moveTo>
                  <a:pt x="0" y="160734"/>
                </a:moveTo>
                <a:lnTo>
                  <a:pt x="0" y="160734"/>
                </a:lnTo>
                <a:lnTo>
                  <a:pt x="0" y="151252"/>
                </a:lnTo>
                <a:lnTo>
                  <a:pt x="2978" y="149451"/>
                </a:lnTo>
                <a:lnTo>
                  <a:pt x="18412" y="149673"/>
                </a:lnTo>
                <a:lnTo>
                  <a:pt x="21205" y="148401"/>
                </a:lnTo>
                <a:lnTo>
                  <a:pt x="23067" y="146557"/>
                </a:lnTo>
                <a:lnTo>
                  <a:pt x="25136" y="139221"/>
                </a:lnTo>
                <a:lnTo>
                  <a:pt x="28946" y="123932"/>
                </a:lnTo>
                <a:lnTo>
                  <a:pt x="32709" y="110644"/>
                </a:lnTo>
                <a:lnTo>
                  <a:pt x="35126" y="72420"/>
                </a:lnTo>
                <a:lnTo>
                  <a:pt x="36447" y="56000"/>
                </a:lnTo>
                <a:lnTo>
                  <a:pt x="43798" y="24364"/>
                </a:lnTo>
                <a:lnTo>
                  <a:pt x="35720" y="0"/>
                </a:lnTo>
              </a:path>
            </a:pathLst>
          </a:custGeom>
          <a:ln w="19050">
            <a:solidFill>
              <a:srgbClr val="0093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Section 3: Studying Heredity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>
                <a:solidFill>
                  <a:srgbClr val="00FFFF"/>
                </a:solidFill>
                <a:latin typeface="+mj-lt"/>
              </a:rPr>
              <a:t>Pedigree</a:t>
            </a:r>
            <a:r>
              <a:rPr lang="en-US" dirty="0">
                <a:latin typeface="+mj-lt"/>
              </a:rPr>
              <a:t> – a family history that shows how a trait is inherited over several generations</a:t>
            </a: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 lvl="1">
              <a:buNone/>
            </a:pPr>
            <a:endParaRPr lang="en-US" dirty="0">
              <a:latin typeface="+mj-lt"/>
            </a:endParaRPr>
          </a:p>
          <a:p>
            <a:pPr lvl="1">
              <a:buNone/>
            </a:pPr>
            <a:endParaRPr lang="en-US" dirty="0">
              <a:solidFill>
                <a:srgbClr val="00FFFF"/>
              </a:solidFill>
              <a:latin typeface="+mj-lt"/>
            </a:endParaRPr>
          </a:p>
          <a:p>
            <a:pPr>
              <a:buNone/>
            </a:pPr>
            <a:r>
              <a:rPr lang="en-US" sz="2400" u="sng" dirty="0">
                <a:solidFill>
                  <a:srgbClr val="00FFFF"/>
                </a:solidFill>
                <a:latin typeface="+mj-lt"/>
              </a:rPr>
              <a:t>Carriers</a:t>
            </a:r>
            <a:r>
              <a:rPr lang="en-US" sz="2400" dirty="0">
                <a:solidFill>
                  <a:srgbClr val="00FFFF"/>
                </a:solidFill>
                <a:latin typeface="+mj-lt"/>
              </a:rPr>
              <a:t> </a:t>
            </a:r>
            <a:r>
              <a:rPr lang="en-US" sz="2400" dirty="0">
                <a:latin typeface="+mj-lt"/>
              </a:rPr>
              <a:t>are individuals who are heterozygous  for an inherited disorder but do </a:t>
            </a:r>
            <a:r>
              <a:rPr lang="en-US" sz="2400" u="sng" dirty="0">
                <a:latin typeface="+mj-lt"/>
              </a:rPr>
              <a:t>not</a:t>
            </a:r>
            <a:r>
              <a:rPr lang="en-US" sz="2400" dirty="0">
                <a:latin typeface="+mj-lt"/>
              </a:rPr>
              <a:t> show </a:t>
            </a:r>
            <a:r>
              <a:rPr lang="en-US" sz="2400" u="sng" dirty="0">
                <a:latin typeface="+mj-lt"/>
              </a:rPr>
              <a:t>symptoms</a:t>
            </a:r>
            <a:r>
              <a:rPr lang="en-US" sz="2400" dirty="0">
                <a:latin typeface="+mj-lt"/>
              </a:rPr>
              <a:t> of the disorder.</a:t>
            </a:r>
          </a:p>
          <a:p>
            <a:pPr>
              <a:buNone/>
            </a:pPr>
            <a:r>
              <a:rPr lang="en-US" sz="2400" dirty="0">
                <a:latin typeface="+mj-lt"/>
              </a:rPr>
              <a:t>They can </a:t>
            </a:r>
            <a:r>
              <a:rPr lang="en-US" sz="2400" u="sng" dirty="0">
                <a:latin typeface="+mj-lt"/>
              </a:rPr>
              <a:t>pass the allele for the disorder to their offspring</a:t>
            </a:r>
            <a:r>
              <a:rPr lang="en-US" sz="2400" dirty="0">
                <a:latin typeface="+mj-lt"/>
              </a:rPr>
              <a:t>.</a:t>
            </a:r>
          </a:p>
          <a:p>
            <a:pPr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3" descr="pedigre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667000"/>
            <a:ext cx="2895600" cy="2171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3124200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>
                <a:latin typeface="+mj-lt"/>
              </a:rPr>
              <a:t>Used to find out if someone is a carrier for a genetic disorder</a:t>
            </a:r>
          </a:p>
          <a:p>
            <a:pPr>
              <a:buNone/>
            </a:pP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Section 3: Studying Heredity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953000"/>
          </a:xfrm>
        </p:spPr>
        <p:txBody>
          <a:bodyPr/>
          <a:lstStyle/>
          <a:p>
            <a:pPr marL="182880" indent="0">
              <a:buNone/>
            </a:pPr>
            <a:r>
              <a:rPr lang="en-US" dirty="0">
                <a:latin typeface="+mj-lt"/>
              </a:rPr>
              <a:t>If a condition is </a:t>
            </a:r>
            <a:r>
              <a:rPr lang="en-US" u="sng" dirty="0">
                <a:latin typeface="+mj-lt"/>
              </a:rPr>
              <a:t>recessive</a:t>
            </a:r>
            <a:r>
              <a:rPr lang="en-US" dirty="0">
                <a:latin typeface="+mj-lt"/>
              </a:rPr>
              <a:t>, an individual with the condition can have one, two, or neither parent show the condition.</a:t>
            </a:r>
          </a:p>
          <a:p>
            <a:pPr>
              <a:buNone/>
            </a:pPr>
            <a:r>
              <a:rPr lang="en-US" dirty="0">
                <a:latin typeface="+mj-lt"/>
              </a:rPr>
              <a:t>	Ex: Albinism</a:t>
            </a:r>
          </a:p>
          <a:p>
            <a:pPr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3" descr="albin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038600"/>
            <a:ext cx="1371600" cy="2057400"/>
          </a:xfrm>
          <a:prstGeom prst="rect">
            <a:avLst/>
          </a:prstGeom>
        </p:spPr>
      </p:pic>
      <p:pic>
        <p:nvPicPr>
          <p:cNvPr id="5" name="Picture 4" descr="albin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4038600"/>
            <a:ext cx="1383126" cy="2057400"/>
          </a:xfrm>
          <a:prstGeom prst="rect">
            <a:avLst/>
          </a:prstGeom>
        </p:spPr>
      </p:pic>
      <p:pic>
        <p:nvPicPr>
          <p:cNvPr id="6" name="Picture 5" descr="albino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2400" y="4038600"/>
            <a:ext cx="2057400" cy="2057400"/>
          </a:xfrm>
          <a:prstGeom prst="rect">
            <a:avLst/>
          </a:prstGeom>
        </p:spPr>
      </p:pic>
      <p:pic>
        <p:nvPicPr>
          <p:cNvPr id="7" name="Picture 6" descr="albino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77000" y="4191000"/>
            <a:ext cx="2503714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algn="ctr"/>
            <a:r>
              <a:rPr lang="en-US" dirty="0"/>
              <a:t>Section 3: Studying Heredity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u="sng" dirty="0">
                <a:solidFill>
                  <a:srgbClr val="00FFFF"/>
                </a:solidFill>
                <a:latin typeface="+mj-lt"/>
              </a:rPr>
              <a:t>Autosomal-linked genes </a:t>
            </a:r>
            <a:r>
              <a:rPr lang="en-US" sz="2400" dirty="0">
                <a:latin typeface="+mj-lt"/>
              </a:rPr>
              <a:t>– genes found on the autosomes</a:t>
            </a:r>
            <a:endParaRPr lang="en-US" sz="2400" u="sng" dirty="0">
              <a:latin typeface="+mj-lt"/>
            </a:endParaRPr>
          </a:p>
          <a:p>
            <a:pPr>
              <a:buNone/>
            </a:pPr>
            <a:endParaRPr lang="en-US" sz="2400" u="sng" dirty="0">
              <a:latin typeface="+mj-lt"/>
            </a:endParaRPr>
          </a:p>
          <a:p>
            <a:pPr>
              <a:buNone/>
            </a:pPr>
            <a:r>
              <a:rPr lang="en-US" sz="2400" u="sng" dirty="0">
                <a:solidFill>
                  <a:srgbClr val="00FFFF"/>
                </a:solidFill>
                <a:latin typeface="+mj-lt"/>
              </a:rPr>
              <a:t>Sex-linked gene</a:t>
            </a:r>
            <a:r>
              <a:rPr lang="en-US" sz="2400" dirty="0">
                <a:solidFill>
                  <a:srgbClr val="00FFFF"/>
                </a:solidFill>
                <a:latin typeface="+mj-lt"/>
              </a:rPr>
              <a:t> </a:t>
            </a:r>
            <a:r>
              <a:rPr lang="en-US" sz="2400" dirty="0">
                <a:latin typeface="+mj-lt"/>
              </a:rPr>
              <a:t>– alleles that are located only on the X or Y chromosome</a:t>
            </a:r>
          </a:p>
          <a:p>
            <a:pPr lvl="1"/>
            <a:r>
              <a:rPr lang="en-US" sz="2000" dirty="0">
                <a:latin typeface="+mj-lt"/>
              </a:rPr>
              <a:t>Most are carried on the X chromosome &amp; are recessive</a:t>
            </a:r>
          </a:p>
          <a:p>
            <a:pPr lvl="1"/>
            <a:r>
              <a:rPr lang="en-US" sz="2000" dirty="0">
                <a:latin typeface="+mj-lt"/>
              </a:rPr>
              <a:t>Color blindness, male-pattern baldness, hemophilia</a:t>
            </a:r>
          </a:p>
          <a:p>
            <a:pPr lvl="1"/>
            <a:r>
              <a:rPr lang="en-US" sz="2000" dirty="0">
                <a:latin typeface="+mj-lt"/>
              </a:rPr>
              <a:t>Shows up more often in males</a:t>
            </a: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3" descr="male-pattern-baldne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00" y="4673441"/>
            <a:ext cx="3352800" cy="2184559"/>
          </a:xfrm>
          <a:prstGeom prst="rect">
            <a:avLst/>
          </a:prstGeom>
        </p:spPr>
      </p:pic>
      <p:pic>
        <p:nvPicPr>
          <p:cNvPr id="5" name="Picture 4" descr="color blin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57800" y="4565554"/>
            <a:ext cx="2357438" cy="2292446"/>
          </a:xfrm>
          <a:prstGeom prst="rect">
            <a:avLst/>
          </a:prstGeom>
        </p:spPr>
      </p:pic>
      <p:grpSp>
        <p:nvGrpSpPr>
          <p:cNvPr id="17" name="SMARTInkShape-Group17"/>
          <p:cNvGrpSpPr/>
          <p:nvPr/>
        </p:nvGrpSpPr>
        <p:grpSpPr>
          <a:xfrm>
            <a:off x="589358" y="5143500"/>
            <a:ext cx="133947" cy="1"/>
            <a:chOff x="589358" y="5143500"/>
            <a:chExt cx="133947" cy="1"/>
          </a:xfrm>
        </p:grpSpPr>
        <p:sp>
          <p:nvSpPr>
            <p:cNvPr id="15" name="SMARTInkShape-27"/>
            <p:cNvSpPr/>
            <p:nvPr>
              <p:custDataLst>
                <p:tags r:id="rId1"/>
              </p:custDataLst>
            </p:nvPr>
          </p:nvSpPr>
          <p:spPr>
            <a:xfrm>
              <a:off x="714375" y="5143500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0" y="0"/>
                  </a:moveTo>
                  <a:lnTo>
                    <a:pt x="0" y="0"/>
                  </a:lnTo>
                  <a:lnTo>
                    <a:pt x="8929" y="0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8"/>
            <p:cNvSpPr/>
            <p:nvPr>
              <p:custDataLst>
                <p:tags r:id="rId2"/>
              </p:custDataLst>
            </p:nvPr>
          </p:nvSpPr>
          <p:spPr>
            <a:xfrm>
              <a:off x="589358" y="5143500"/>
              <a:ext cx="8932" cy="1"/>
            </a:xfrm>
            <a:custGeom>
              <a:avLst/>
              <a:gdLst/>
              <a:ahLst/>
              <a:cxnLst/>
              <a:rect l="0" t="0" r="0" b="0"/>
              <a:pathLst>
                <a:path w="8932" h="1">
                  <a:moveTo>
                    <a:pt x="0" y="0"/>
                  </a:moveTo>
                  <a:lnTo>
                    <a:pt x="0" y="0"/>
                  </a:lnTo>
                  <a:lnTo>
                    <a:pt x="8931" y="0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Section 1: The Origin of Genetics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>
                <a:solidFill>
                  <a:srgbClr val="00FFFF"/>
                </a:solidFill>
                <a:latin typeface="+mj-lt"/>
              </a:rPr>
              <a:t>Genetics</a:t>
            </a:r>
            <a:r>
              <a:rPr lang="en-US" dirty="0">
                <a:latin typeface="+mj-lt"/>
              </a:rPr>
              <a:t> – branch of biology that focuses on heredity</a:t>
            </a: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r>
              <a:rPr lang="en-US" u="sng" dirty="0">
                <a:solidFill>
                  <a:srgbClr val="00FFFF"/>
                </a:solidFill>
                <a:latin typeface="+mj-lt"/>
              </a:rPr>
              <a:t>Heredity</a:t>
            </a:r>
            <a:r>
              <a:rPr lang="en-US" dirty="0">
                <a:latin typeface="+mj-lt"/>
              </a:rPr>
              <a:t> – the passing of traits from parents to offspring</a:t>
            </a:r>
          </a:p>
          <a:p>
            <a:pPr>
              <a:buNone/>
            </a:pP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Section 4: Complex Patterns of Heredity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>
                <a:solidFill>
                  <a:srgbClr val="00FFFF"/>
                </a:solidFill>
                <a:latin typeface="+mj-lt"/>
              </a:rPr>
              <a:t>Polygenic inheritance</a:t>
            </a:r>
            <a:r>
              <a:rPr lang="en-US" dirty="0">
                <a:solidFill>
                  <a:srgbClr val="00FFFF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– when several genes influence a trait</a:t>
            </a:r>
          </a:p>
          <a:p>
            <a:pPr lvl="1"/>
            <a:r>
              <a:rPr lang="en-US" dirty="0">
                <a:latin typeface="+mj-lt"/>
              </a:rPr>
              <a:t>Human eye color, height, weight, and hair and skin color</a:t>
            </a:r>
          </a:p>
          <a:p>
            <a:pPr lvl="1"/>
            <a:r>
              <a:rPr lang="en-US" dirty="0">
                <a:latin typeface="+mj-lt"/>
              </a:rPr>
              <a:t>All of these traits have degrees of intermediate conditions between one extreme and the other</a:t>
            </a:r>
          </a:p>
        </p:txBody>
      </p:sp>
      <p:sp>
        <p:nvSpPr>
          <p:cNvPr id="7" name="SMARTInkShape-31"/>
          <p:cNvSpPr/>
          <p:nvPr>
            <p:custDataLst>
              <p:tags r:id="rId1"/>
            </p:custDataLst>
          </p:nvPr>
        </p:nvSpPr>
        <p:spPr>
          <a:xfrm>
            <a:off x="508990" y="3634382"/>
            <a:ext cx="1" cy="89297"/>
          </a:xfrm>
          <a:custGeom>
            <a:avLst/>
            <a:gdLst/>
            <a:ahLst/>
            <a:cxnLst/>
            <a:rect l="0" t="0" r="0" b="0"/>
            <a:pathLst>
              <a:path w="1" h="89297">
                <a:moveTo>
                  <a:pt x="0" y="89296"/>
                </a:moveTo>
                <a:lnTo>
                  <a:pt x="0" y="89296"/>
                </a:lnTo>
                <a:lnTo>
                  <a:pt x="0" y="51136"/>
                </a:lnTo>
                <a:lnTo>
                  <a:pt x="0" y="0"/>
                </a:lnTo>
              </a:path>
            </a:pathLst>
          </a:custGeom>
          <a:ln w="19050">
            <a:solidFill>
              <a:srgbClr val="0093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Section 4: Complex Patterns of Heredity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5029200"/>
          </a:xfrm>
        </p:spPr>
        <p:txBody>
          <a:bodyPr/>
          <a:lstStyle/>
          <a:p>
            <a:pPr marL="182880" indent="0">
              <a:buNone/>
            </a:pPr>
            <a:r>
              <a:rPr lang="en-US" u="sng" dirty="0">
                <a:solidFill>
                  <a:srgbClr val="00FFFF"/>
                </a:solidFill>
                <a:latin typeface="+mj-lt"/>
              </a:rPr>
              <a:t>Incomplete dominance</a:t>
            </a:r>
            <a:r>
              <a:rPr lang="en-US" dirty="0">
                <a:solidFill>
                  <a:srgbClr val="00FFFF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– a trait that is an intermediate between the phenotype of both parents because the dominant allele is unable to express fully (completely masking the recessive)</a:t>
            </a:r>
          </a:p>
        </p:txBody>
      </p:sp>
      <p:pic>
        <p:nvPicPr>
          <p:cNvPr id="4" name="Picture 3" descr="incomplete0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4038600"/>
            <a:ext cx="2857500" cy="695325"/>
          </a:xfrm>
          <a:prstGeom prst="rect">
            <a:avLst/>
          </a:prstGeom>
        </p:spPr>
      </p:pic>
      <p:pic>
        <p:nvPicPr>
          <p:cNvPr id="5" name="Picture 4" descr="incomplete0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4800600"/>
            <a:ext cx="2133600" cy="1859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Section 4: Complex Patterns of Heredity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00FFFF"/>
                </a:solidFill>
                <a:latin typeface="+mj-lt"/>
              </a:rPr>
              <a:t>Multiple Alleles </a:t>
            </a:r>
            <a:r>
              <a:rPr lang="en-US" dirty="0">
                <a:latin typeface="+mj-lt"/>
              </a:rPr>
              <a:t>– genes with three or more alleles</a:t>
            </a:r>
          </a:p>
          <a:p>
            <a:pPr>
              <a:buNone/>
            </a:pPr>
            <a:r>
              <a:rPr lang="en-US" dirty="0">
                <a:latin typeface="+mj-lt"/>
              </a:rPr>
              <a:t>	(Ex: human blood type; I</a:t>
            </a:r>
            <a:r>
              <a:rPr lang="en-US" baseline="30000" dirty="0">
                <a:latin typeface="+mj-lt"/>
              </a:rPr>
              <a:t>A</a:t>
            </a:r>
            <a:r>
              <a:rPr lang="en-US" dirty="0">
                <a:latin typeface="+mj-lt"/>
              </a:rPr>
              <a:t>, I</a:t>
            </a:r>
            <a:r>
              <a:rPr lang="en-US" baseline="30000" dirty="0">
                <a:latin typeface="+mj-lt"/>
              </a:rPr>
              <a:t>B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i</a:t>
            </a:r>
            <a:r>
              <a:rPr lang="en-US" dirty="0">
                <a:latin typeface="+mj-lt"/>
              </a:rPr>
              <a:t>)</a:t>
            </a: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r>
              <a:rPr lang="en-US" dirty="0">
                <a:latin typeface="+mj-lt"/>
              </a:rPr>
              <a:t>Type A = I</a:t>
            </a:r>
            <a:r>
              <a:rPr lang="en-US" baseline="30000" dirty="0">
                <a:latin typeface="+mj-lt"/>
              </a:rPr>
              <a:t>A</a:t>
            </a:r>
            <a:r>
              <a:rPr lang="en-US" dirty="0">
                <a:latin typeface="+mj-lt"/>
              </a:rPr>
              <a:t>I</a:t>
            </a:r>
            <a:r>
              <a:rPr lang="en-US" baseline="30000" dirty="0">
                <a:latin typeface="+mj-lt"/>
              </a:rPr>
              <a:t>A</a:t>
            </a:r>
            <a:r>
              <a:rPr lang="en-US" dirty="0">
                <a:latin typeface="+mj-lt"/>
              </a:rPr>
              <a:t> or I</a:t>
            </a:r>
            <a:r>
              <a:rPr lang="en-US" baseline="30000" dirty="0">
                <a:latin typeface="+mj-lt"/>
              </a:rPr>
              <a:t>A</a:t>
            </a:r>
            <a:r>
              <a:rPr lang="en-US" dirty="0">
                <a:latin typeface="+mj-lt"/>
              </a:rPr>
              <a:t>i</a:t>
            </a:r>
          </a:p>
          <a:p>
            <a:pPr>
              <a:buNone/>
            </a:pPr>
            <a:r>
              <a:rPr lang="en-US" dirty="0">
                <a:latin typeface="+mj-lt"/>
              </a:rPr>
              <a:t>Type B = I</a:t>
            </a:r>
            <a:r>
              <a:rPr lang="en-US" baseline="30000" dirty="0">
                <a:latin typeface="+mj-lt"/>
              </a:rPr>
              <a:t>B</a:t>
            </a:r>
            <a:r>
              <a:rPr lang="en-US" dirty="0">
                <a:latin typeface="+mj-lt"/>
              </a:rPr>
              <a:t>I</a:t>
            </a:r>
            <a:r>
              <a:rPr lang="en-US" baseline="30000" dirty="0">
                <a:latin typeface="+mj-lt"/>
              </a:rPr>
              <a:t>B</a:t>
            </a:r>
            <a:r>
              <a:rPr lang="en-US" dirty="0">
                <a:latin typeface="+mj-lt"/>
              </a:rPr>
              <a:t> or I</a:t>
            </a:r>
            <a:r>
              <a:rPr lang="en-US" baseline="30000" dirty="0">
                <a:latin typeface="+mj-lt"/>
              </a:rPr>
              <a:t>B</a:t>
            </a:r>
            <a:r>
              <a:rPr lang="en-US" dirty="0">
                <a:latin typeface="+mj-lt"/>
              </a:rPr>
              <a:t>i</a:t>
            </a:r>
          </a:p>
          <a:p>
            <a:pPr>
              <a:buNone/>
            </a:pPr>
            <a:r>
              <a:rPr lang="en-US" dirty="0">
                <a:latin typeface="+mj-lt"/>
              </a:rPr>
              <a:t>Type AB = I</a:t>
            </a:r>
            <a:r>
              <a:rPr lang="en-US" baseline="30000" dirty="0">
                <a:latin typeface="+mj-lt"/>
              </a:rPr>
              <a:t>A</a:t>
            </a:r>
            <a:r>
              <a:rPr lang="en-US" dirty="0">
                <a:latin typeface="+mj-lt"/>
              </a:rPr>
              <a:t>I</a:t>
            </a:r>
            <a:r>
              <a:rPr lang="en-US" baseline="30000" dirty="0">
                <a:latin typeface="+mj-lt"/>
              </a:rPr>
              <a:t>B</a:t>
            </a:r>
          </a:p>
          <a:p>
            <a:pPr>
              <a:buNone/>
            </a:pPr>
            <a:r>
              <a:rPr lang="en-US" dirty="0">
                <a:latin typeface="+mj-lt"/>
              </a:rPr>
              <a:t>Type O = ii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7800" y="4343400"/>
            <a:ext cx="373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u="sng" dirty="0" err="1">
                <a:solidFill>
                  <a:srgbClr val="00FFFF"/>
                </a:solidFill>
                <a:latin typeface="+mj-lt"/>
              </a:rPr>
              <a:t>Codominance</a:t>
            </a:r>
            <a:r>
              <a:rPr lang="en-US" sz="2800" dirty="0">
                <a:latin typeface="+mj-lt"/>
              </a:rPr>
              <a:t> – two dominant alleles are expressed at the same time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429000" y="4800600"/>
            <a:ext cx="1524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oodtyp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762000"/>
            <a:ext cx="8041430" cy="5310187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Section 4: Complex Patterns of Heredity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latin typeface="+mj-lt"/>
              </a:rPr>
              <a:t>Genetic Disorders:</a:t>
            </a:r>
          </a:p>
          <a:p>
            <a:pPr>
              <a:buNone/>
            </a:pPr>
            <a:endParaRPr lang="en-US" u="sng" dirty="0">
              <a:latin typeface="+mj-lt"/>
            </a:endParaRPr>
          </a:p>
          <a:p>
            <a:pPr>
              <a:buNone/>
            </a:pPr>
            <a:r>
              <a:rPr lang="en-US" u="sng" dirty="0">
                <a:solidFill>
                  <a:srgbClr val="00FFFF"/>
                </a:solidFill>
                <a:latin typeface="+mj-lt"/>
              </a:rPr>
              <a:t>Sickle Cell Anemia </a:t>
            </a:r>
            <a:r>
              <a:rPr lang="en-US" dirty="0">
                <a:latin typeface="+mj-lt"/>
              </a:rPr>
              <a:t>– recessive genetic disorder</a:t>
            </a:r>
          </a:p>
          <a:p>
            <a:pPr>
              <a:buNone/>
            </a:pPr>
            <a:r>
              <a:rPr lang="en-US" dirty="0">
                <a:latin typeface="+mj-lt"/>
              </a:rPr>
              <a:t>	- caused by a mutated allele that produces a defective hemoglobin</a:t>
            </a:r>
          </a:p>
          <a:p>
            <a:pPr>
              <a:buNone/>
            </a:pPr>
            <a:r>
              <a:rPr lang="en-US" dirty="0">
                <a:latin typeface="+mj-lt"/>
              </a:rPr>
              <a:t>	-causes red blood cells to become sickle-shape, they rupture easily, get stuck in blood vessels, &amp; can cut off blood supply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00FFFF"/>
                </a:solidFill>
                <a:latin typeface="+mj-lt"/>
              </a:rPr>
              <a:t>Cystic Fibrosis </a:t>
            </a:r>
            <a:r>
              <a:rPr lang="en-US" dirty="0">
                <a:latin typeface="+mj-lt"/>
              </a:rPr>
              <a:t>–hereditary recessive disorder among Caucasians</a:t>
            </a:r>
          </a:p>
          <a:p>
            <a:pPr>
              <a:buNone/>
            </a:pPr>
            <a:r>
              <a:rPr lang="en-US" dirty="0">
                <a:latin typeface="+mj-lt"/>
              </a:rPr>
              <a:t>	- airways in the lungs are clogged with thick mucus; liver ducts and pancreas become blocked</a:t>
            </a:r>
          </a:p>
          <a:p>
            <a:pPr>
              <a:buNone/>
            </a:pPr>
            <a:r>
              <a:rPr lang="en-US" dirty="0">
                <a:latin typeface="+mj-lt"/>
              </a:rPr>
              <a:t>	- No known cure; average life expectancy is between 42-50 years.  80% of CF deaths are due to lung issues.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00FFFF"/>
                </a:solidFill>
                <a:latin typeface="+mj-lt"/>
              </a:rPr>
              <a:t>Hemophilia</a:t>
            </a:r>
            <a:r>
              <a:rPr lang="en-US" dirty="0">
                <a:latin typeface="+mj-lt"/>
              </a:rPr>
              <a:t> – recessive genetic disorder that prevents blood from clotting.</a:t>
            </a:r>
          </a:p>
          <a:p>
            <a:pPr>
              <a:buFontTx/>
              <a:buChar char="-"/>
            </a:pPr>
            <a:r>
              <a:rPr lang="en-US" dirty="0">
                <a:latin typeface="+mj-lt"/>
              </a:rPr>
              <a:t>Typically causes internal bleeding, not necessarily excessive bleeding from small cuts/scrapes</a:t>
            </a:r>
          </a:p>
          <a:p>
            <a:pPr>
              <a:buFontTx/>
              <a:buChar char="-"/>
            </a:pPr>
            <a:r>
              <a:rPr lang="en-US" dirty="0">
                <a:latin typeface="+mj-lt"/>
              </a:rPr>
              <a:t>Is a sex-linked disease.  It is a mutation on the X sex chromosome.  Females are carriers.</a:t>
            </a:r>
          </a:p>
          <a:p>
            <a:pPr>
              <a:buNone/>
            </a:pP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00FFFF"/>
                </a:solidFill>
                <a:latin typeface="+mj-lt"/>
              </a:rPr>
              <a:t>Huntington’s Disease</a:t>
            </a:r>
            <a:r>
              <a:rPr lang="en-US" dirty="0">
                <a:solidFill>
                  <a:srgbClr val="00FFFF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– caused by a </a:t>
            </a:r>
            <a:r>
              <a:rPr lang="en-US" u="sng" dirty="0">
                <a:latin typeface="+mj-lt"/>
              </a:rPr>
              <a:t>dominant</a:t>
            </a:r>
            <a:r>
              <a:rPr lang="en-US" dirty="0">
                <a:latin typeface="+mj-lt"/>
              </a:rPr>
              <a:t> allele found on a chromosome</a:t>
            </a:r>
          </a:p>
          <a:p>
            <a:pPr>
              <a:buNone/>
            </a:pPr>
            <a:r>
              <a:rPr lang="en-US" dirty="0">
                <a:latin typeface="+mj-lt"/>
              </a:rPr>
              <a:t>	-causes loss of muscle control, uncontrollable muscle spasms, severe mental illness, and eventually death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FFFF"/>
                </a:solidFill>
              </a:rPr>
              <a:t>Muscular Dystrophy-</a:t>
            </a:r>
            <a:r>
              <a:rPr lang="en-US" dirty="0"/>
              <a:t> Genetic condition in which the muscles </a:t>
            </a:r>
            <a:endParaRPr lang="en-US" dirty="0">
              <a:solidFill>
                <a:srgbClr val="00FF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Section 3: Studying Heredity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00FFFF"/>
                </a:solidFill>
                <a:latin typeface="+mj-lt"/>
              </a:rPr>
              <a:t>Test cross</a:t>
            </a:r>
            <a:r>
              <a:rPr lang="en-US" dirty="0">
                <a:solidFill>
                  <a:srgbClr val="00FFFF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– an individual whose phenotype is dominant but the genotype is unknown, is crossed with a homozygous recessive individual</a:t>
            </a:r>
          </a:p>
        </p:txBody>
      </p:sp>
      <p:pic>
        <p:nvPicPr>
          <p:cNvPr id="4" name="Picture 3" descr="testcro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5600" y="3429000"/>
            <a:ext cx="3154680" cy="3029808"/>
          </a:xfrm>
          <a:prstGeom prst="rect">
            <a:avLst/>
          </a:prstGeom>
        </p:spPr>
      </p:pic>
      <p:sp>
        <p:nvSpPr>
          <p:cNvPr id="13" name="SMARTInkShape-7"/>
          <p:cNvSpPr/>
          <p:nvPr>
            <p:custDataLst>
              <p:tags r:id="rId1"/>
            </p:custDataLst>
          </p:nvPr>
        </p:nvSpPr>
        <p:spPr>
          <a:xfrm>
            <a:off x="4277319" y="3518296"/>
            <a:ext cx="53580" cy="71437"/>
          </a:xfrm>
          <a:custGeom>
            <a:avLst/>
            <a:gdLst/>
            <a:ahLst/>
            <a:cxnLst/>
            <a:rect l="0" t="0" r="0" b="0"/>
            <a:pathLst>
              <a:path w="53580" h="71437">
                <a:moveTo>
                  <a:pt x="53579" y="71436"/>
                </a:moveTo>
                <a:lnTo>
                  <a:pt x="53579" y="71436"/>
                </a:lnTo>
                <a:lnTo>
                  <a:pt x="41220" y="52010"/>
                </a:lnTo>
                <a:lnTo>
                  <a:pt x="5011" y="7877"/>
                </a:lnTo>
                <a:lnTo>
                  <a:pt x="0" y="0"/>
                </a:lnTo>
              </a:path>
            </a:pathLst>
          </a:custGeom>
          <a:ln w="19050">
            <a:solidFill>
              <a:srgbClr val="0093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Shape-8"/>
          <p:cNvSpPr/>
          <p:nvPr>
            <p:custDataLst>
              <p:tags r:id="rId2"/>
            </p:custDataLst>
          </p:nvPr>
        </p:nvSpPr>
        <p:spPr>
          <a:xfrm>
            <a:off x="946546" y="4991694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</a:path>
            </a:pathLst>
          </a:custGeom>
          <a:ln w="19050">
            <a:solidFill>
              <a:srgbClr val="0093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Section 1: The Origin of Genetics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>
                <a:latin typeface="+mj-lt"/>
              </a:rPr>
              <a:t>Gregor</a:t>
            </a:r>
            <a:r>
              <a:rPr lang="en-US" dirty="0">
                <a:latin typeface="+mj-lt"/>
              </a:rPr>
              <a:t> J. Mendel = “The Father of Genetics”</a:t>
            </a: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r>
              <a:rPr lang="en-US" dirty="0">
                <a:latin typeface="+mj-lt"/>
              </a:rPr>
              <a:t>Mendel’s Work:</a:t>
            </a:r>
          </a:p>
          <a:p>
            <a:r>
              <a:rPr lang="en-US" dirty="0">
                <a:latin typeface="+mj-lt"/>
              </a:rPr>
              <a:t>Studied garden peas</a:t>
            </a:r>
          </a:p>
          <a:p>
            <a:r>
              <a:rPr lang="en-US" dirty="0">
                <a:latin typeface="+mj-lt"/>
              </a:rPr>
              <a:t>Crossed purple pea plants with white pea plants ─› </a:t>
            </a:r>
            <a:r>
              <a:rPr lang="en-US" u="sng" dirty="0">
                <a:latin typeface="+mj-lt"/>
              </a:rPr>
              <a:t>all</a:t>
            </a:r>
            <a:r>
              <a:rPr lang="en-US" dirty="0">
                <a:latin typeface="+mj-lt"/>
              </a:rPr>
              <a:t> offspring were purple</a:t>
            </a: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r>
              <a:rPr lang="en-US" u="sng" dirty="0">
                <a:solidFill>
                  <a:srgbClr val="00FFFF"/>
                </a:solidFill>
                <a:latin typeface="+mj-lt"/>
              </a:rPr>
              <a:t>Cross</a:t>
            </a:r>
            <a:r>
              <a:rPr lang="en-US" dirty="0">
                <a:latin typeface="+mj-lt"/>
              </a:rPr>
              <a:t> – the mating or breeding </a:t>
            </a:r>
          </a:p>
          <a:p>
            <a:pPr>
              <a:buNone/>
            </a:pPr>
            <a:r>
              <a:rPr lang="en-US" dirty="0">
                <a:latin typeface="+mj-lt"/>
              </a:rPr>
              <a:t>of two individuals</a:t>
            </a:r>
          </a:p>
          <a:p>
            <a:pPr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3" descr="mend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4526280"/>
            <a:ext cx="2438400" cy="2331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Brown hair is a dominant hair color allele and red hair is recessive.  A brown-haired man whose father had brown hair and whose mother was a carrier for red hair, marries a red-haired woman.  They have two sons, one with red hair and one with brown hair.  Draw a pedigree showing this family.  Shade in all carriers half way.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Achondroplasia</a:t>
            </a:r>
            <a:r>
              <a:rPr lang="en-US" dirty="0"/>
              <a:t> is a recessive trait.  A woman who is a carrier marries a man who is also a carrier.  They have four children, all girls.  The first girl has </a:t>
            </a:r>
            <a:r>
              <a:rPr lang="en-US" dirty="0" err="1"/>
              <a:t>achondroplasia</a:t>
            </a:r>
            <a:r>
              <a:rPr lang="en-US" dirty="0"/>
              <a:t>.  The middle girls are carriers.  The couple’s youngest child does not inherit the trait.  The first girl who has </a:t>
            </a:r>
            <a:r>
              <a:rPr lang="en-US" dirty="0" err="1"/>
              <a:t>achondroplasia</a:t>
            </a:r>
            <a:r>
              <a:rPr lang="en-US" dirty="0"/>
              <a:t> marries a man who does not have the trait.  The two have two children, a boy and a girl. Do either of the children have </a:t>
            </a:r>
            <a:r>
              <a:rPr lang="en-US" dirty="0" err="1"/>
              <a:t>achondroplasia</a:t>
            </a:r>
            <a:r>
              <a:rPr lang="en-US" dirty="0"/>
              <a:t>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chimpanzees, right hand dominance (R) is dominant.  Determine the outcome of a genetic cross between a homozygous dominant right-handed chimp and a homozygous recessive chimp.  Draw a </a:t>
            </a:r>
            <a:r>
              <a:rPr lang="en-US" dirty="0" err="1"/>
              <a:t>punnett</a:t>
            </a:r>
            <a:r>
              <a:rPr lang="en-US" dirty="0"/>
              <a:t> square.</a:t>
            </a:r>
          </a:p>
          <a:p>
            <a:pPr lvl="1"/>
            <a:r>
              <a:rPr lang="en-US" dirty="0"/>
              <a:t>List possible genotypes</a:t>
            </a:r>
          </a:p>
          <a:p>
            <a:pPr lvl="1"/>
            <a:r>
              <a:rPr lang="en-US" dirty="0"/>
              <a:t>List possible phenotypes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frogs, the appearance of spots (S) across the back is </a:t>
            </a:r>
            <a:r>
              <a:rPr lang="en-US" dirty="0" err="1"/>
              <a:t>domiant</a:t>
            </a:r>
            <a:r>
              <a:rPr lang="en-US" dirty="0"/>
              <a:t>.  Determine the outcome of a genetic cross between a heterozygous frog and a frog with NO spots.  Draw a </a:t>
            </a:r>
            <a:r>
              <a:rPr lang="en-US" dirty="0" err="1"/>
              <a:t>punnett</a:t>
            </a:r>
            <a:r>
              <a:rPr lang="en-US" dirty="0"/>
              <a:t> square.</a:t>
            </a:r>
          </a:p>
          <a:p>
            <a:pPr lvl="1"/>
            <a:r>
              <a:rPr lang="en-US" dirty="0"/>
              <a:t>List possible genotypes</a:t>
            </a:r>
          </a:p>
          <a:p>
            <a:pPr lvl="1"/>
            <a:r>
              <a:rPr lang="en-US" dirty="0"/>
              <a:t>List possible phenotypes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humans, attached earlobes (e) are </a:t>
            </a:r>
            <a:r>
              <a:rPr lang="en-US" u="sng" dirty="0"/>
              <a:t>recessive</a:t>
            </a:r>
            <a:r>
              <a:rPr lang="en-US" dirty="0"/>
              <a:t> to unattached earlobes.  Determine the outcome of a genetic cross between a man and woman who are both heterozygous for unattached earlobes. Draw a </a:t>
            </a:r>
            <a:r>
              <a:rPr lang="en-US" dirty="0" err="1"/>
              <a:t>punnett</a:t>
            </a:r>
            <a:r>
              <a:rPr lang="en-US" dirty="0"/>
              <a:t> square</a:t>
            </a:r>
          </a:p>
          <a:p>
            <a:pPr lvl="1"/>
            <a:r>
              <a:rPr lang="en-US" dirty="0"/>
              <a:t>List possible genotypes</a:t>
            </a:r>
          </a:p>
          <a:p>
            <a:pPr lvl="1"/>
            <a:r>
              <a:rPr lang="en-US" dirty="0"/>
              <a:t>List possible phenotypes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an octopus, tan (T) coloring is dominant over purple coloring.  Determine the outcome of a genetic cross between a male octopus that is purple and a homozygous dominant female.  Draw a </a:t>
            </a:r>
            <a:r>
              <a:rPr lang="en-US" dirty="0" err="1"/>
              <a:t>punnett</a:t>
            </a:r>
            <a:r>
              <a:rPr lang="en-US" dirty="0"/>
              <a:t> square.</a:t>
            </a:r>
          </a:p>
          <a:p>
            <a:pPr lvl="1"/>
            <a:r>
              <a:rPr lang="en-US" dirty="0"/>
              <a:t>List the possible genotypes</a:t>
            </a:r>
          </a:p>
          <a:p>
            <a:pPr lvl="1"/>
            <a:r>
              <a:rPr lang="en-US" dirty="0"/>
              <a:t>List the possible phenotypes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ladybugs, red coloring (R) is dominant over orange coloring.  Determine the outcome of a genetic cross between two orange ladybugs.  Draw a </a:t>
            </a:r>
            <a:r>
              <a:rPr lang="en-US" dirty="0" err="1"/>
              <a:t>punnett</a:t>
            </a:r>
            <a:r>
              <a:rPr lang="en-US" dirty="0"/>
              <a:t> square.</a:t>
            </a:r>
          </a:p>
          <a:p>
            <a:pPr lvl="1"/>
            <a:r>
              <a:rPr lang="en-US" dirty="0"/>
              <a:t>List the possible genotypes</a:t>
            </a:r>
          </a:p>
          <a:p>
            <a:pPr lvl="1"/>
            <a:r>
              <a:rPr lang="en-US" dirty="0"/>
              <a:t>List the possible phenotypes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915400" cy="6324600"/>
          </a:xfrm>
        </p:spPr>
        <p:txBody>
          <a:bodyPr>
            <a:normAutofit/>
          </a:bodyPr>
          <a:lstStyle/>
          <a:p>
            <a:r>
              <a:rPr lang="en-US" dirty="0"/>
              <a:t>Albinism is passed down as a recessive trait.  Two normally pigmented parents, Leigh and Ron, have 4 children.  Their son Chad and daughter Alexis  have normal pigmentation.  Their third child, Aubrey has albinism. Their fourth child Jason has normal pigmentation.  Aubrey marries a normally pigmented man, Ben, and they have two children.  The first child, Violet, has normal pigmentation.  Their second child, Jack, has albinism.  Their son Chad marries a normally pigmented woman, Angela.  The two have three children.  The first, Sophia, has albinism, while the other two, David and Joseph, have normal pigmentation.  Figure out all carriers!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Section 1: The Origin of Genetics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7467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+mj-lt"/>
              </a:rPr>
              <a:t>Why did Mendel use </a:t>
            </a:r>
          </a:p>
          <a:p>
            <a:pPr>
              <a:buNone/>
            </a:pPr>
            <a:r>
              <a:rPr lang="en-US" dirty="0">
                <a:latin typeface="+mj-lt"/>
              </a:rPr>
              <a:t>	pea plants??</a:t>
            </a:r>
          </a:p>
          <a:p>
            <a:pPr>
              <a:buNone/>
            </a:pPr>
            <a:r>
              <a:rPr lang="en-US" dirty="0">
                <a:latin typeface="+mj-lt"/>
              </a:rPr>
              <a:t>Benefits of using peas:</a:t>
            </a:r>
          </a:p>
          <a:p>
            <a:r>
              <a:rPr lang="en-US" dirty="0">
                <a:latin typeface="+mj-lt"/>
              </a:rPr>
              <a:t>Small</a:t>
            </a:r>
          </a:p>
          <a:p>
            <a:r>
              <a:rPr lang="en-US" dirty="0">
                <a:latin typeface="+mj-lt"/>
              </a:rPr>
              <a:t>Grow easily</a:t>
            </a:r>
          </a:p>
          <a:p>
            <a:r>
              <a:rPr lang="en-US" dirty="0">
                <a:latin typeface="+mj-lt"/>
              </a:rPr>
              <a:t>Mature quickly</a:t>
            </a:r>
          </a:p>
          <a:p>
            <a:r>
              <a:rPr lang="en-US" dirty="0">
                <a:latin typeface="+mj-lt"/>
              </a:rPr>
              <a:t>Produces many offspring</a:t>
            </a:r>
          </a:p>
          <a:p>
            <a:r>
              <a:rPr lang="en-US" dirty="0">
                <a:latin typeface="+mj-lt"/>
              </a:rPr>
              <a:t>Obtain results quickly with plenty of subjects to count</a:t>
            </a:r>
          </a:p>
        </p:txBody>
      </p:sp>
      <p:pic>
        <p:nvPicPr>
          <p:cNvPr id="6" name="Picture 5" descr="peas.gif"/>
          <p:cNvPicPr>
            <a:picLocks noChangeAspect="1"/>
          </p:cNvPicPr>
          <p:nvPr/>
        </p:nvPicPr>
        <p:blipFill>
          <a:blip r:embed="rId2" cstate="print"/>
          <a:srcRect b="58000"/>
          <a:stretch>
            <a:fillRect/>
          </a:stretch>
        </p:blipFill>
        <p:spPr>
          <a:xfrm>
            <a:off x="4517571" y="1752600"/>
            <a:ext cx="4626429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Section 1: The Origin of Genetics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00FFFF"/>
                </a:solidFill>
                <a:latin typeface="+mj-lt"/>
              </a:rPr>
              <a:t>Monohybrid cross</a:t>
            </a:r>
            <a:r>
              <a:rPr lang="en-US" dirty="0">
                <a:solidFill>
                  <a:srgbClr val="00FFFF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– a cross that involves one pair of contrasting traits (purple flowers x white flowers)</a:t>
            </a:r>
          </a:p>
          <a:p>
            <a:pPr>
              <a:buNone/>
            </a:pP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Before Mendel conducted his </a:t>
            </a:r>
            <a:r>
              <a:rPr lang="en-US" u="sng" dirty="0">
                <a:latin typeface="+mj-lt"/>
              </a:rPr>
              <a:t>experiments</a:t>
            </a:r>
            <a:r>
              <a:rPr lang="en-US" dirty="0">
                <a:latin typeface="+mj-lt"/>
              </a:rPr>
              <a:t>, he had to ensure his plants were </a:t>
            </a:r>
            <a:r>
              <a:rPr lang="en-US" u="sng" dirty="0">
                <a:latin typeface="+mj-lt"/>
              </a:rPr>
              <a:t>true-breeding.</a:t>
            </a:r>
            <a:endParaRPr lang="en-US" dirty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r>
              <a:rPr lang="en-US" u="sng" dirty="0">
                <a:solidFill>
                  <a:srgbClr val="00FFFF"/>
                </a:solidFill>
                <a:latin typeface="+mj-lt"/>
              </a:rPr>
              <a:t>True – breeding</a:t>
            </a:r>
            <a:r>
              <a:rPr lang="en-US" dirty="0">
                <a:solidFill>
                  <a:srgbClr val="00FFFF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– all offspring display only one form of a character</a:t>
            </a:r>
          </a:p>
          <a:p>
            <a:pPr>
              <a:buNone/>
            </a:pP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Section 1: The Origin of Genetics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/>
          <a:lstStyle/>
          <a:p>
            <a:pPr>
              <a:buNone/>
            </a:pPr>
            <a:r>
              <a:rPr lang="en-US" sz="2800" u="sng" dirty="0">
                <a:latin typeface="+mj-lt"/>
              </a:rPr>
              <a:t>P generation</a:t>
            </a:r>
            <a:r>
              <a:rPr lang="en-US" sz="2800" dirty="0">
                <a:latin typeface="+mj-lt"/>
              </a:rPr>
              <a:t> – Purple x White</a:t>
            </a:r>
          </a:p>
          <a:p>
            <a:r>
              <a:rPr lang="en-US" sz="2800" dirty="0">
                <a:latin typeface="+mj-lt"/>
              </a:rPr>
              <a:t>Parental Generation (True-bred)                       </a:t>
            </a:r>
          </a:p>
          <a:p>
            <a:pPr>
              <a:buNone/>
            </a:pPr>
            <a:r>
              <a:rPr lang="en-US" sz="2800" u="sng" dirty="0">
                <a:latin typeface="+mj-lt"/>
              </a:rPr>
              <a:t>F</a:t>
            </a:r>
            <a:r>
              <a:rPr lang="en-US" sz="2800" u="sng" baseline="-25000" dirty="0">
                <a:latin typeface="+mj-lt"/>
              </a:rPr>
              <a:t>1</a:t>
            </a:r>
            <a:r>
              <a:rPr lang="en-US" sz="2800" u="sng" dirty="0">
                <a:latin typeface="+mj-lt"/>
              </a:rPr>
              <a:t> generation</a:t>
            </a:r>
            <a:r>
              <a:rPr lang="en-US" sz="2800" dirty="0">
                <a:latin typeface="+mj-lt"/>
              </a:rPr>
              <a:t> – All Purple plants</a:t>
            </a:r>
          </a:p>
          <a:p>
            <a:r>
              <a:rPr lang="en-US" sz="2800" dirty="0">
                <a:latin typeface="+mj-lt"/>
              </a:rPr>
              <a:t>1</a:t>
            </a:r>
            <a:r>
              <a:rPr lang="en-US" sz="2800" baseline="30000" dirty="0">
                <a:latin typeface="+mj-lt"/>
              </a:rPr>
              <a:t>st</a:t>
            </a:r>
            <a:r>
              <a:rPr lang="en-US" sz="2800" dirty="0">
                <a:latin typeface="+mj-lt"/>
              </a:rPr>
              <a:t> Filial Generation</a:t>
            </a:r>
          </a:p>
          <a:p>
            <a:pPr>
              <a:buNone/>
            </a:pPr>
            <a:r>
              <a:rPr lang="en-US" sz="2800" dirty="0">
                <a:latin typeface="+mj-lt"/>
              </a:rPr>
              <a:t> </a:t>
            </a:r>
            <a:r>
              <a:rPr lang="en-US" sz="2800" u="sng" dirty="0">
                <a:latin typeface="+mj-lt"/>
              </a:rPr>
              <a:t>F</a:t>
            </a:r>
            <a:r>
              <a:rPr lang="en-US" sz="2800" u="sng" baseline="-25000" dirty="0">
                <a:latin typeface="+mj-lt"/>
              </a:rPr>
              <a:t>2</a:t>
            </a:r>
            <a:r>
              <a:rPr lang="en-US" sz="2800" u="sng" dirty="0">
                <a:latin typeface="+mj-lt"/>
              </a:rPr>
              <a:t> generation</a:t>
            </a:r>
            <a:r>
              <a:rPr lang="en-US" sz="2800" dirty="0">
                <a:latin typeface="+mj-lt"/>
              </a:rPr>
              <a:t> – 705 Purple plants</a:t>
            </a:r>
          </a:p>
          <a:p>
            <a:pPr>
              <a:buNone/>
            </a:pPr>
            <a:r>
              <a:rPr lang="en-US" sz="2800" dirty="0">
                <a:latin typeface="+mj-lt"/>
              </a:rPr>
              <a:t> &amp; 224 White plants</a:t>
            </a:r>
          </a:p>
          <a:p>
            <a:r>
              <a:rPr lang="en-US" sz="2800" dirty="0">
                <a:latin typeface="+mj-lt"/>
              </a:rPr>
              <a:t>2</a:t>
            </a:r>
            <a:r>
              <a:rPr lang="en-US" sz="2800" baseline="30000" dirty="0">
                <a:latin typeface="+mj-lt"/>
              </a:rPr>
              <a:t>nd</a:t>
            </a:r>
            <a:r>
              <a:rPr lang="en-US" sz="2800" dirty="0">
                <a:latin typeface="+mj-lt"/>
              </a:rPr>
              <a:t> Filial Generation</a:t>
            </a:r>
          </a:p>
          <a:p>
            <a:pPr>
              <a:buNone/>
            </a:pPr>
            <a:endParaRPr lang="en-US" sz="2800" dirty="0">
              <a:latin typeface="+mj-lt"/>
            </a:endParaRPr>
          </a:p>
        </p:txBody>
      </p:sp>
      <p:pic>
        <p:nvPicPr>
          <p:cNvPr id="4" name="Picture 3" descr="mendelexperime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2286000"/>
            <a:ext cx="2971800" cy="34378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Section 1: The Origin of Genetics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7467600" cy="4525963"/>
          </a:xfrm>
        </p:spPr>
        <p:txBody>
          <a:bodyPr/>
          <a:lstStyle/>
          <a:p>
            <a:r>
              <a:rPr lang="en-US" sz="3200" u="sng" dirty="0">
                <a:latin typeface="+mj-lt"/>
              </a:rPr>
              <a:t>Results</a:t>
            </a:r>
            <a:r>
              <a:rPr lang="en-US" sz="3200" dirty="0">
                <a:latin typeface="+mj-lt"/>
              </a:rPr>
              <a:t>:</a:t>
            </a:r>
          </a:p>
          <a:p>
            <a:r>
              <a:rPr lang="en-US" sz="3200" dirty="0">
                <a:latin typeface="+mj-lt"/>
              </a:rPr>
              <a:t>3:1 ratio</a:t>
            </a:r>
          </a:p>
          <a:p>
            <a:r>
              <a:rPr lang="en-US" sz="3200" dirty="0">
                <a:latin typeface="+mj-lt"/>
              </a:rPr>
              <a:t>For each of the 7 </a:t>
            </a:r>
          </a:p>
          <a:p>
            <a:pPr>
              <a:buNone/>
            </a:pPr>
            <a:r>
              <a:rPr lang="en-US" sz="3200" dirty="0">
                <a:latin typeface="+mj-lt"/>
              </a:rPr>
              <a:t>characters Mendel </a:t>
            </a:r>
          </a:p>
          <a:p>
            <a:pPr>
              <a:buNone/>
            </a:pPr>
            <a:r>
              <a:rPr lang="en-US" sz="3200" dirty="0">
                <a:latin typeface="+mj-lt"/>
              </a:rPr>
              <a:t>studied, he found the </a:t>
            </a:r>
          </a:p>
          <a:p>
            <a:pPr>
              <a:buNone/>
            </a:pPr>
            <a:r>
              <a:rPr lang="en-US" sz="3200" dirty="0">
                <a:latin typeface="+mj-lt"/>
              </a:rPr>
              <a:t>same ratio.</a:t>
            </a:r>
          </a:p>
          <a:p>
            <a:endParaRPr lang="en-US" dirty="0"/>
          </a:p>
        </p:txBody>
      </p:sp>
      <p:pic>
        <p:nvPicPr>
          <p:cNvPr id="4" name="Picture 3" descr="mendelexperime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35441" y="1295401"/>
            <a:ext cx="4808559" cy="5562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Section 2: Mendel’s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57800"/>
          </a:xfrm>
        </p:spPr>
        <p:txBody>
          <a:bodyPr/>
          <a:lstStyle/>
          <a:p>
            <a:r>
              <a:rPr lang="en-US" dirty="0">
                <a:latin typeface="+mj-lt"/>
              </a:rPr>
              <a:t>Before Mendel’s experiments, many people thought offspring were a </a:t>
            </a:r>
            <a:r>
              <a:rPr lang="en-US" u="sng" dirty="0">
                <a:latin typeface="+mj-lt"/>
              </a:rPr>
              <a:t>blend</a:t>
            </a:r>
            <a:r>
              <a:rPr lang="en-US" dirty="0">
                <a:latin typeface="+mj-lt"/>
              </a:rPr>
              <a:t> of the traits of their </a:t>
            </a:r>
            <a:r>
              <a:rPr lang="en-US" u="sng" dirty="0">
                <a:latin typeface="+mj-lt"/>
              </a:rPr>
              <a:t>parents</a:t>
            </a:r>
            <a:r>
              <a:rPr lang="en-US" dirty="0">
                <a:latin typeface="+mj-lt"/>
              </a:rPr>
              <a:t>.</a:t>
            </a:r>
          </a:p>
          <a:p>
            <a:r>
              <a:rPr lang="en-US" dirty="0">
                <a:latin typeface="+mj-lt"/>
              </a:rPr>
              <a:t>Mendel’s results </a:t>
            </a:r>
            <a:r>
              <a:rPr lang="en-US" u="sng" dirty="0">
                <a:latin typeface="+mj-lt"/>
              </a:rPr>
              <a:t>did NOT</a:t>
            </a:r>
            <a:r>
              <a:rPr lang="en-US" dirty="0">
                <a:latin typeface="+mj-lt"/>
              </a:rPr>
              <a:t> support the blending hypothesis.</a:t>
            </a:r>
          </a:p>
          <a:p>
            <a:r>
              <a:rPr lang="en-US" dirty="0">
                <a:latin typeface="+mj-lt"/>
              </a:rPr>
              <a:t>When gametes fuse (fertilization) the offspring has </a:t>
            </a:r>
            <a:r>
              <a:rPr lang="en-US" u="sng" dirty="0">
                <a:latin typeface="+mj-lt"/>
              </a:rPr>
              <a:t>two forms of each trait, one from each parent</a:t>
            </a:r>
            <a:r>
              <a:rPr lang="en-US" dirty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Section 2: Mendel’s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latin typeface="+mj-lt"/>
              </a:rPr>
              <a:t>Mendelian Theory of Heredity: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800" dirty="0">
                <a:latin typeface="+mj-lt"/>
              </a:rPr>
              <a:t>For each inherited trait, an individual has two copies of the gene – one from each parent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800" dirty="0">
                <a:latin typeface="+mj-lt"/>
              </a:rPr>
              <a:t>There are alternative versions of genes.</a:t>
            </a:r>
          </a:p>
          <a:p>
            <a:pPr marL="852678" lvl="1" indent="-514350">
              <a:buFont typeface="Wingdings" pitchFamily="2" charset="2"/>
              <a:buChar char="v"/>
            </a:pPr>
            <a:r>
              <a:rPr lang="en-US" u="sng" dirty="0">
                <a:latin typeface="+mj-lt"/>
              </a:rPr>
              <a:t>Alleles</a:t>
            </a:r>
            <a:r>
              <a:rPr lang="en-US" dirty="0">
                <a:latin typeface="+mj-lt"/>
              </a:rPr>
              <a:t> – one of the alternative forms of a gene that governs a characteristic</a:t>
            </a:r>
          </a:p>
        </p:txBody>
      </p:sp>
      <p:pic>
        <p:nvPicPr>
          <p:cNvPr id="4" name="Picture 3" descr="alle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4724400"/>
            <a:ext cx="2690813" cy="1856452"/>
          </a:xfrm>
          <a:prstGeom prst="rect">
            <a:avLst/>
          </a:prstGeom>
        </p:spPr>
      </p:pic>
      <p:pic>
        <p:nvPicPr>
          <p:cNvPr id="5" name="Picture 4" descr="allele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4876800"/>
            <a:ext cx="4057650" cy="1623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Techn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120164</TotalTime>
  <Words>1288</Words>
  <Application>Microsoft Office PowerPoint</Application>
  <PresentationFormat>On-screen Show (4:3)</PresentationFormat>
  <Paragraphs>198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Comic Sans MS</vt:lpstr>
      <vt:lpstr>Times New Roman</vt:lpstr>
      <vt:lpstr>Wingdings</vt:lpstr>
      <vt:lpstr>Wingdings 2</vt:lpstr>
      <vt:lpstr>Technic</vt:lpstr>
      <vt:lpstr>Chapter 8 Mendel &amp; Heredity</vt:lpstr>
      <vt:lpstr>Section 1: The Origin of Genetics</vt:lpstr>
      <vt:lpstr>Section 1: The Origin of Genetics</vt:lpstr>
      <vt:lpstr>Section 1: The Origin of Genetics</vt:lpstr>
      <vt:lpstr>Section 1: The Origin of Genetics</vt:lpstr>
      <vt:lpstr>Section 1: The Origin of Genetics</vt:lpstr>
      <vt:lpstr>Section 1: The Origin of Genetics</vt:lpstr>
      <vt:lpstr>Section 2: Mendel’s Theory</vt:lpstr>
      <vt:lpstr>Section 2: Mendel’s Theory</vt:lpstr>
      <vt:lpstr>Section 2: Mendel’s Theory</vt:lpstr>
      <vt:lpstr>Section 2: Mendel’s Theory</vt:lpstr>
      <vt:lpstr>Section 2: Mendel’s Theory</vt:lpstr>
      <vt:lpstr>Section 2: Mendel’s Theory</vt:lpstr>
      <vt:lpstr>Section 2: Mendel’s Theory</vt:lpstr>
      <vt:lpstr>Section 3: Studying Heredity</vt:lpstr>
      <vt:lpstr>Section 3: Studying Heredity</vt:lpstr>
      <vt:lpstr>Section 3: Studying Heredity</vt:lpstr>
      <vt:lpstr>Section 3: Studying Heredity</vt:lpstr>
      <vt:lpstr>Section 3: Studying Heredity</vt:lpstr>
      <vt:lpstr>Section 4: Complex Patterns of Heredity</vt:lpstr>
      <vt:lpstr>Section 4: Complex Patterns of Heredity</vt:lpstr>
      <vt:lpstr>Section 4: Complex Patterns of Heredity</vt:lpstr>
      <vt:lpstr>PowerPoint Presentation</vt:lpstr>
      <vt:lpstr>Section 4: Complex Patterns of Heredity</vt:lpstr>
      <vt:lpstr>PowerPoint Presentation</vt:lpstr>
      <vt:lpstr>PowerPoint Presentation</vt:lpstr>
      <vt:lpstr>PowerPoint Presentation</vt:lpstr>
      <vt:lpstr>PowerPoint Presentation</vt:lpstr>
      <vt:lpstr>Section 3: Studying Heredity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Fidelity National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Mendel &amp; Heredity</dc:title>
  <dc:creator>Owner</dc:creator>
  <cp:lastModifiedBy>MORGAN  MCKNIGHT</cp:lastModifiedBy>
  <cp:revision>3243</cp:revision>
  <dcterms:created xsi:type="dcterms:W3CDTF">2010-11-14T22:20:52Z</dcterms:created>
  <dcterms:modified xsi:type="dcterms:W3CDTF">2019-03-29T19:19:42Z</dcterms:modified>
</cp:coreProperties>
</file>