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84" r:id="rId13"/>
    <p:sldId id="269" r:id="rId14"/>
    <p:sldId id="270" r:id="rId15"/>
    <p:sldId id="285" r:id="rId16"/>
    <p:sldId id="271" r:id="rId17"/>
    <p:sldId id="272" r:id="rId18"/>
    <p:sldId id="273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6" r:id="rId27"/>
    <p:sldId id="287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B3080B-1435-42DE-91F8-7F8089C9B9BF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19AA9C6-820C-4AB0-AC47-89A7CC0F42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622" units="cm"/>
          <inkml:channel name="Y" type="integer" max="13850" units="cm"/>
          <inkml:channel name="T" type="integer" max="2.14748E9" units="dev"/>
        </inkml:traceFormat>
        <inkml:channelProperties>
          <inkml:channelProperty channel="X" name="resolution" value="159.99741" units="1/cm"/>
          <inkml:channelProperty channel="Y" name="resolution" value="160.00462" units="1/cm"/>
          <inkml:channelProperty channel="T" name="resolution" value="1" units="1/dev"/>
        </inkml:channelProperties>
      </inkml:inkSource>
      <inkml:timestamp xml:id="ts0" timeString="2019-02-21T19:00:03.6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10773 16518 0,'0'0'0,"0"0"0,0 0 0,0 0 0,0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622" units="cm"/>
          <inkml:channel name="Y" type="integer" max="13850" units="cm"/>
          <inkml:channel name="T" type="integer" max="2.14748E9" units="dev"/>
        </inkml:traceFormat>
        <inkml:channelProperties>
          <inkml:channelProperty channel="X" name="resolution" value="159.99741" units="1/cm"/>
          <inkml:channelProperty channel="Y" name="resolution" value="160.00462" units="1/cm"/>
          <inkml:channelProperty channel="T" name="resolution" value="1" units="1/dev"/>
        </inkml:channelProperties>
      </inkml:inkSource>
      <inkml:timestamp xml:id="ts0" timeString="2019-02-22T19:06:06.6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5201 16694 0,'-11'7'0,"-3"0"0,11-6 0,3-1 0</inkml:trace>
  <inkml:trace contextRef="#ctx0" brushRef="#br0" timeOffset="25528.966">13490 7381 0,'0'0'0,"0"0"0,0 0 16,0 0-16,0 0 16,0 0-16,0 0 15,0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622" units="cm"/>
          <inkml:channel name="Y" type="integer" max="13850" units="cm"/>
          <inkml:channel name="T" type="integer" max="2.14748E9" units="dev"/>
        </inkml:traceFormat>
        <inkml:channelProperties>
          <inkml:channelProperty channel="X" name="resolution" value="159.99741" units="1/cm"/>
          <inkml:channelProperty channel="Y" name="resolution" value="160.00462" units="1/cm"/>
          <inkml:channelProperty channel="T" name="resolution" value="1" units="1/dev"/>
        </inkml:channelProperties>
      </inkml:inkSource>
      <inkml:timestamp xml:id="ts0" timeString="2019-02-22T19:06:32.8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13272 7381 0,'0'0'0,"-9"-3"16,-1 0-16,0-1 15,2 1-15,0 2 0,0 0 16,-1-1-16,2 1 16,2 1-16,1 1 15,0-1-15,1 0 16,2 3-16,1-2 0,1 2 15,2 0-15,1 1 16,3-1-16,0 1 0,2-1 16,4-1-16,-1 1 15,0-2-15,3 2 16,1-1-16,1 0 0,1 0 16,0 0-16,0 1 15,0-1-15,-3 0 16,2 0-16,-4-1 0,1-1 15,-1 1-15,-4-1 16,-1 2-16,-1-2 16,-1 0-16,-3 0 0,-2 0 15,-1 0-15,-3 0 16,0 0-16,-2-2 16,-1 2-16,0-1 0,-3 1 15,1-1-15,-3-1 16,0 1-16,0 1 15,-3-1-15,0 1 0,-1 0 16,0 0-16,1 0 16,-1 1-16,0 0 15,1 1-15,1-1 0,0 0 16,0 1-16,0-2 16,2 1-16,0-1 15,3-1-15,0 1 0,1-2 16,3 1-16,0 0 15,1-1-15,3 1 16,0 0-16,4-1 0,1 1 16,2-1-16,3 0 15,1 0-15,0 1 0,3 0 16,-2 1-16,0 0 16,2-2-16,-3 4 15,2-2-15,-4 1 0,-1 0 16,1 1-16,-2-1 15,-2-1-15,1 0 16,-2-3-16,-4-2 0,0 5 16</inkml:trace>
  <inkml:trace contextRef="#ctx0" brushRef="#br0" timeOffset="6338.143">13606 6833 0,'-1'-1'0,"-11"-5"15,1 1-15,-2 1 0,1 0 16,1-2-16,10 6 15,1 0-15</inkml:trace>
  <inkml:trace contextRef="#ctx0" brushRef="#br0" timeOffset="13997.874">13512 6353 0,'0'0'15,"0"0"-15,6-11 16,1 2-16,3 0 16,-3 4-16,1 1 0,-2 2 15,0 2-15,-1 2 16,0-1-16,-4 0 16,-1 2-16,0-4 0,-1-2 15,0 0-15,-1-1 16,1 0-16,0-1 15,-2 0-15,1 1 0,0 0 16,-1 0-16,0 0 16,-1 1-16,1 0 15,-1 2-15,0 0 0,-1-1 16,-1 2-16,-2 2 16,-3-1-16,-3 2 15,0 1-15,1 0 0,-3 2 16,3-2-16,-1 1 15,0-1-15,2 2 0,-1-3 16,4 1-16,-1-3 16,3 0-16,2-1 15,1 0-15,1 0 0,0-1 16,2 0-16,2-1 16,3 1-16,3-3 15,4 1-15,1-1 16,4-2-16,-3 2 0,5-1 15,0-1-15,0 1 16,0 1-16,-2 0 0,1-1 16,-3 3-16,-5 0 15,-3 1-15,-2 1 16,-3 0-16,-2 0 0,-5 1 16,1 2-16,-3 0 15,-2 1-15,0 0 16,4 0-16,-1 0 0,0-1 15,-1 3-15,-2-1 16,-1 2-16,0-2 16,1 1-16,1 1 0,-2-2 15,0 1-15,2-1 16,4-2-16,5-3 16,4-3-16,3-1 0,4-4 15,4-2-15,0 1 16,3-4-16,1 1 15,7-5-15,2 0 0,-7 1 16,-1 3-16,-3-2 16,-6 1-16,-3 3 15,-5 3-15,-2 2 0,-2 5 16,-2-1-16,0 4 16,0-1-16,1 2 0,-2 0 15,-3 2-15,-7 5 16,-4 2-16,-18 11 15,1 4-15,-11 6 16,-5 9-16,14-7 0,12-9 16,25-26-16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44B9-492F-4CC0-99E7-9322535C232F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C7CADE-C428-4E2B-BCF6-947886B07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44B9-492F-4CC0-99E7-9322535C232F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CADE-C428-4E2B-BCF6-947886B07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1C7CADE-C428-4E2B-BCF6-947886B07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44B9-492F-4CC0-99E7-9322535C232F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44B9-492F-4CC0-99E7-9322535C232F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1C7CADE-C428-4E2B-BCF6-947886B07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44B9-492F-4CC0-99E7-9322535C232F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C7CADE-C428-4E2B-BCF6-947886B07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A6D44B9-492F-4CC0-99E7-9322535C232F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CADE-C428-4E2B-BCF6-947886B07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44B9-492F-4CC0-99E7-9322535C232F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1C7CADE-C428-4E2B-BCF6-947886B07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44B9-492F-4CC0-99E7-9322535C232F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1C7CADE-C428-4E2B-BCF6-947886B07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44B9-492F-4CC0-99E7-9322535C232F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C7CADE-C428-4E2B-BCF6-947886B07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C7CADE-C428-4E2B-BCF6-947886B07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44B9-492F-4CC0-99E7-9322535C232F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1C7CADE-C428-4E2B-BCF6-947886B07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A6D44B9-492F-4CC0-99E7-9322535C232F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A6D44B9-492F-4CC0-99E7-9322535C232F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C7CADE-C428-4E2B-BCF6-947886B07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omic Sans MS" pitchFamily="66" charset="0"/>
              </a:rPr>
              <a:t>Chromosomes and Cell Reproduction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Chapter 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Section 1: Chromosomes</a:t>
            </a:r>
            <a:br>
              <a:rPr lang="en-US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-Sex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Female eggs contribute only an </a:t>
            </a:r>
            <a:r>
              <a:rPr lang="en-US" u="sng" dirty="0">
                <a:latin typeface="Comic Sans MS" pitchFamily="66" charset="0"/>
              </a:rPr>
              <a:t>X</a:t>
            </a:r>
            <a:r>
              <a:rPr lang="en-US" dirty="0">
                <a:latin typeface="Comic Sans MS" pitchFamily="66" charset="0"/>
              </a:rPr>
              <a:t> sex chromosome.</a:t>
            </a:r>
          </a:p>
          <a:p>
            <a:r>
              <a:rPr lang="en-US" dirty="0">
                <a:latin typeface="Comic Sans MS" pitchFamily="66" charset="0"/>
              </a:rPr>
              <a:t>Male sperm may contribute either an </a:t>
            </a:r>
            <a:r>
              <a:rPr lang="en-US" u="sng" dirty="0">
                <a:latin typeface="Comic Sans MS" pitchFamily="66" charset="0"/>
              </a:rPr>
              <a:t>X</a:t>
            </a:r>
            <a:r>
              <a:rPr lang="en-US" dirty="0">
                <a:latin typeface="Comic Sans MS" pitchFamily="66" charset="0"/>
              </a:rPr>
              <a:t> or </a:t>
            </a:r>
            <a:r>
              <a:rPr lang="en-US" u="sng" dirty="0">
                <a:latin typeface="Comic Sans MS" pitchFamily="66" charset="0"/>
              </a:rPr>
              <a:t>Y</a:t>
            </a:r>
            <a:r>
              <a:rPr lang="en-US" dirty="0">
                <a:latin typeface="Comic Sans MS" pitchFamily="66" charset="0"/>
              </a:rPr>
              <a:t> sex chromosome.</a:t>
            </a:r>
          </a:p>
          <a:p>
            <a:r>
              <a:rPr lang="en-US" dirty="0">
                <a:latin typeface="Comic Sans MS" pitchFamily="66" charset="0"/>
              </a:rPr>
              <a:t>Male babies = </a:t>
            </a:r>
            <a:r>
              <a:rPr lang="en-US" u="sng" dirty="0">
                <a:latin typeface="Comic Sans MS" pitchFamily="66" charset="0"/>
              </a:rPr>
              <a:t>XY</a:t>
            </a:r>
            <a:r>
              <a:rPr lang="en-US" dirty="0">
                <a:latin typeface="Comic Sans MS" pitchFamily="66" charset="0"/>
              </a:rPr>
              <a:t> 	Female babies = </a:t>
            </a:r>
            <a:r>
              <a:rPr lang="en-US" u="sng" dirty="0">
                <a:latin typeface="Comic Sans MS" pitchFamily="66" charset="0"/>
              </a:rPr>
              <a:t>XX</a:t>
            </a:r>
          </a:p>
          <a:p>
            <a:r>
              <a:rPr lang="en-US" dirty="0">
                <a:latin typeface="Comic Sans MS" pitchFamily="66" charset="0"/>
              </a:rPr>
              <a:t>The presence of a Y sex chromosome declares “</a:t>
            </a:r>
            <a:r>
              <a:rPr lang="en-US" u="sng" dirty="0">
                <a:latin typeface="Comic Sans MS" pitchFamily="66" charset="0"/>
              </a:rPr>
              <a:t>maleness</a:t>
            </a:r>
            <a:r>
              <a:rPr lang="en-US" dirty="0">
                <a:latin typeface="Comic Sans MS" pitchFamily="66" charset="0"/>
              </a:rPr>
              <a:t>.”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henryvi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4419600"/>
            <a:ext cx="160924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52578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Who determines if the baby will be a girl or a boy?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Section 1: Chromosomes</a:t>
            </a:r>
            <a:br>
              <a:rPr lang="en-US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-Change in chromosome 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915400" cy="4846320"/>
          </a:xfrm>
        </p:spPr>
        <p:txBody>
          <a:bodyPr/>
          <a:lstStyle/>
          <a:p>
            <a:r>
              <a:rPr lang="en-US" u="sng" dirty="0">
                <a:latin typeface="Comic Sans MS" pitchFamily="66" charset="0"/>
              </a:rPr>
              <a:t>Trisomy</a:t>
            </a:r>
            <a:r>
              <a:rPr lang="en-US" dirty="0">
                <a:latin typeface="Comic Sans MS" pitchFamily="66" charset="0"/>
              </a:rPr>
              <a:t> – term for humans with more than 2 copies of any chromosome, the person will not develop as usual</a:t>
            </a:r>
          </a:p>
          <a:p>
            <a:pPr>
              <a:buNone/>
            </a:pPr>
            <a:r>
              <a:rPr lang="en-US" dirty="0">
                <a:latin typeface="Comic Sans MS" pitchFamily="66" charset="0"/>
              </a:rPr>
              <a:t> </a:t>
            </a:r>
          </a:p>
          <a:p>
            <a:r>
              <a:rPr lang="en-US" u="sng" dirty="0" err="1">
                <a:latin typeface="Comic Sans MS" pitchFamily="66" charset="0"/>
              </a:rPr>
              <a:t>Trisomy</a:t>
            </a:r>
            <a:r>
              <a:rPr lang="en-US" u="sng" dirty="0">
                <a:latin typeface="Comic Sans MS" pitchFamily="66" charset="0"/>
              </a:rPr>
              <a:t> 21 </a:t>
            </a:r>
            <a:r>
              <a:rPr lang="en-US" dirty="0">
                <a:latin typeface="Comic Sans MS" pitchFamily="66" charset="0"/>
              </a:rPr>
              <a:t>– having an extra copy of </a:t>
            </a:r>
            <a:r>
              <a:rPr lang="en-US" b="1" dirty="0">
                <a:latin typeface="Comic Sans MS" pitchFamily="66" charset="0"/>
              </a:rPr>
              <a:t>chromosome 21 </a:t>
            </a:r>
            <a:endParaRPr lang="en-US" dirty="0">
              <a:latin typeface="Comic Sans MS" pitchFamily="66" charset="0"/>
            </a:endParaRPr>
          </a:p>
          <a:p>
            <a:pPr lvl="1"/>
            <a:r>
              <a:rPr lang="en-US" dirty="0">
                <a:latin typeface="Comic Sans MS" pitchFamily="66" charset="0"/>
              </a:rPr>
              <a:t>Known as Down Syndrome – individual has 47 chromosomes)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find the </a:t>
            </a:r>
            <a:r>
              <a:rPr lang="en-US" u="sng" dirty="0" err="1"/>
              <a:t>Trisomy</a:t>
            </a:r>
            <a:r>
              <a:rPr lang="en-US" dirty="0"/>
              <a:t> in this </a:t>
            </a:r>
            <a:r>
              <a:rPr lang="en-US" dirty="0" err="1"/>
              <a:t>karyotype</a:t>
            </a:r>
            <a:r>
              <a:rPr lang="en-US" dirty="0"/>
              <a:t>?</a:t>
            </a:r>
          </a:p>
        </p:txBody>
      </p:sp>
      <p:pic>
        <p:nvPicPr>
          <p:cNvPr id="4" name="Picture 3" descr="karyotypetrisomy2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447800"/>
            <a:ext cx="7010400" cy="52511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7FA6DD-E91E-4F31-ADCB-F647DB990E97}"/>
                  </a:ext>
                </a:extLst>
              </p14:cNvPr>
              <p14:cNvContentPartPr/>
              <p14:nvPr/>
            </p14:nvContentPartPr>
            <p14:xfrm>
              <a:off x="3878280" y="594648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7FA6DD-E91E-4F31-ADCB-F647DB990E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68920" y="593712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161C29A-EB12-4473-9748-1FEB27806F59}"/>
                  </a:ext>
                </a:extLst>
              </p14:cNvPr>
              <p14:cNvContentPartPr/>
              <p14:nvPr/>
            </p14:nvContentPartPr>
            <p14:xfrm>
              <a:off x="1862280" y="2657160"/>
              <a:ext cx="2994480" cy="3358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161C29A-EB12-4473-9748-1FEB27806F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52920" y="2647800"/>
                <a:ext cx="3013200" cy="3377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Section 1: Chromosomes</a:t>
            </a:r>
            <a:br>
              <a:rPr lang="en-US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-Change in chromosome number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err="1">
                <a:latin typeface="Comic Sans MS" pitchFamily="66" charset="0"/>
              </a:rPr>
              <a:t>Nondisjunction</a:t>
            </a:r>
            <a:r>
              <a:rPr lang="en-US" dirty="0">
                <a:latin typeface="Comic Sans MS" pitchFamily="66" charset="0"/>
              </a:rPr>
              <a:t> – One or more chromosomes fail to separate properly.  One gamete gets one too many chromosomes &amp; another gamete gets one less. 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nondisjun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505200"/>
            <a:ext cx="3810000" cy="27336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512245F-D389-462F-ABCA-6E7FB637DCAC}"/>
                  </a:ext>
                </a:extLst>
              </p14:cNvPr>
              <p14:cNvContentPartPr/>
              <p14:nvPr/>
            </p14:nvContentPartPr>
            <p14:xfrm>
              <a:off x="4745880" y="2217240"/>
              <a:ext cx="156240" cy="453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512245F-D389-462F-ABCA-6E7FB637DC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36520" y="2207880"/>
                <a:ext cx="174960" cy="472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Section 1: Chromosomes</a:t>
            </a:r>
            <a:br>
              <a:rPr lang="en-US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-Change in chromosome number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u="sng" dirty="0">
                <a:latin typeface="Comic Sans MS" pitchFamily="66" charset="0"/>
              </a:rPr>
              <a:t>Mutation</a:t>
            </a:r>
            <a:r>
              <a:rPr lang="en-US" sz="2000" dirty="0">
                <a:latin typeface="Comic Sans MS" pitchFamily="66" charset="0"/>
              </a:rPr>
              <a:t> – changes in structure of an organism’s chromosome</a:t>
            </a:r>
          </a:p>
          <a:p>
            <a:pPr>
              <a:buNone/>
            </a:pPr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4 types of mutations:</a:t>
            </a:r>
          </a:p>
          <a:p>
            <a:pPr>
              <a:buNone/>
            </a:pPr>
            <a:r>
              <a:rPr lang="en-US" sz="2000" dirty="0">
                <a:latin typeface="Comic Sans MS" pitchFamily="66" charset="0"/>
              </a:rPr>
              <a:t>	1.  </a:t>
            </a:r>
            <a:r>
              <a:rPr lang="en-US" sz="2000" u="sng" dirty="0">
                <a:latin typeface="Comic Sans MS" pitchFamily="66" charset="0"/>
              </a:rPr>
              <a:t>Deletion</a:t>
            </a:r>
            <a:r>
              <a:rPr lang="en-US" sz="2000" dirty="0">
                <a:latin typeface="Comic Sans MS" pitchFamily="66" charset="0"/>
              </a:rPr>
              <a:t> – piece of a chromosome breaks off completely</a:t>
            </a:r>
            <a:br>
              <a:rPr lang="en-US" sz="2000" dirty="0">
                <a:latin typeface="Comic Sans MS" pitchFamily="66" charset="0"/>
              </a:rPr>
            </a:br>
            <a:endParaRPr lang="en-US" sz="2000" dirty="0">
              <a:latin typeface="Comic Sans MS" pitchFamily="66" charset="0"/>
            </a:endParaRPr>
          </a:p>
          <a:p>
            <a:pPr>
              <a:buNone/>
            </a:pPr>
            <a:endParaRPr lang="en-US" sz="2000" dirty="0">
              <a:latin typeface="Comic Sans MS" pitchFamily="66" charset="0"/>
            </a:endParaRPr>
          </a:p>
          <a:p>
            <a:pPr>
              <a:buNone/>
            </a:pPr>
            <a:endParaRPr lang="en-US" sz="2000" dirty="0">
              <a:latin typeface="Comic Sans MS" pitchFamily="66" charset="0"/>
            </a:endParaRPr>
          </a:p>
          <a:p>
            <a:pPr>
              <a:buNone/>
            </a:pPr>
            <a:endParaRPr lang="en-US" sz="2000" dirty="0">
              <a:latin typeface="Comic Sans MS" pitchFamily="66" charset="0"/>
            </a:endParaRPr>
          </a:p>
          <a:p>
            <a:pPr>
              <a:buNone/>
            </a:pPr>
            <a:endParaRPr lang="en-US" sz="2000" dirty="0">
              <a:latin typeface="Comic Sans MS" pitchFamily="66" charset="0"/>
            </a:endParaRPr>
          </a:p>
          <a:p>
            <a:pPr>
              <a:buNone/>
            </a:pPr>
            <a:r>
              <a:rPr lang="en-US" sz="2000" dirty="0">
                <a:latin typeface="Comic Sans MS" pitchFamily="66" charset="0"/>
              </a:rPr>
              <a:t>	2.  </a:t>
            </a:r>
            <a:r>
              <a:rPr lang="en-US" sz="2000" u="sng" dirty="0">
                <a:latin typeface="Comic Sans MS" pitchFamily="66" charset="0"/>
              </a:rPr>
              <a:t>Duplication</a:t>
            </a:r>
            <a:r>
              <a:rPr lang="en-US" sz="2000" dirty="0">
                <a:latin typeface="Comic Sans MS" pitchFamily="66" charset="0"/>
              </a:rPr>
              <a:t> – extra copies of the same gene</a:t>
            </a:r>
          </a:p>
          <a:p>
            <a:pPr>
              <a:buNone/>
            </a:pPr>
            <a:endParaRPr lang="en-US" sz="2000" dirty="0">
              <a:latin typeface="Comic Sans MS" pitchFamily="66" charset="0"/>
            </a:endParaRPr>
          </a:p>
          <a:p>
            <a:pPr>
              <a:buNone/>
            </a:pPr>
            <a:r>
              <a:rPr lang="en-US" sz="2000" dirty="0">
                <a:latin typeface="Comic Sans MS" pitchFamily="66" charset="0"/>
              </a:rPr>
              <a:t>	</a:t>
            </a:r>
          </a:p>
        </p:txBody>
      </p:sp>
      <p:pic>
        <p:nvPicPr>
          <p:cNvPr id="4" name="Picture 3" descr="mutations.jpg"/>
          <p:cNvPicPr>
            <a:picLocks noChangeAspect="1"/>
          </p:cNvPicPr>
          <p:nvPr/>
        </p:nvPicPr>
        <p:blipFill>
          <a:blip r:embed="rId2" cstate="print"/>
          <a:srcRect b="83684"/>
          <a:stretch>
            <a:fillRect/>
          </a:stretch>
        </p:blipFill>
        <p:spPr>
          <a:xfrm>
            <a:off x="1713272" y="3276600"/>
            <a:ext cx="6526162" cy="685800"/>
          </a:xfrm>
          <a:prstGeom prst="rect">
            <a:avLst/>
          </a:prstGeom>
        </p:spPr>
      </p:pic>
      <p:pic>
        <p:nvPicPr>
          <p:cNvPr id="5" name="Picture 4" descr="mutations.jpg"/>
          <p:cNvPicPr>
            <a:picLocks noChangeAspect="1"/>
          </p:cNvPicPr>
          <p:nvPr/>
        </p:nvPicPr>
        <p:blipFill>
          <a:blip r:embed="rId2" cstate="print"/>
          <a:srcRect t="22632" b="60526"/>
          <a:stretch>
            <a:fillRect/>
          </a:stretch>
        </p:blipFill>
        <p:spPr>
          <a:xfrm>
            <a:off x="1752600" y="5334000"/>
            <a:ext cx="6457952" cy="700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Section 1: Chromosomes</a:t>
            </a:r>
            <a:br>
              <a:rPr lang="en-US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-Change in chromosome number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omic Sans MS" pitchFamily="66" charset="0"/>
              </a:rPr>
              <a:t>4 types of mutations (continued)</a:t>
            </a:r>
          </a:p>
          <a:p>
            <a:pPr>
              <a:buNone/>
            </a:pPr>
            <a:endParaRPr lang="en-US" sz="2000" dirty="0">
              <a:latin typeface="Comic Sans MS" pitchFamily="66" charset="0"/>
            </a:endParaRPr>
          </a:p>
          <a:p>
            <a:pPr>
              <a:buNone/>
            </a:pPr>
            <a:r>
              <a:rPr lang="en-US" sz="2000" dirty="0">
                <a:latin typeface="Comic Sans MS" pitchFamily="66" charset="0"/>
              </a:rPr>
              <a:t>	3.  </a:t>
            </a:r>
            <a:r>
              <a:rPr lang="en-US" sz="2000" u="sng" dirty="0">
                <a:latin typeface="Comic Sans MS" pitchFamily="66" charset="0"/>
              </a:rPr>
              <a:t>Inversion</a:t>
            </a:r>
            <a:r>
              <a:rPr lang="en-US" sz="2000" dirty="0">
                <a:latin typeface="Comic Sans MS" pitchFamily="66" charset="0"/>
              </a:rPr>
              <a:t> – chromosome piece reattaches to original chromosome in reverse</a:t>
            </a:r>
          </a:p>
          <a:p>
            <a:pPr>
              <a:buNone/>
            </a:pPr>
            <a:endParaRPr lang="en-US" sz="2000" dirty="0">
              <a:latin typeface="Comic Sans MS" pitchFamily="66" charset="0"/>
            </a:endParaRPr>
          </a:p>
          <a:p>
            <a:pPr>
              <a:buNone/>
            </a:pPr>
            <a:endParaRPr lang="en-US" sz="2000" dirty="0">
              <a:latin typeface="Comic Sans MS" pitchFamily="66" charset="0"/>
            </a:endParaRPr>
          </a:p>
          <a:p>
            <a:pPr>
              <a:buNone/>
            </a:pPr>
            <a:endParaRPr lang="en-US" sz="2000" dirty="0">
              <a:latin typeface="Comic Sans MS" pitchFamily="66" charset="0"/>
            </a:endParaRPr>
          </a:p>
          <a:p>
            <a:pPr>
              <a:buNone/>
            </a:pPr>
            <a:r>
              <a:rPr lang="en-US" sz="2000" dirty="0">
                <a:latin typeface="Comic Sans MS" pitchFamily="66" charset="0"/>
              </a:rPr>
              <a:t>	</a:t>
            </a:r>
          </a:p>
          <a:p>
            <a:pPr>
              <a:buNone/>
            </a:pPr>
            <a:r>
              <a:rPr lang="en-US" sz="2000" dirty="0">
                <a:latin typeface="Comic Sans MS" pitchFamily="66" charset="0"/>
              </a:rPr>
              <a:t>	4.  </a:t>
            </a:r>
            <a:r>
              <a:rPr lang="en-US" sz="2000" u="sng" dirty="0">
                <a:latin typeface="Comic Sans MS" pitchFamily="66" charset="0"/>
              </a:rPr>
              <a:t>Translocation</a:t>
            </a:r>
            <a:r>
              <a:rPr lang="en-US" sz="2000" dirty="0">
                <a:latin typeface="Comic Sans MS" pitchFamily="66" charset="0"/>
              </a:rPr>
              <a:t> – when a piece of a gene reattaches to a </a:t>
            </a:r>
            <a:r>
              <a:rPr lang="en-US" sz="2000" dirty="0" err="1">
                <a:latin typeface="Comic Sans MS" pitchFamily="66" charset="0"/>
              </a:rPr>
              <a:t>nonhomologous</a:t>
            </a:r>
            <a:r>
              <a:rPr lang="en-US" sz="2000" dirty="0">
                <a:latin typeface="Comic Sans MS" pitchFamily="66" charset="0"/>
              </a:rPr>
              <a:t> chromosome</a:t>
            </a:r>
          </a:p>
        </p:txBody>
      </p:sp>
      <p:pic>
        <p:nvPicPr>
          <p:cNvPr id="6" name="Picture 5" descr="mutations.jpg"/>
          <p:cNvPicPr>
            <a:picLocks noChangeAspect="1"/>
          </p:cNvPicPr>
          <p:nvPr/>
        </p:nvPicPr>
        <p:blipFill>
          <a:blip r:embed="rId2" cstate="print"/>
          <a:srcRect l="57482" t="43684" b="33158"/>
          <a:stretch>
            <a:fillRect/>
          </a:stretch>
        </p:blipFill>
        <p:spPr>
          <a:xfrm>
            <a:off x="3429000" y="2895600"/>
            <a:ext cx="3276600" cy="1149422"/>
          </a:xfrm>
          <a:prstGeom prst="rect">
            <a:avLst/>
          </a:prstGeom>
        </p:spPr>
      </p:pic>
      <p:pic>
        <p:nvPicPr>
          <p:cNvPr id="7" name="Picture 6" descr="mutations.jpg"/>
          <p:cNvPicPr>
            <a:picLocks noChangeAspect="1"/>
          </p:cNvPicPr>
          <p:nvPr/>
        </p:nvPicPr>
        <p:blipFill>
          <a:blip r:embed="rId2" cstate="print"/>
          <a:srcRect t="64737"/>
          <a:stretch>
            <a:fillRect/>
          </a:stretch>
        </p:blipFill>
        <p:spPr>
          <a:xfrm>
            <a:off x="2514600" y="5181600"/>
            <a:ext cx="5952118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Section 2: Cell cycle</a:t>
            </a:r>
            <a:br>
              <a:rPr lang="en-US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-Life in a eukaryotic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>
                <a:latin typeface="Comic Sans MS" pitchFamily="66" charset="0"/>
              </a:rPr>
              <a:t>The Cell Cycle</a:t>
            </a:r>
            <a:r>
              <a:rPr lang="en-US" dirty="0">
                <a:latin typeface="Comic Sans MS" pitchFamily="66" charset="0"/>
              </a:rPr>
              <a:t> – repeating sequence of cellular growth &amp; division during the life of an organism  (5 phases)</a:t>
            </a:r>
          </a:p>
          <a:p>
            <a:pPr lvl="1"/>
            <a:r>
              <a:rPr lang="en-US" dirty="0">
                <a:latin typeface="Comic Sans MS" pitchFamily="66" charset="0"/>
              </a:rPr>
              <a:t>Cell Cycle INCLUDES Mitosis.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5" name="Picture 4" descr="cellcyc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3309478"/>
            <a:ext cx="4648200" cy="3265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3581400"/>
            <a:ext cx="220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/>
              <a:t>Interphase</a:t>
            </a:r>
            <a:r>
              <a:rPr lang="en-US" u="sng" dirty="0"/>
              <a:t> </a:t>
            </a:r>
            <a:r>
              <a:rPr lang="en-US" dirty="0"/>
              <a:t>includes the first </a:t>
            </a:r>
            <a:r>
              <a:rPr lang="en-US" u="sng" dirty="0"/>
              <a:t>3</a:t>
            </a:r>
            <a:r>
              <a:rPr lang="en-US" dirty="0"/>
              <a:t> stages: </a:t>
            </a:r>
            <a:r>
              <a:rPr lang="en-US" u="sng" dirty="0"/>
              <a:t>G1, S, and G2</a:t>
            </a:r>
          </a:p>
          <a:p>
            <a:endParaRPr lang="en-US" dirty="0"/>
          </a:p>
          <a:p>
            <a:r>
              <a:rPr lang="en-US" dirty="0" err="1"/>
              <a:t>Interphase</a:t>
            </a:r>
            <a:r>
              <a:rPr lang="en-US" dirty="0"/>
              <a:t> takes up </a:t>
            </a:r>
            <a:r>
              <a:rPr lang="en-US" u="sng" dirty="0"/>
              <a:t>90%</a:t>
            </a:r>
            <a:r>
              <a:rPr lang="en-US" dirty="0"/>
              <a:t> of a cell’s life.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Section 2: Cell cycle</a:t>
            </a:r>
            <a:br>
              <a:rPr lang="en-US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-Life in a eukaryotic cell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latin typeface="Comic Sans MS" pitchFamily="66" charset="0"/>
              </a:rPr>
              <a:t>Phases of the Cell Cycle:</a:t>
            </a:r>
          </a:p>
          <a:p>
            <a:r>
              <a:rPr lang="en-US" b="1" dirty="0">
                <a:latin typeface="Comic Sans MS" pitchFamily="66" charset="0"/>
              </a:rPr>
              <a:t>G1 phase </a:t>
            </a:r>
            <a:r>
              <a:rPr lang="en-US" dirty="0">
                <a:latin typeface="Comic Sans MS" pitchFamily="66" charset="0"/>
              </a:rPr>
              <a:t>– cell </a:t>
            </a:r>
            <a:r>
              <a:rPr lang="en-US" b="1" u="sng" dirty="0">
                <a:latin typeface="Comic Sans MS" pitchFamily="66" charset="0"/>
              </a:rPr>
              <a:t>g</a:t>
            </a:r>
            <a:r>
              <a:rPr lang="en-US" dirty="0">
                <a:latin typeface="Comic Sans MS" pitchFamily="66" charset="0"/>
              </a:rPr>
              <a:t>rows rapidly &amp; carries out its routine functions (its job)</a:t>
            </a:r>
          </a:p>
          <a:p>
            <a:pPr lvl="1"/>
            <a:r>
              <a:rPr lang="en-US" dirty="0">
                <a:latin typeface="Comic Sans MS" pitchFamily="66" charset="0"/>
              </a:rPr>
              <a:t>“first growth”</a:t>
            </a:r>
          </a:p>
          <a:p>
            <a:pPr lvl="1"/>
            <a:r>
              <a:rPr lang="en-US" dirty="0">
                <a:latin typeface="Comic Sans MS" pitchFamily="66" charset="0"/>
              </a:rPr>
              <a:t>Some cells never leave this phase because they are not dividing (ex. Nerve/brain cells, muscle cells)</a:t>
            </a:r>
          </a:p>
          <a:p>
            <a:pPr lvl="1">
              <a:buNone/>
            </a:pPr>
            <a:endParaRPr lang="en-US" dirty="0">
              <a:latin typeface="Comic Sans MS" pitchFamily="66" charset="0"/>
            </a:endParaRPr>
          </a:p>
          <a:p>
            <a:r>
              <a:rPr lang="en-US" b="1" dirty="0">
                <a:latin typeface="Comic Sans MS" pitchFamily="66" charset="0"/>
              </a:rPr>
              <a:t>S phase </a:t>
            </a:r>
            <a:r>
              <a:rPr lang="en-US" dirty="0">
                <a:latin typeface="Comic Sans MS" pitchFamily="66" charset="0"/>
              </a:rPr>
              <a:t>– cell’s DNA is </a:t>
            </a:r>
            <a:r>
              <a:rPr lang="en-US" b="1" u="sng" dirty="0">
                <a:latin typeface="Comic Sans MS" pitchFamily="66" charset="0"/>
              </a:rPr>
              <a:t>s</a:t>
            </a:r>
            <a:r>
              <a:rPr lang="en-US" dirty="0">
                <a:latin typeface="Comic Sans MS" pitchFamily="66" charset="0"/>
              </a:rPr>
              <a:t>ynthesized or copied</a:t>
            </a:r>
          </a:p>
          <a:p>
            <a:pPr lvl="1"/>
            <a:r>
              <a:rPr lang="en-US" dirty="0">
                <a:latin typeface="Comic Sans MS" pitchFamily="66" charset="0"/>
              </a:rPr>
              <a:t>At the end of this phase, each chromosome consists of 2 </a:t>
            </a:r>
            <a:r>
              <a:rPr lang="en-US" dirty="0" err="1">
                <a:latin typeface="Comic Sans MS" pitchFamily="66" charset="0"/>
              </a:rPr>
              <a:t>chromatids</a:t>
            </a:r>
            <a:r>
              <a:rPr lang="en-US" dirty="0">
                <a:latin typeface="Comic Sans MS" pitchFamily="66" charset="0"/>
              </a:rPr>
              <a:t> attached at the </a:t>
            </a:r>
            <a:r>
              <a:rPr lang="en-US" dirty="0" err="1">
                <a:latin typeface="Comic Sans MS" pitchFamily="66" charset="0"/>
              </a:rPr>
              <a:t>centromere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s phase.jpg"/>
          <p:cNvPicPr>
            <a:picLocks noChangeAspect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>
          <a:xfrm>
            <a:off x="6248400" y="5410200"/>
            <a:ext cx="2466975" cy="1233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Section 2: Cell cycle</a:t>
            </a:r>
            <a:br>
              <a:rPr lang="en-US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-Life in a eukaryotic cell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omic Sans MS" pitchFamily="66" charset="0"/>
              </a:rPr>
              <a:t>G2 phase </a:t>
            </a:r>
            <a:r>
              <a:rPr lang="en-US" dirty="0">
                <a:latin typeface="Comic Sans MS" pitchFamily="66" charset="0"/>
              </a:rPr>
              <a:t>– nucleus prepares to divide</a:t>
            </a:r>
          </a:p>
          <a:p>
            <a:pPr lvl="1"/>
            <a:r>
              <a:rPr lang="en-US" dirty="0">
                <a:latin typeface="Comic Sans MS" pitchFamily="66" charset="0"/>
              </a:rPr>
              <a:t>“second growth”</a:t>
            </a:r>
          </a:p>
          <a:p>
            <a:r>
              <a:rPr lang="en-US" b="1" dirty="0">
                <a:latin typeface="Comic Sans MS" pitchFamily="66" charset="0"/>
              </a:rPr>
              <a:t>M phase</a:t>
            </a:r>
            <a:r>
              <a:rPr lang="en-US" dirty="0">
                <a:latin typeface="Comic Sans MS" pitchFamily="66" charset="0"/>
              </a:rPr>
              <a:t> – </a:t>
            </a:r>
            <a:r>
              <a:rPr lang="en-US" b="1" u="sng" dirty="0">
                <a:latin typeface="Comic Sans MS" pitchFamily="66" charset="0"/>
              </a:rPr>
              <a:t>M</a:t>
            </a:r>
            <a:r>
              <a:rPr lang="en-US" dirty="0">
                <a:latin typeface="Comic Sans MS" pitchFamily="66" charset="0"/>
              </a:rPr>
              <a:t>itosis; nucleus divides into 2 nuclei</a:t>
            </a:r>
          </a:p>
          <a:p>
            <a:pPr lvl="1"/>
            <a:r>
              <a:rPr lang="en-US" dirty="0">
                <a:latin typeface="Comic Sans MS" pitchFamily="66" charset="0"/>
              </a:rPr>
              <a:t>Consists of 4 stages (prophase, metaphase, anaphase, </a:t>
            </a:r>
            <a:r>
              <a:rPr lang="en-US" dirty="0" err="1">
                <a:latin typeface="Comic Sans MS" pitchFamily="66" charset="0"/>
              </a:rPr>
              <a:t>telophase</a:t>
            </a:r>
            <a:r>
              <a:rPr lang="en-US" dirty="0">
                <a:latin typeface="Comic Sans MS" pitchFamily="66" charset="0"/>
              </a:rPr>
              <a:t>)</a:t>
            </a:r>
          </a:p>
          <a:p>
            <a:r>
              <a:rPr lang="en-US" b="1" dirty="0" err="1">
                <a:latin typeface="Comic Sans MS" pitchFamily="66" charset="0"/>
              </a:rPr>
              <a:t>Cytokinesis</a:t>
            </a:r>
            <a:r>
              <a:rPr lang="en-US" dirty="0">
                <a:latin typeface="Comic Sans MS" pitchFamily="66" charset="0"/>
              </a:rPr>
              <a:t> – cytoplasm divides &amp; the cell splits 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cytokinesis1.jpg"/>
          <p:cNvPicPr>
            <a:picLocks noChangeAspect="1"/>
          </p:cNvPicPr>
          <p:nvPr/>
        </p:nvPicPr>
        <p:blipFill>
          <a:blip r:embed="rId2" cstate="print"/>
          <a:srcRect l="13333" r="10000"/>
          <a:stretch>
            <a:fillRect/>
          </a:stretch>
        </p:blipFill>
        <p:spPr>
          <a:xfrm>
            <a:off x="1676400" y="4876800"/>
            <a:ext cx="1752600" cy="1714500"/>
          </a:xfrm>
          <a:prstGeom prst="rect">
            <a:avLst/>
          </a:prstGeom>
        </p:spPr>
      </p:pic>
      <p:pic>
        <p:nvPicPr>
          <p:cNvPr id="5" name="Picture 4" descr="cytokinesis plant.jpg"/>
          <p:cNvPicPr>
            <a:picLocks noChangeAspect="1"/>
          </p:cNvPicPr>
          <p:nvPr/>
        </p:nvPicPr>
        <p:blipFill>
          <a:blip r:embed="rId3" cstate="print"/>
          <a:srcRect l="9658" r="32394"/>
          <a:stretch>
            <a:fillRect/>
          </a:stretch>
        </p:blipFill>
        <p:spPr>
          <a:xfrm>
            <a:off x="5867400" y="5105400"/>
            <a:ext cx="2286000" cy="1581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800600"/>
            <a:ext cx="16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omic Sans MS" pitchFamily="66" charset="0"/>
              </a:rPr>
              <a:t>Animal Cells </a:t>
            </a:r>
            <a:r>
              <a:rPr lang="en-US" dirty="0">
                <a:latin typeface="Comic Sans MS" pitchFamily="66" charset="0"/>
              </a:rPr>
              <a:t>– belt of proteins fibers pinch the cell in half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5029200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omic Sans MS" pitchFamily="66" charset="0"/>
              </a:rPr>
              <a:t>Plant Cells </a:t>
            </a:r>
            <a:r>
              <a:rPr lang="en-US" dirty="0">
                <a:latin typeface="Comic Sans MS" pitchFamily="66" charset="0"/>
              </a:rPr>
              <a:t>– have a cell wall and create a cell plate in the middle of the cell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Section 3: Mitosis &amp; </a:t>
            </a:r>
            <a:r>
              <a:rPr lang="en-US" dirty="0" err="1">
                <a:latin typeface="Comic Sans MS" pitchFamily="66" charset="0"/>
              </a:rPr>
              <a:t>Cytokinesis</a:t>
            </a:r>
            <a:br>
              <a:rPr lang="en-US" dirty="0">
                <a:latin typeface="Comic Sans MS" pitchFamily="66" charset="0"/>
              </a:rPr>
            </a:br>
            <a:r>
              <a:rPr lang="en-US" sz="2200" dirty="0">
                <a:latin typeface="Comic Sans MS" pitchFamily="66" charset="0"/>
              </a:rPr>
              <a:t>-</a:t>
            </a:r>
            <a:r>
              <a:rPr lang="en-US" sz="2200" dirty="0" err="1">
                <a:latin typeface="Comic Sans MS" pitchFamily="66" charset="0"/>
              </a:rPr>
              <a:t>chromatid</a:t>
            </a:r>
            <a:r>
              <a:rPr lang="en-US" sz="2200" dirty="0">
                <a:latin typeface="Comic Sans MS" pitchFamily="66" charset="0"/>
              </a:rPr>
              <a:t> separation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>
                <a:latin typeface="Comic Sans MS" pitchFamily="66" charset="0"/>
              </a:rPr>
              <a:t>Spindles</a:t>
            </a:r>
            <a:r>
              <a:rPr lang="en-US" dirty="0">
                <a:latin typeface="Comic Sans MS" pitchFamily="66" charset="0"/>
              </a:rPr>
              <a:t> – cell structures made up of both </a:t>
            </a:r>
            <a:r>
              <a:rPr lang="en-US" dirty="0" err="1">
                <a:latin typeface="Comic Sans MS" pitchFamily="66" charset="0"/>
              </a:rPr>
              <a:t>centrioles</a:t>
            </a:r>
            <a:r>
              <a:rPr lang="en-US" dirty="0">
                <a:latin typeface="Comic Sans MS" pitchFamily="66" charset="0"/>
              </a:rPr>
              <a:t> and microtubule fibers </a:t>
            </a:r>
          </a:p>
          <a:p>
            <a:pPr>
              <a:buNone/>
            </a:pPr>
            <a:r>
              <a:rPr lang="en-US" dirty="0">
                <a:latin typeface="Comic Sans MS" pitchFamily="66" charset="0"/>
              </a:rPr>
              <a:t>	- moves chromosomes during cell division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pPr>
              <a:buNone/>
            </a:pPr>
            <a:r>
              <a:rPr lang="en-US" dirty="0">
                <a:latin typeface="Comic Sans MS" pitchFamily="66" charset="0"/>
              </a:rPr>
              <a:t>Forming the Spindle:</a:t>
            </a:r>
          </a:p>
          <a:p>
            <a:r>
              <a:rPr lang="en-US" dirty="0" err="1">
                <a:latin typeface="Comic Sans MS" pitchFamily="66" charset="0"/>
              </a:rPr>
              <a:t>Centrosomes</a:t>
            </a:r>
            <a:r>
              <a:rPr lang="en-US" dirty="0">
                <a:latin typeface="Comic Sans MS" pitchFamily="66" charset="0"/>
              </a:rPr>
              <a:t> produce hollow fibers of protein at the cell’s poles</a:t>
            </a:r>
          </a:p>
        </p:txBody>
      </p:sp>
      <p:pic>
        <p:nvPicPr>
          <p:cNvPr id="4" name="Picture 3" descr="spindle fib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4267200"/>
            <a:ext cx="2590800" cy="2590800"/>
          </a:xfrm>
          <a:prstGeom prst="rect">
            <a:avLst/>
          </a:prstGeom>
        </p:spPr>
      </p:pic>
      <p:pic>
        <p:nvPicPr>
          <p:cNvPr id="5" name="Picture 4" descr="centrio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962525"/>
            <a:ext cx="2319637" cy="189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Section 1: Chromosomes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489448" cy="4572000"/>
          </a:xfrm>
        </p:spPr>
        <p:txBody>
          <a:bodyPr/>
          <a:lstStyle/>
          <a:p>
            <a:pPr>
              <a:buNone/>
            </a:pPr>
            <a:r>
              <a:rPr lang="en-US" u="sng" dirty="0">
                <a:latin typeface="Comic Sans MS" pitchFamily="66" charset="0"/>
              </a:rPr>
              <a:t>Reminder</a:t>
            </a:r>
            <a:r>
              <a:rPr lang="en-US" dirty="0">
                <a:latin typeface="Comic Sans MS" pitchFamily="66" charset="0"/>
              </a:rPr>
              <a:t>:  Prokaryotic cells (bacteria) reproduce by BINARY FISSION.  </a:t>
            </a:r>
          </a:p>
          <a:p>
            <a:pPr>
              <a:buNone/>
            </a:pPr>
            <a:endParaRPr lang="en-US" u="sng" dirty="0">
              <a:latin typeface="Comic Sans MS" pitchFamily="66" charset="0"/>
            </a:endParaRPr>
          </a:p>
          <a:p>
            <a:pPr>
              <a:buNone/>
            </a:pPr>
            <a:r>
              <a:rPr lang="en-US" dirty="0">
                <a:latin typeface="Comic Sans MS" pitchFamily="66" charset="0"/>
              </a:rPr>
              <a:t>Parent cells and daughter cells are CLONES (or genetically identical)</a:t>
            </a:r>
          </a:p>
          <a:p>
            <a:pPr lvl="1">
              <a:buNone/>
            </a:pPr>
            <a:endParaRPr lang="en-US" dirty="0">
              <a:latin typeface="Comic Sans MS" pitchFamily="66" charset="0"/>
            </a:endParaRP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binaryfission.jpg"/>
          <p:cNvPicPr>
            <a:picLocks noChangeAspect="1"/>
          </p:cNvPicPr>
          <p:nvPr/>
        </p:nvPicPr>
        <p:blipFill>
          <a:blip r:embed="rId2" cstate="print"/>
          <a:srcRect l="39989"/>
          <a:stretch>
            <a:fillRect/>
          </a:stretch>
        </p:blipFill>
        <p:spPr>
          <a:xfrm>
            <a:off x="6324600" y="1365062"/>
            <a:ext cx="2667000" cy="5349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Section 3: Mitosis &amp; </a:t>
            </a:r>
            <a:r>
              <a:rPr lang="en-US" dirty="0" err="1">
                <a:latin typeface="Comic Sans MS" pitchFamily="66" charset="0"/>
              </a:rPr>
              <a:t>Cytokinesis</a:t>
            </a:r>
            <a:br>
              <a:rPr lang="en-US" dirty="0">
                <a:latin typeface="Comic Sans MS" pitchFamily="66" charset="0"/>
              </a:rPr>
            </a:br>
            <a:r>
              <a:rPr lang="en-US" sz="2200" dirty="0">
                <a:latin typeface="Comic Sans MS" pitchFamily="66" charset="0"/>
              </a:rPr>
              <a:t>-</a:t>
            </a:r>
            <a:r>
              <a:rPr lang="en-US" sz="2200" dirty="0" err="1">
                <a:latin typeface="Comic Sans MS" pitchFamily="66" charset="0"/>
              </a:rPr>
              <a:t>chromatid</a:t>
            </a:r>
            <a:r>
              <a:rPr lang="en-US" sz="2200" dirty="0">
                <a:latin typeface="Comic Sans MS" pitchFamily="66" charset="0"/>
              </a:rPr>
              <a:t> separation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omic Sans MS" pitchFamily="66" charset="0"/>
              </a:rPr>
              <a:t>Mitosis: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>
                <a:latin typeface="Comic Sans MS" pitchFamily="66" charset="0"/>
              </a:rPr>
              <a:t>Prophase</a:t>
            </a:r>
            <a:r>
              <a:rPr lang="en-US" dirty="0">
                <a:latin typeface="Comic Sans MS" pitchFamily="66" charset="0"/>
              </a:rPr>
              <a:t> – chromosomes coil up, and nuclear membrane dissolves; spindles form</a:t>
            </a:r>
          </a:p>
          <a:p>
            <a:pPr marL="788670" lvl="1" indent="-514350">
              <a:buNone/>
            </a:pPr>
            <a:r>
              <a:rPr lang="en-US" dirty="0">
                <a:latin typeface="Comic Sans MS" pitchFamily="66" charset="0"/>
              </a:rPr>
              <a:t>			*key word: PREPARE</a:t>
            </a:r>
          </a:p>
        </p:txBody>
      </p:sp>
      <p:pic>
        <p:nvPicPr>
          <p:cNvPr id="4" name="Picture 3" descr="mitosis2.jpg"/>
          <p:cNvPicPr>
            <a:picLocks noChangeAspect="1"/>
          </p:cNvPicPr>
          <p:nvPr/>
        </p:nvPicPr>
        <p:blipFill>
          <a:blip r:embed="rId2" cstate="print"/>
          <a:srcRect b="75939"/>
          <a:stretch>
            <a:fillRect/>
          </a:stretch>
        </p:blipFill>
        <p:spPr>
          <a:xfrm>
            <a:off x="2514600" y="3581400"/>
            <a:ext cx="3810000" cy="290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Section 3: Mitosis &amp; </a:t>
            </a:r>
            <a:r>
              <a:rPr lang="en-US" dirty="0" err="1">
                <a:latin typeface="Comic Sans MS" pitchFamily="66" charset="0"/>
              </a:rPr>
              <a:t>Cytokinesis</a:t>
            </a:r>
            <a:br>
              <a:rPr lang="en-US" dirty="0">
                <a:latin typeface="Comic Sans MS" pitchFamily="66" charset="0"/>
              </a:rPr>
            </a:br>
            <a:r>
              <a:rPr lang="en-US" sz="2200" dirty="0">
                <a:latin typeface="Comic Sans MS" pitchFamily="66" charset="0"/>
              </a:rPr>
              <a:t>-</a:t>
            </a:r>
            <a:r>
              <a:rPr lang="en-US" sz="2200" dirty="0" err="1">
                <a:latin typeface="Comic Sans MS" pitchFamily="66" charset="0"/>
              </a:rPr>
              <a:t>chromatid</a:t>
            </a:r>
            <a:r>
              <a:rPr lang="en-US" sz="2200" dirty="0">
                <a:latin typeface="Comic Sans MS" pitchFamily="66" charset="0"/>
              </a:rPr>
              <a:t> separation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 startAt="2"/>
            </a:pPr>
            <a:r>
              <a:rPr lang="en-US" u="sng" dirty="0">
                <a:latin typeface="Comic Sans MS" pitchFamily="66" charset="0"/>
              </a:rPr>
              <a:t>Metaphase</a:t>
            </a:r>
            <a:r>
              <a:rPr lang="en-US" dirty="0">
                <a:latin typeface="Comic Sans MS" pitchFamily="66" charset="0"/>
              </a:rPr>
              <a:t> – chromosomes move to the center of the cell; spindle fibers attach to </a:t>
            </a:r>
            <a:r>
              <a:rPr lang="en-US" dirty="0" err="1">
                <a:latin typeface="Comic Sans MS" pitchFamily="66" charset="0"/>
              </a:rPr>
              <a:t>centromeres</a:t>
            </a:r>
            <a:endParaRPr lang="en-US" dirty="0">
              <a:latin typeface="Comic Sans MS" pitchFamily="66" charset="0"/>
            </a:endParaRPr>
          </a:p>
          <a:p>
            <a:pPr marL="788670" lvl="1" indent="-514350">
              <a:buNone/>
            </a:pPr>
            <a:r>
              <a:rPr lang="en-US" dirty="0">
                <a:latin typeface="Comic Sans MS" pitchFamily="66" charset="0"/>
              </a:rPr>
              <a:t>			*key word:  MIDDLE</a:t>
            </a:r>
          </a:p>
          <a:p>
            <a:pPr marL="514350" indent="-514350"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mitosis2.jpg"/>
          <p:cNvPicPr>
            <a:picLocks noChangeAspect="1"/>
          </p:cNvPicPr>
          <p:nvPr/>
        </p:nvPicPr>
        <p:blipFill>
          <a:blip r:embed="rId2" cstate="print"/>
          <a:srcRect t="24444" b="46667"/>
          <a:stretch>
            <a:fillRect/>
          </a:stretch>
        </p:blipFill>
        <p:spPr>
          <a:xfrm>
            <a:off x="2590800" y="3352800"/>
            <a:ext cx="3352800" cy="3067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Section 3: Mitosis &amp; </a:t>
            </a:r>
            <a:r>
              <a:rPr lang="en-US" dirty="0" err="1">
                <a:latin typeface="Comic Sans MS" pitchFamily="66" charset="0"/>
              </a:rPr>
              <a:t>Cytokinesis</a:t>
            </a:r>
            <a:br>
              <a:rPr lang="en-US" dirty="0">
                <a:latin typeface="Comic Sans MS" pitchFamily="66" charset="0"/>
              </a:rPr>
            </a:br>
            <a:r>
              <a:rPr lang="en-US" sz="2200" dirty="0">
                <a:latin typeface="Comic Sans MS" pitchFamily="66" charset="0"/>
              </a:rPr>
              <a:t>-</a:t>
            </a:r>
            <a:r>
              <a:rPr lang="en-US" sz="2200" dirty="0" err="1">
                <a:latin typeface="Comic Sans MS" pitchFamily="66" charset="0"/>
              </a:rPr>
              <a:t>chromatid</a:t>
            </a:r>
            <a:r>
              <a:rPr lang="en-US" sz="2200" dirty="0">
                <a:latin typeface="Comic Sans MS" pitchFamily="66" charset="0"/>
              </a:rPr>
              <a:t> separation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 startAt="3"/>
            </a:pPr>
            <a:r>
              <a:rPr lang="en-US" u="sng" dirty="0">
                <a:latin typeface="Comic Sans MS" pitchFamily="66" charset="0"/>
              </a:rPr>
              <a:t>Anaphase </a:t>
            </a:r>
            <a:r>
              <a:rPr lang="en-US" dirty="0">
                <a:latin typeface="Comic Sans MS" pitchFamily="66" charset="0"/>
              </a:rPr>
              <a:t>– </a:t>
            </a:r>
            <a:r>
              <a:rPr lang="en-US" dirty="0" err="1">
                <a:latin typeface="Comic Sans MS" pitchFamily="66" charset="0"/>
              </a:rPr>
              <a:t>centromeres</a:t>
            </a:r>
            <a:r>
              <a:rPr lang="en-US" dirty="0">
                <a:latin typeface="Comic Sans MS" pitchFamily="66" charset="0"/>
              </a:rPr>
              <a:t> divide; chromosomes move toward opposite ends</a:t>
            </a:r>
          </a:p>
          <a:p>
            <a:pPr marL="788670" lvl="1" indent="-514350">
              <a:buNone/>
            </a:pPr>
            <a:r>
              <a:rPr lang="en-US" dirty="0">
                <a:latin typeface="Comic Sans MS" pitchFamily="66" charset="0"/>
              </a:rPr>
              <a:t>			*key word:  APART</a:t>
            </a:r>
          </a:p>
          <a:p>
            <a:pPr marL="514350" indent="-514350"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mitosis2.jpg"/>
          <p:cNvPicPr>
            <a:picLocks noChangeAspect="1"/>
          </p:cNvPicPr>
          <p:nvPr/>
        </p:nvPicPr>
        <p:blipFill>
          <a:blip r:embed="rId2" cstate="print"/>
          <a:srcRect t="52222" b="22222"/>
          <a:stretch>
            <a:fillRect/>
          </a:stretch>
        </p:blipFill>
        <p:spPr>
          <a:xfrm>
            <a:off x="2286000" y="3276600"/>
            <a:ext cx="3505200" cy="2836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Section 3: Mitosis &amp; </a:t>
            </a:r>
            <a:r>
              <a:rPr lang="en-US" dirty="0" err="1">
                <a:latin typeface="Comic Sans MS" pitchFamily="66" charset="0"/>
              </a:rPr>
              <a:t>Cytokinesis</a:t>
            </a:r>
            <a:br>
              <a:rPr lang="en-US" dirty="0">
                <a:latin typeface="Comic Sans MS" pitchFamily="66" charset="0"/>
              </a:rPr>
            </a:br>
            <a:r>
              <a:rPr lang="en-US" sz="2200" dirty="0">
                <a:latin typeface="Comic Sans MS" pitchFamily="66" charset="0"/>
              </a:rPr>
              <a:t>-</a:t>
            </a:r>
            <a:r>
              <a:rPr lang="en-US" sz="2200" dirty="0" err="1">
                <a:latin typeface="Comic Sans MS" pitchFamily="66" charset="0"/>
              </a:rPr>
              <a:t>chromatid</a:t>
            </a:r>
            <a:r>
              <a:rPr lang="en-US" sz="2200" dirty="0">
                <a:latin typeface="Comic Sans MS" pitchFamily="66" charset="0"/>
              </a:rPr>
              <a:t> separation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 startAt="4"/>
            </a:pPr>
            <a:r>
              <a:rPr lang="en-US" u="sng" dirty="0" err="1">
                <a:latin typeface="Comic Sans MS" pitchFamily="66" charset="0"/>
              </a:rPr>
              <a:t>Telophase</a:t>
            </a:r>
            <a:r>
              <a:rPr lang="en-US" dirty="0">
                <a:latin typeface="Comic Sans MS" pitchFamily="66" charset="0"/>
              </a:rPr>
              <a:t> – Nuclear membrane forms at each end; chromosomes uncoil; spindle dissolves; </a:t>
            </a:r>
            <a:r>
              <a:rPr lang="en-US" dirty="0" err="1">
                <a:latin typeface="Comic Sans MS" pitchFamily="66" charset="0"/>
              </a:rPr>
              <a:t>cytokinesis</a:t>
            </a:r>
            <a:r>
              <a:rPr lang="en-US" dirty="0">
                <a:latin typeface="Comic Sans MS" pitchFamily="66" charset="0"/>
              </a:rPr>
              <a:t> begins</a:t>
            </a:r>
          </a:p>
          <a:p>
            <a:pPr marL="788670" lvl="1" indent="-514350">
              <a:buNone/>
            </a:pPr>
            <a:r>
              <a:rPr lang="en-US" dirty="0">
                <a:latin typeface="Comic Sans MS" pitchFamily="66" charset="0"/>
              </a:rPr>
              <a:t>			*key word:  TWO</a:t>
            </a:r>
          </a:p>
          <a:p>
            <a:pPr marL="514350" indent="-514350"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mitosis2.jpg"/>
          <p:cNvPicPr>
            <a:picLocks noChangeAspect="1"/>
          </p:cNvPicPr>
          <p:nvPr/>
        </p:nvPicPr>
        <p:blipFill>
          <a:blip r:embed="rId2" cstate="print"/>
          <a:srcRect t="77778"/>
          <a:stretch>
            <a:fillRect/>
          </a:stretch>
        </p:blipFill>
        <p:spPr>
          <a:xfrm>
            <a:off x="2438400" y="3505200"/>
            <a:ext cx="3810000" cy="2681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Section 3: Mitosis &amp; </a:t>
            </a:r>
            <a:r>
              <a:rPr lang="en-US" dirty="0" err="1">
                <a:latin typeface="Comic Sans MS" pitchFamily="66" charset="0"/>
              </a:rPr>
              <a:t>Cytokinesis</a:t>
            </a:r>
            <a:br>
              <a:rPr lang="en-US" dirty="0">
                <a:latin typeface="Comic Sans MS" pitchFamily="66" charset="0"/>
              </a:rPr>
            </a:br>
            <a:r>
              <a:rPr lang="en-US" sz="2200" dirty="0">
                <a:latin typeface="Comic Sans MS" pitchFamily="66" charset="0"/>
              </a:rPr>
              <a:t>-</a:t>
            </a:r>
            <a:r>
              <a:rPr lang="en-US" sz="2200" dirty="0" err="1">
                <a:latin typeface="Comic Sans MS" pitchFamily="66" charset="0"/>
              </a:rPr>
              <a:t>chromatid</a:t>
            </a:r>
            <a:r>
              <a:rPr lang="en-US" sz="2200" dirty="0">
                <a:latin typeface="Comic Sans MS" pitchFamily="66" charset="0"/>
              </a:rPr>
              <a:t> separation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>
                <a:latin typeface="Comic Sans MS" pitchFamily="66" charset="0"/>
              </a:rPr>
              <a:t>Cytokinesis</a:t>
            </a:r>
            <a:r>
              <a:rPr lang="en-US" dirty="0">
                <a:latin typeface="Comic Sans MS" pitchFamily="66" charset="0"/>
              </a:rPr>
              <a:t>: </a:t>
            </a:r>
          </a:p>
          <a:p>
            <a:r>
              <a:rPr lang="en-US" dirty="0">
                <a:latin typeface="Comic Sans MS" pitchFamily="66" charset="0"/>
              </a:rPr>
              <a:t>cytoplasm is divided in half; cell membrane grows to enclose each cell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pPr>
              <a:buNone/>
            </a:pPr>
            <a:r>
              <a:rPr lang="en-US">
                <a:latin typeface="Comic Sans MS" pitchFamily="66" charset="0"/>
              </a:rPr>
              <a:t>Animal Cells – (lack </a:t>
            </a:r>
            <a:r>
              <a:rPr lang="en-US" dirty="0">
                <a:latin typeface="Comic Sans MS" pitchFamily="66" charset="0"/>
              </a:rPr>
              <a:t>a cell wall) cell is pinched in half by a belt of protein threads</a:t>
            </a:r>
          </a:p>
        </p:txBody>
      </p:sp>
      <p:pic>
        <p:nvPicPr>
          <p:cNvPr id="4" name="Picture 3" descr="cytokinesi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29100"/>
            <a:ext cx="3505200" cy="2628900"/>
          </a:xfrm>
          <a:prstGeom prst="rect">
            <a:avLst/>
          </a:prstGeom>
        </p:spPr>
      </p:pic>
      <p:pic>
        <p:nvPicPr>
          <p:cNvPr id="5" name="Picture 4" descr="cytokinesi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495800"/>
            <a:ext cx="3048000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Section 3: Mitosis &amp; </a:t>
            </a:r>
            <a:r>
              <a:rPr lang="en-US" dirty="0" err="1">
                <a:latin typeface="Comic Sans MS" pitchFamily="66" charset="0"/>
              </a:rPr>
              <a:t>Cytokinesis</a:t>
            </a:r>
            <a:br>
              <a:rPr lang="en-US" dirty="0">
                <a:latin typeface="Comic Sans MS" pitchFamily="66" charset="0"/>
              </a:rPr>
            </a:br>
            <a:r>
              <a:rPr lang="en-US" sz="2200" dirty="0">
                <a:latin typeface="Comic Sans MS" pitchFamily="66" charset="0"/>
              </a:rPr>
              <a:t>-</a:t>
            </a:r>
            <a:r>
              <a:rPr lang="en-US" sz="2200" dirty="0" err="1">
                <a:latin typeface="Comic Sans MS" pitchFamily="66" charset="0"/>
              </a:rPr>
              <a:t>chromatid</a:t>
            </a:r>
            <a:r>
              <a:rPr lang="en-US" sz="2200" dirty="0">
                <a:latin typeface="Comic Sans MS" pitchFamily="66" charset="0"/>
              </a:rPr>
              <a:t> separation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>
                <a:latin typeface="Comic Sans MS" pitchFamily="66" charset="0"/>
              </a:rPr>
              <a:t>Cytokinesis</a:t>
            </a:r>
            <a:r>
              <a:rPr lang="en-US" dirty="0">
                <a:latin typeface="Comic Sans MS" pitchFamily="66" charset="0"/>
              </a:rPr>
              <a:t> in Plant cells:</a:t>
            </a:r>
          </a:p>
          <a:p>
            <a:r>
              <a:rPr lang="en-US" dirty="0">
                <a:latin typeface="Comic Sans MS" pitchFamily="66" charset="0"/>
              </a:rPr>
              <a:t>Contains a rigid cell wall</a:t>
            </a:r>
          </a:p>
          <a:p>
            <a:r>
              <a:rPr lang="en-US" dirty="0">
                <a:latin typeface="Comic Sans MS" pitchFamily="66" charset="0"/>
              </a:rPr>
              <a:t>Vesicles formed by the Golgi apparatus fuse at the midline of the dividing cell &amp; form a </a:t>
            </a:r>
            <a:r>
              <a:rPr lang="en-US" u="sng" dirty="0">
                <a:latin typeface="Comic Sans MS" pitchFamily="66" charset="0"/>
              </a:rPr>
              <a:t>cell plate</a:t>
            </a:r>
          </a:p>
          <a:p>
            <a:r>
              <a:rPr lang="en-US" dirty="0">
                <a:latin typeface="Comic Sans MS" pitchFamily="66" charset="0"/>
              </a:rPr>
              <a:t>New cell wall then forms on both sides of the cell plate</a:t>
            </a:r>
          </a:p>
        </p:txBody>
      </p:sp>
      <p:pic>
        <p:nvPicPr>
          <p:cNvPr id="4" name="Picture 3" descr="cytokinesis pl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4800600"/>
            <a:ext cx="4705350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Cancer</a:t>
            </a:r>
            <a:br>
              <a:rPr lang="en-US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-Control of the cell cycle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Comic Sans MS" pitchFamily="66" charset="0"/>
              </a:rPr>
              <a:t>The cell cycle is controlled by </a:t>
            </a:r>
            <a:r>
              <a:rPr lang="en-US" u="sng" dirty="0">
                <a:latin typeface="Comic Sans MS" pitchFamily="66" charset="0"/>
              </a:rPr>
              <a:t>proteins</a:t>
            </a:r>
            <a:r>
              <a:rPr lang="en-US" dirty="0">
                <a:latin typeface="Comic Sans MS" pitchFamily="66" charset="0"/>
              </a:rPr>
              <a:t> known as </a:t>
            </a:r>
            <a:r>
              <a:rPr lang="en-US" u="sng" dirty="0">
                <a:latin typeface="Comic Sans MS" pitchFamily="66" charset="0"/>
              </a:rPr>
              <a:t>check points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pPr>
              <a:buNone/>
            </a:pPr>
            <a:r>
              <a:rPr lang="en-US" dirty="0">
                <a:latin typeface="Comic Sans MS" pitchFamily="66" charset="0"/>
              </a:rPr>
              <a:t>G1 checkpoint – decides whether the cell divides or not (end of G1 phase)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pPr>
              <a:buNone/>
            </a:pPr>
            <a:r>
              <a:rPr lang="en-US" dirty="0">
                <a:latin typeface="Comic Sans MS" pitchFamily="66" charset="0"/>
              </a:rPr>
              <a:t>G2 checkpoint – DNA replication is checked by repair enzymes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pPr>
              <a:buNone/>
            </a:pPr>
            <a:r>
              <a:rPr lang="en-US" dirty="0">
                <a:latin typeface="Comic Sans MS" pitchFamily="66" charset="0"/>
              </a:rPr>
              <a:t>Mitosis checkpoint – triggers the exit from mitosis; signals G1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Cancer</a:t>
            </a:r>
            <a:br>
              <a:rPr lang="en-US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-Control of the cell cycle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omic Sans MS" pitchFamily="66" charset="0"/>
              </a:rPr>
              <a:t>What happens if control is lost?</a:t>
            </a:r>
          </a:p>
          <a:p>
            <a:pPr>
              <a:buNone/>
            </a:pPr>
            <a:r>
              <a:rPr lang="en-US" u="sng" dirty="0">
                <a:latin typeface="Comic Sans MS" pitchFamily="66" charset="0"/>
              </a:rPr>
              <a:t>Cancer</a:t>
            </a:r>
            <a:r>
              <a:rPr lang="en-US" dirty="0">
                <a:latin typeface="Comic Sans MS" pitchFamily="66" charset="0"/>
              </a:rPr>
              <a:t> – the uncontrolled growth of cells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Cancer cells do not respond normally to the body’s control mechanism</a:t>
            </a:r>
          </a:p>
          <a:p>
            <a:r>
              <a:rPr lang="en-US" dirty="0">
                <a:latin typeface="Comic Sans MS" pitchFamily="66" charset="0"/>
              </a:rPr>
              <a:t>Some mutations can cause the speeding up of the cell cycle</a:t>
            </a:r>
          </a:p>
          <a:p>
            <a:r>
              <a:rPr lang="en-US" dirty="0">
                <a:latin typeface="Comic Sans MS" pitchFamily="66" charset="0"/>
              </a:rPr>
              <a:t>Some mutations can prevent cell cycle from slowing down or stopping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Section 1: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Eukaryotic cells (animal, plant, fungus, protist cells) use MITOSIS.</a:t>
            </a:r>
          </a:p>
          <a:p>
            <a:pPr lvl="1"/>
            <a:r>
              <a:rPr lang="en-US" dirty="0">
                <a:latin typeface="Comic Sans MS" pitchFamily="66" charset="0"/>
              </a:rPr>
              <a:t>MITOSIS-process by which cell reproduce.</a:t>
            </a:r>
          </a:p>
          <a:p>
            <a:r>
              <a:rPr lang="en-US" dirty="0">
                <a:latin typeface="Comic Sans MS" pitchFamily="66" charset="0"/>
              </a:rPr>
              <a:t>Egg and sperm cells must be formed by a different process.</a:t>
            </a:r>
          </a:p>
          <a:p>
            <a:pPr lvl="1"/>
            <a:r>
              <a:rPr lang="en-US" dirty="0">
                <a:latin typeface="Comic Sans MS" pitchFamily="66" charset="0"/>
              </a:rPr>
              <a:t>GAMETE-sex cells; egg and sperm</a:t>
            </a:r>
          </a:p>
          <a:p>
            <a:pPr lvl="1"/>
            <a:r>
              <a:rPr lang="en-US" dirty="0">
                <a:latin typeface="Comic Sans MS" pitchFamily="66" charset="0"/>
              </a:rPr>
              <a:t>MEIOSIS-cell division process used to form gametes.</a:t>
            </a:r>
          </a:p>
          <a:p>
            <a:pPr lvl="1">
              <a:buNone/>
            </a:pPr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More on Mitosis and Meiosis later on. 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</a:t>
            </a:r>
            <a:endParaRPr lang="en-US" dirty="0">
              <a:latin typeface="Comic Sans MS" pitchFamily="66" charset="0"/>
            </a:endParaRP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Section 1: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7772400" cy="5334000"/>
          </a:xfrm>
        </p:spPr>
        <p:txBody>
          <a:bodyPr/>
          <a:lstStyle/>
          <a:p>
            <a:r>
              <a:rPr lang="en-US" u="sng" dirty="0">
                <a:latin typeface="Comic Sans MS" pitchFamily="66" charset="0"/>
              </a:rPr>
              <a:t>GENE</a:t>
            </a:r>
            <a:r>
              <a:rPr lang="en-US" dirty="0">
                <a:latin typeface="Comic Sans MS" pitchFamily="66" charset="0"/>
              </a:rPr>
              <a:t> – segment of DNA that codes for a protein or RNA molecule</a:t>
            </a:r>
          </a:p>
        </p:txBody>
      </p:sp>
      <p:pic>
        <p:nvPicPr>
          <p:cNvPr id="5" name="Picture 4" descr="gen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971800"/>
            <a:ext cx="3294732" cy="3038475"/>
          </a:xfrm>
          <a:prstGeom prst="rect">
            <a:avLst/>
          </a:prstGeom>
        </p:spPr>
      </p:pic>
      <p:pic>
        <p:nvPicPr>
          <p:cNvPr id="6" name="Picture 5" descr="chromoso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743200"/>
            <a:ext cx="2969770" cy="3277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Section 1: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500" u="sng" dirty="0">
                <a:latin typeface="Comic Sans MS" pitchFamily="66" charset="0"/>
              </a:rPr>
              <a:t>Chromosome</a:t>
            </a:r>
            <a:r>
              <a:rPr lang="en-US" sz="2500" dirty="0">
                <a:latin typeface="Comic Sans MS" pitchFamily="66" charset="0"/>
              </a:rPr>
              <a:t> – tightly twisted DNA and proteins; looks like an “X”</a:t>
            </a:r>
          </a:p>
          <a:p>
            <a:pPr>
              <a:buNone/>
            </a:pPr>
            <a:endParaRPr lang="en-US" sz="2500" dirty="0">
              <a:latin typeface="Comic Sans MS" pitchFamily="66" charset="0"/>
            </a:endParaRPr>
          </a:p>
          <a:p>
            <a:r>
              <a:rPr lang="en-US" sz="2500" u="sng" dirty="0" err="1">
                <a:latin typeface="Comic Sans MS" pitchFamily="66" charset="0"/>
              </a:rPr>
              <a:t>Chromatids</a:t>
            </a:r>
            <a:r>
              <a:rPr lang="en-US" sz="2500" dirty="0">
                <a:latin typeface="Comic Sans MS" pitchFamily="66" charset="0"/>
              </a:rPr>
              <a:t> – 2 exact copies of DNA that make up each chromosome; ½ of each “X”</a:t>
            </a:r>
          </a:p>
          <a:p>
            <a:pPr>
              <a:buNone/>
            </a:pPr>
            <a:endParaRPr lang="en-US" sz="2500" dirty="0">
              <a:latin typeface="Comic Sans MS" pitchFamily="66" charset="0"/>
            </a:endParaRPr>
          </a:p>
          <a:p>
            <a:r>
              <a:rPr lang="en-US" sz="2500" u="sng" dirty="0" err="1">
                <a:latin typeface="Comic Sans MS" pitchFamily="66" charset="0"/>
              </a:rPr>
              <a:t>Centromere</a:t>
            </a:r>
            <a:r>
              <a:rPr lang="en-US" sz="2500" dirty="0">
                <a:latin typeface="Comic Sans MS" pitchFamily="66" charset="0"/>
              </a:rPr>
              <a:t> – holds the 2 </a:t>
            </a:r>
            <a:r>
              <a:rPr lang="en-US" sz="2500" dirty="0" err="1">
                <a:latin typeface="Comic Sans MS" pitchFamily="66" charset="0"/>
              </a:rPr>
              <a:t>chromatids</a:t>
            </a:r>
            <a:r>
              <a:rPr lang="en-US" sz="2500" dirty="0">
                <a:latin typeface="Comic Sans MS" pitchFamily="66" charset="0"/>
              </a:rPr>
              <a:t> together</a:t>
            </a:r>
          </a:p>
        </p:txBody>
      </p:sp>
      <p:pic>
        <p:nvPicPr>
          <p:cNvPr id="4" name="Picture 3" descr="chromatids.gif"/>
          <p:cNvPicPr>
            <a:picLocks noChangeAspect="1"/>
          </p:cNvPicPr>
          <p:nvPr/>
        </p:nvPicPr>
        <p:blipFill>
          <a:blip r:embed="rId2" cstate="print"/>
          <a:srcRect r="35545"/>
          <a:stretch>
            <a:fillRect/>
          </a:stretch>
        </p:blipFill>
        <p:spPr>
          <a:xfrm>
            <a:off x="1066800" y="4572000"/>
            <a:ext cx="2590800" cy="2686050"/>
          </a:xfrm>
          <a:prstGeom prst="rect">
            <a:avLst/>
          </a:prstGeom>
        </p:spPr>
      </p:pic>
      <p:pic>
        <p:nvPicPr>
          <p:cNvPr id="5" name="Picture 4" descr="chromatids.gif"/>
          <p:cNvPicPr>
            <a:picLocks noChangeAspect="1"/>
          </p:cNvPicPr>
          <p:nvPr/>
        </p:nvPicPr>
        <p:blipFill>
          <a:blip r:embed="rId2" cstate="print"/>
          <a:srcRect l="64455" b="14184"/>
          <a:stretch>
            <a:fillRect/>
          </a:stretch>
        </p:blipFill>
        <p:spPr>
          <a:xfrm>
            <a:off x="3581400" y="4552950"/>
            <a:ext cx="1428750" cy="2305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5181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mic Sans MS" pitchFamily="66" charset="0"/>
              </a:rPr>
              <a:t>Centromere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4495800" y="5486400"/>
            <a:ext cx="990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Section 1: Chromosomes</a:t>
            </a:r>
            <a:br>
              <a:rPr lang="en-US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-how chromosome number and structure affect development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>
                <a:latin typeface="Comic Sans MS" pitchFamily="66" charset="0"/>
              </a:rPr>
              <a:t>Somatic cell</a:t>
            </a:r>
            <a:r>
              <a:rPr lang="en-US" dirty="0">
                <a:latin typeface="Comic Sans MS" pitchFamily="66" charset="0"/>
              </a:rPr>
              <a:t> – “body cells;” any cell in the body other than sperm or egg cells (gametes)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pPr lvl="1"/>
            <a:r>
              <a:rPr lang="en-US" dirty="0">
                <a:latin typeface="Comic Sans MS" pitchFamily="66" charset="0"/>
              </a:rPr>
              <a:t>Human somatic cells contain </a:t>
            </a:r>
            <a:r>
              <a:rPr lang="en-US" u="sng" dirty="0">
                <a:latin typeface="Comic Sans MS" pitchFamily="66" charset="0"/>
              </a:rPr>
              <a:t>2 sets of chromosomes = 46</a:t>
            </a:r>
            <a:r>
              <a:rPr lang="en-US" dirty="0">
                <a:latin typeface="Comic Sans MS" pitchFamily="66" charset="0"/>
              </a:rPr>
              <a:t>.  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pPr lvl="1"/>
            <a:r>
              <a:rPr lang="en-US" dirty="0">
                <a:latin typeface="Comic Sans MS" pitchFamily="66" charset="0"/>
              </a:rPr>
              <a:t>Each pair of chromosomes in a somatic cell come from one of </a:t>
            </a:r>
            <a:r>
              <a:rPr lang="en-US" u="sng" dirty="0">
                <a:latin typeface="Comic Sans MS" pitchFamily="66" charset="0"/>
              </a:rPr>
              <a:t>the 2 parents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pPr lvl="1"/>
            <a:r>
              <a:rPr lang="en-US" dirty="0">
                <a:latin typeface="Comic Sans MS" pitchFamily="66" charset="0"/>
              </a:rPr>
              <a:t>The chromosomes differ in </a:t>
            </a:r>
            <a:r>
              <a:rPr lang="en-US" u="sng" dirty="0">
                <a:latin typeface="Comic Sans MS" pitchFamily="66" charset="0"/>
              </a:rPr>
              <a:t>shape</a:t>
            </a:r>
            <a:r>
              <a:rPr lang="en-US" dirty="0">
                <a:latin typeface="Comic Sans MS" pitchFamily="66" charset="0"/>
              </a:rPr>
              <a:t> &amp; </a:t>
            </a:r>
            <a:r>
              <a:rPr lang="en-US" u="sng" dirty="0">
                <a:latin typeface="Comic Sans MS" pitchFamily="66" charset="0"/>
              </a:rPr>
              <a:t>size</a:t>
            </a:r>
            <a:r>
              <a:rPr lang="en-US" dirty="0">
                <a:latin typeface="Comic Sans MS" pitchFamily="66" charset="0"/>
              </a:rPr>
              <a:t>.  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Section 1: Chromosomes</a:t>
            </a:r>
            <a:br>
              <a:rPr lang="en-US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-how chromosome number and structure affect development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>
                <a:latin typeface="Comic Sans MS" pitchFamily="66" charset="0"/>
              </a:rPr>
              <a:t>Homologous chromosomes</a:t>
            </a:r>
            <a:r>
              <a:rPr lang="en-US" dirty="0">
                <a:latin typeface="Comic Sans MS" pitchFamily="66" charset="0"/>
              </a:rPr>
              <a:t> – chromosomes that are similar in size, shape, and genetic content.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karyoty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362200"/>
            <a:ext cx="4393094" cy="4330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3886200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This picture shows the 2 copies of each chromosome; one from mom and one from dad.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Section 1: Chromosomes</a:t>
            </a:r>
            <a:br>
              <a:rPr lang="en-US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-how chromosome number and structure affect development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u="sng" dirty="0">
                <a:latin typeface="Comic Sans MS" pitchFamily="66" charset="0"/>
              </a:rPr>
              <a:t>Diploid cell</a:t>
            </a:r>
            <a:r>
              <a:rPr lang="en-US" dirty="0">
                <a:latin typeface="Comic Sans MS" pitchFamily="66" charset="0"/>
              </a:rPr>
              <a:t> (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somatic</a:t>
            </a:r>
            <a:r>
              <a:rPr lang="en-US" dirty="0">
                <a:latin typeface="Comic Sans MS" pitchFamily="66" charset="0"/>
              </a:rPr>
              <a:t>) – cells that contain 2 sets of chromosomes (2n)</a:t>
            </a:r>
          </a:p>
          <a:p>
            <a:pPr algn="ctr">
              <a:buNone/>
            </a:pPr>
            <a:r>
              <a:rPr lang="en-US" dirty="0">
                <a:latin typeface="Comic Sans MS" pitchFamily="66" charset="0"/>
              </a:rPr>
              <a:t>Humans: 2n = 46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pPr>
              <a:buNone/>
            </a:pPr>
            <a:r>
              <a:rPr lang="en-US" u="sng" dirty="0">
                <a:latin typeface="Comic Sans MS" pitchFamily="66" charset="0"/>
              </a:rPr>
              <a:t>Haploid cell</a:t>
            </a:r>
            <a:r>
              <a:rPr lang="en-US" dirty="0">
                <a:latin typeface="Comic Sans MS" pitchFamily="66" charset="0"/>
              </a:rPr>
              <a:t> (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gametes</a:t>
            </a:r>
            <a:r>
              <a:rPr lang="en-US" dirty="0">
                <a:latin typeface="Comic Sans MS" pitchFamily="66" charset="0"/>
              </a:rPr>
              <a:t>) – cells that only contain 1 set of chromosomes (n)</a:t>
            </a:r>
          </a:p>
          <a:p>
            <a:pPr algn="ctr">
              <a:buNone/>
            </a:pPr>
            <a:r>
              <a:rPr lang="en-US" dirty="0">
                <a:latin typeface="Comic Sans MS" pitchFamily="66" charset="0"/>
              </a:rPr>
              <a:t>Human egg and sperm cells are (n) = 23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pPr>
              <a:buNone/>
            </a:pPr>
            <a:r>
              <a:rPr lang="en-US" u="sng" dirty="0">
                <a:latin typeface="Comic Sans MS" pitchFamily="66" charset="0"/>
              </a:rPr>
              <a:t>Zygote</a:t>
            </a:r>
            <a:r>
              <a:rPr lang="en-US" dirty="0">
                <a:latin typeface="Comic Sans MS" pitchFamily="66" charset="0"/>
              </a:rPr>
              <a:t> – a fertilized egg cell, the 1</a:t>
            </a:r>
            <a:r>
              <a:rPr lang="en-US" baseline="30000" dirty="0">
                <a:latin typeface="Comic Sans MS" pitchFamily="66" charset="0"/>
              </a:rPr>
              <a:t>st</a:t>
            </a:r>
            <a:r>
              <a:rPr lang="en-US" dirty="0">
                <a:latin typeface="Comic Sans MS" pitchFamily="66" charset="0"/>
              </a:rPr>
              <a:t> cell of a new individual (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diploid</a:t>
            </a:r>
            <a:r>
              <a:rPr lang="en-US" dirty="0"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Section 1: Chromosomes</a:t>
            </a:r>
            <a:br>
              <a:rPr lang="en-US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-Sex Chromosomes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382000" cy="5248584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en-US" dirty="0">
              <a:latin typeface="Comic Sans MS" pitchFamily="66" charset="0"/>
            </a:endParaRPr>
          </a:p>
          <a:p>
            <a:r>
              <a:rPr lang="en-US" u="sng" dirty="0">
                <a:latin typeface="Comic Sans MS" pitchFamily="66" charset="0"/>
              </a:rPr>
              <a:t>Sex chromosomes </a:t>
            </a:r>
            <a:r>
              <a:rPr lang="en-US" dirty="0">
                <a:latin typeface="Comic Sans MS" pitchFamily="66" charset="0"/>
              </a:rPr>
              <a:t>– chromosomes that determine the gender (sex) of an organism</a:t>
            </a:r>
          </a:p>
          <a:p>
            <a:pPr lvl="1"/>
            <a:r>
              <a:rPr lang="en-US" dirty="0">
                <a:latin typeface="Comic Sans MS" pitchFamily="66" charset="0"/>
              </a:rPr>
              <a:t>We have 1 pair of sex chromosomes (X and Y)</a:t>
            </a:r>
          </a:p>
          <a:p>
            <a:endParaRPr lang="en-US" u="sng" dirty="0">
              <a:latin typeface="Comic Sans MS" pitchFamily="66" charset="0"/>
            </a:endParaRPr>
          </a:p>
          <a:p>
            <a:r>
              <a:rPr lang="en-US" u="sng" dirty="0" err="1">
                <a:latin typeface="Comic Sans MS" pitchFamily="66" charset="0"/>
              </a:rPr>
              <a:t>Autosomes</a:t>
            </a:r>
            <a:r>
              <a:rPr lang="en-US" dirty="0">
                <a:latin typeface="Comic Sans MS" pitchFamily="66" charset="0"/>
              </a:rPr>
              <a:t> – chromosomes that are NOT involved in determining gender; all the other chromosomes</a:t>
            </a:r>
          </a:p>
          <a:p>
            <a:pPr lvl="1"/>
            <a:r>
              <a:rPr lang="en-US" dirty="0">
                <a:latin typeface="Comic Sans MS" pitchFamily="66" charset="0"/>
              </a:rPr>
              <a:t>We have 22 pairs of </a:t>
            </a:r>
            <a:r>
              <a:rPr lang="en-US" dirty="0" err="1">
                <a:latin typeface="Comic Sans MS" pitchFamily="66" charset="0"/>
              </a:rPr>
              <a:t>autosomes</a:t>
            </a:r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22 </a:t>
            </a:r>
            <a:r>
              <a:rPr lang="en-US" dirty="0" err="1">
                <a:latin typeface="Comic Sans MS" pitchFamily="66" charset="0"/>
              </a:rPr>
              <a:t>autosome</a:t>
            </a:r>
            <a:r>
              <a:rPr lang="en-US" dirty="0">
                <a:latin typeface="Comic Sans MS" pitchFamily="66" charset="0"/>
              </a:rPr>
              <a:t> pairs + 1 sex chromosome pair = </a:t>
            </a:r>
          </a:p>
          <a:p>
            <a:pPr>
              <a:buNone/>
            </a:pPr>
            <a:r>
              <a:rPr lang="en-US" dirty="0">
                <a:latin typeface="Comic Sans MS" pitchFamily="66" charset="0"/>
              </a:rPr>
              <a:t>			</a:t>
            </a:r>
            <a:r>
              <a:rPr lang="en-US" b="1" dirty="0">
                <a:latin typeface="Comic Sans MS" pitchFamily="66" charset="0"/>
              </a:rPr>
              <a:t>23 pairs of chromosomes</a:t>
            </a:r>
          </a:p>
          <a:p>
            <a:pPr algn="ctr"/>
            <a:endParaRPr lang="en-US" dirty="0">
              <a:latin typeface="Comic Sans MS" pitchFamily="66" charset="0"/>
            </a:endParaRPr>
          </a:p>
          <a:p>
            <a:pPr algn="ctr"/>
            <a:endParaRPr lang="en-US" dirty="0">
              <a:latin typeface="Comic Sans MS" pitchFamily="66" charset="0"/>
            </a:endParaRP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83244</TotalTime>
  <Words>1035</Words>
  <Application>Microsoft Office PowerPoint</Application>
  <PresentationFormat>On-screen Show (4:3)</PresentationFormat>
  <Paragraphs>160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Comic Sans MS</vt:lpstr>
      <vt:lpstr>Rockwell</vt:lpstr>
      <vt:lpstr>Wingdings</vt:lpstr>
      <vt:lpstr>Wingdings 2</vt:lpstr>
      <vt:lpstr>Civic</vt:lpstr>
      <vt:lpstr>Chapter 11</vt:lpstr>
      <vt:lpstr>Section 1: Chromosomes</vt:lpstr>
      <vt:lpstr>Section 1: Chromosomes</vt:lpstr>
      <vt:lpstr>Section 1: Chromosomes</vt:lpstr>
      <vt:lpstr>Section 1: Chromosomes</vt:lpstr>
      <vt:lpstr>Section 1: Chromosomes -how chromosome number and structure affect development</vt:lpstr>
      <vt:lpstr>Section 1: Chromosomes -how chromosome number and structure affect development</vt:lpstr>
      <vt:lpstr>Section 1: Chromosomes -how chromosome number and structure affect development</vt:lpstr>
      <vt:lpstr>Section 1: Chromosomes -Sex Chromosomes</vt:lpstr>
      <vt:lpstr>Section 1: Chromosomes -Sex Chromosomes</vt:lpstr>
      <vt:lpstr>Section 1: Chromosomes -Change in chromosome number</vt:lpstr>
      <vt:lpstr>Can you find the Trisomy in this karyotype?</vt:lpstr>
      <vt:lpstr>Section 1: Chromosomes -Change in chromosome number</vt:lpstr>
      <vt:lpstr>Section 1: Chromosomes -Change in chromosome number</vt:lpstr>
      <vt:lpstr>Section 1: Chromosomes -Change in chromosome number</vt:lpstr>
      <vt:lpstr>Section 2: Cell cycle -Life in a eukaryotic cell</vt:lpstr>
      <vt:lpstr>Section 2: Cell cycle -Life in a eukaryotic cell</vt:lpstr>
      <vt:lpstr>Section 2: Cell cycle -Life in a eukaryotic cell</vt:lpstr>
      <vt:lpstr>Section 3: Mitosis &amp; Cytokinesis -chromatid separation</vt:lpstr>
      <vt:lpstr>Section 3: Mitosis &amp; Cytokinesis -chromatid separation</vt:lpstr>
      <vt:lpstr>Section 3: Mitosis &amp; Cytokinesis -chromatid separation</vt:lpstr>
      <vt:lpstr>Section 3: Mitosis &amp; Cytokinesis -chromatid separation</vt:lpstr>
      <vt:lpstr>Section 3: Mitosis &amp; Cytokinesis -chromatid separation</vt:lpstr>
      <vt:lpstr>Section 3: Mitosis &amp; Cytokinesis -chromatid separation</vt:lpstr>
      <vt:lpstr>Section 3: Mitosis &amp; Cytokinesis -chromatid separation</vt:lpstr>
      <vt:lpstr>Cancer -Control of the cell cycle</vt:lpstr>
      <vt:lpstr>Cancer -Control of the cell cycle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Administratr</dc:creator>
  <cp:lastModifiedBy>MORGAN  MCKNIGHT</cp:lastModifiedBy>
  <cp:revision>1327</cp:revision>
  <dcterms:created xsi:type="dcterms:W3CDTF">2010-10-21T15:00:11Z</dcterms:created>
  <dcterms:modified xsi:type="dcterms:W3CDTF">2019-11-19T16:12:09Z</dcterms:modified>
</cp:coreProperties>
</file>