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Montserrat" panose="020B0604020202020204" charset="0"/>
      <p:regular r:id="rId11"/>
      <p:bold r:id="rId12"/>
      <p:italic r:id="rId13"/>
      <p:boldItalic r:id="rId14"/>
    </p:embeddedFont>
    <p:embeddedFont>
      <p:font typeface="Oswald" panose="020B0604020202020204" charset="0"/>
      <p:regular r:id="rId15"/>
      <p:bold r:id="rId16"/>
    </p:embeddedFont>
    <p:embeddedFont>
      <p:font typeface="Playfair Display" panose="020B0604020202020204" charset="0"/>
      <p:regular r:id="rId17"/>
      <p:bold r:id="rId18"/>
      <p:italic r:id="rId19"/>
      <p:boldItalic r:id="rId20"/>
    </p:embeddedFont>
    <p:embeddedFont>
      <p:font typeface="Verdana" panose="020B060403050404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74" autoAdjust="0"/>
    <p:restoredTop sz="94660"/>
  </p:normalViewPr>
  <p:slideViewPr>
    <p:cSldViewPr snapToGrid="0">
      <p:cViewPr varScale="1">
        <p:scale>
          <a:sx n="90" d="100"/>
          <a:sy n="90" d="100"/>
        </p:scale>
        <p:origin x="1332" y="84"/>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font" Target="fonts/font14.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font" Target="fonts/font13.fntdata"/><Relationship Id="rId28"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bb752c59e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bb752c59e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bb752c59e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bb752c59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bb752c59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bb752c59e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bb752c59e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bb752c59e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bb752c59e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bb752c59e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bb752c59e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bb752c59e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bb752c59e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3bb752c59e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1600"/>
              </a:spcBef>
              <a:spcAft>
                <a:spcPts val="0"/>
              </a:spcAft>
              <a:buSzPts val="1400"/>
              <a:buChar char="○"/>
              <a:defRPr>
                <a:highlight>
                  <a:schemeClr val="dk1"/>
                </a:highlight>
              </a:defRPr>
            </a:lvl2pPr>
            <a:lvl3pPr marL="1371600" lvl="2" indent="-317500" algn="ctr">
              <a:spcBef>
                <a:spcPts val="1600"/>
              </a:spcBef>
              <a:spcAft>
                <a:spcPts val="0"/>
              </a:spcAft>
              <a:buSzPts val="1400"/>
              <a:buChar char="■"/>
              <a:defRPr>
                <a:highlight>
                  <a:schemeClr val="dk1"/>
                </a:highlight>
              </a:defRPr>
            </a:lvl3pPr>
            <a:lvl4pPr marL="1828800" lvl="3" indent="-317500" algn="ctr">
              <a:spcBef>
                <a:spcPts val="1600"/>
              </a:spcBef>
              <a:spcAft>
                <a:spcPts val="0"/>
              </a:spcAft>
              <a:buSzPts val="1400"/>
              <a:buChar char="●"/>
              <a:defRPr>
                <a:highlight>
                  <a:schemeClr val="dk1"/>
                </a:highlight>
              </a:defRPr>
            </a:lvl4pPr>
            <a:lvl5pPr marL="2286000" lvl="4" indent="-317500" algn="ctr">
              <a:spcBef>
                <a:spcPts val="1600"/>
              </a:spcBef>
              <a:spcAft>
                <a:spcPts val="0"/>
              </a:spcAft>
              <a:buSzPts val="1400"/>
              <a:buChar char="○"/>
              <a:defRPr>
                <a:highlight>
                  <a:schemeClr val="dk1"/>
                </a:highlight>
              </a:defRPr>
            </a:lvl5pPr>
            <a:lvl6pPr marL="2743200" lvl="5" indent="-317500" algn="ctr">
              <a:spcBef>
                <a:spcPts val="1600"/>
              </a:spcBef>
              <a:spcAft>
                <a:spcPts val="0"/>
              </a:spcAft>
              <a:buSzPts val="1400"/>
              <a:buChar char="■"/>
              <a:defRPr>
                <a:highlight>
                  <a:schemeClr val="dk1"/>
                </a:highlight>
              </a:defRPr>
            </a:lvl6pPr>
            <a:lvl7pPr marL="3200400" lvl="6" indent="-317500" algn="ctr">
              <a:spcBef>
                <a:spcPts val="1600"/>
              </a:spcBef>
              <a:spcAft>
                <a:spcPts val="0"/>
              </a:spcAft>
              <a:buSzPts val="1400"/>
              <a:buChar char="●"/>
              <a:defRPr>
                <a:highlight>
                  <a:schemeClr val="dk1"/>
                </a:highlight>
              </a:defRPr>
            </a:lvl7pPr>
            <a:lvl8pPr marL="3657600" lvl="7" indent="-317500" algn="ctr">
              <a:spcBef>
                <a:spcPts val="1600"/>
              </a:spcBef>
              <a:spcAft>
                <a:spcPts val="0"/>
              </a:spcAft>
              <a:buSzPts val="1400"/>
              <a:buChar char="○"/>
              <a:defRPr>
                <a:highlight>
                  <a:schemeClr val="dk1"/>
                </a:highlight>
              </a:defRPr>
            </a:lvl8pPr>
            <a:lvl9pPr marL="4114800" lvl="8" indent="-317500" algn="ctr">
              <a:spcBef>
                <a:spcPts val="1600"/>
              </a:spcBef>
              <a:spcAft>
                <a:spcPts val="160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highlight>
                  <a:schemeClr val="lt1"/>
                </a:highlight>
              </a:defRPr>
            </a:lvl1pPr>
            <a:lvl2pPr marL="914400" lvl="1" indent="-317500">
              <a:spcBef>
                <a:spcPts val="1600"/>
              </a:spcBef>
              <a:spcAft>
                <a:spcPts val="0"/>
              </a:spcAft>
              <a:buSzPts val="1400"/>
              <a:buChar char="○"/>
              <a:defRPr>
                <a:highlight>
                  <a:schemeClr val="lt1"/>
                </a:highlight>
              </a:defRPr>
            </a:lvl2pPr>
            <a:lvl3pPr marL="1371600" lvl="2" indent="-317500">
              <a:spcBef>
                <a:spcPts val="1600"/>
              </a:spcBef>
              <a:spcAft>
                <a:spcPts val="0"/>
              </a:spcAft>
              <a:buSzPts val="1400"/>
              <a:buChar char="■"/>
              <a:defRPr>
                <a:highlight>
                  <a:schemeClr val="lt1"/>
                </a:highlight>
              </a:defRPr>
            </a:lvl3pPr>
            <a:lvl4pPr marL="1828800" lvl="3" indent="-317500">
              <a:spcBef>
                <a:spcPts val="1600"/>
              </a:spcBef>
              <a:spcAft>
                <a:spcPts val="0"/>
              </a:spcAft>
              <a:buSzPts val="1400"/>
              <a:buChar char="●"/>
              <a:defRPr>
                <a:highlight>
                  <a:schemeClr val="lt1"/>
                </a:highlight>
              </a:defRPr>
            </a:lvl4pPr>
            <a:lvl5pPr marL="2286000" lvl="4" indent="-317500">
              <a:spcBef>
                <a:spcPts val="1600"/>
              </a:spcBef>
              <a:spcAft>
                <a:spcPts val="0"/>
              </a:spcAft>
              <a:buSzPts val="1400"/>
              <a:buChar char="○"/>
              <a:defRPr>
                <a:highlight>
                  <a:schemeClr val="lt1"/>
                </a:highlight>
              </a:defRPr>
            </a:lvl5pPr>
            <a:lvl6pPr marL="2743200" lvl="5" indent="-317500">
              <a:spcBef>
                <a:spcPts val="1600"/>
              </a:spcBef>
              <a:spcAft>
                <a:spcPts val="0"/>
              </a:spcAft>
              <a:buSzPts val="1400"/>
              <a:buChar char="■"/>
              <a:defRPr>
                <a:highlight>
                  <a:schemeClr val="lt1"/>
                </a:highlight>
              </a:defRPr>
            </a:lvl6pPr>
            <a:lvl7pPr marL="3200400" lvl="6" indent="-317500">
              <a:spcBef>
                <a:spcPts val="1600"/>
              </a:spcBef>
              <a:spcAft>
                <a:spcPts val="0"/>
              </a:spcAft>
              <a:buSzPts val="1400"/>
              <a:buChar char="●"/>
              <a:defRPr>
                <a:highlight>
                  <a:schemeClr val="lt1"/>
                </a:highlight>
              </a:defRPr>
            </a:lvl7pPr>
            <a:lvl8pPr marL="3657600" lvl="7" indent="-317500">
              <a:spcBef>
                <a:spcPts val="1600"/>
              </a:spcBef>
              <a:spcAft>
                <a:spcPts val="0"/>
              </a:spcAft>
              <a:buSzPts val="1400"/>
              <a:buChar char="○"/>
              <a:defRPr>
                <a:highlight>
                  <a:schemeClr val="lt1"/>
                </a:highlight>
              </a:defRPr>
            </a:lvl8pPr>
            <a:lvl9pPr marL="4114800" lvl="8" indent="-317500">
              <a:spcBef>
                <a:spcPts val="1600"/>
              </a:spcBef>
              <a:spcAft>
                <a:spcPts val="160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Is Sammy Alive??</a:t>
            </a:r>
            <a:endParaRPr/>
          </a:p>
        </p:txBody>
      </p:sp>
      <p:sp>
        <p:nvSpPr>
          <p:cNvPr id="59" name="Google Shape;59;p13"/>
          <p:cNvSpPr txBox="1">
            <a:spLocks noGrp="1"/>
          </p:cNvSpPr>
          <p:nvPr>
            <p:ph type="subTitle" idx="1"/>
          </p:nvPr>
        </p:nvSpPr>
        <p:spPr>
          <a:xfrm>
            <a:off x="344250" y="3550650"/>
            <a:ext cx="4910100" cy="577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 Story Defining Life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1</a:t>
            </a:r>
            <a:endParaRPr/>
          </a:p>
        </p:txBody>
      </p:sp>
      <p:sp>
        <p:nvSpPr>
          <p:cNvPr id="65" name="Google Shape;65;p1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000">
                <a:latin typeface="Arial"/>
                <a:ea typeface="Arial"/>
                <a:cs typeface="Arial"/>
                <a:sym typeface="Arial"/>
              </a:rPr>
              <a:t>Sammy was a normal, healthy boy.  There was nothing in his life to indicate that he was in anyway different from anyone else.  When he completed high school he obtained a job in a factory where he operated a large machine press.  One day, his hand got caught in the press and was cut off.  It was replaced with an artificial hand that looked and operated almost like a real hand.</a:t>
            </a:r>
            <a:endParaRPr sz="2000">
              <a:latin typeface="Arial"/>
              <a:ea typeface="Arial"/>
              <a:cs typeface="Arial"/>
              <a:sym typeface="Arial"/>
            </a:endParaRPr>
          </a:p>
          <a:p>
            <a:pPr marL="0" lvl="0" indent="0" algn="l" rtl="0">
              <a:spcBef>
                <a:spcPts val="1600"/>
              </a:spcBef>
              <a:spcAft>
                <a:spcPts val="0"/>
              </a:spcAft>
              <a:buClr>
                <a:schemeClr val="dk2"/>
              </a:buClr>
              <a:buSzPts val="1100"/>
              <a:buFont typeface="Arial"/>
              <a:buNone/>
            </a:pPr>
            <a:r>
              <a:rPr lang="en" sz="2000">
                <a:latin typeface="Arial"/>
                <a:ea typeface="Arial"/>
                <a:cs typeface="Arial"/>
                <a:sym typeface="Arial"/>
              </a:rPr>
              <a:t> </a:t>
            </a:r>
            <a:endParaRPr sz="2000">
              <a:latin typeface="Arial"/>
              <a:ea typeface="Arial"/>
              <a:cs typeface="Arial"/>
              <a:sym typeface="Arial"/>
            </a:endParaRPr>
          </a:p>
          <a:p>
            <a:pPr marL="0" lvl="0" indent="0" algn="l" rtl="0">
              <a:spcBef>
                <a:spcPts val="1600"/>
              </a:spcBef>
              <a:spcAft>
                <a:spcPts val="0"/>
              </a:spcAft>
              <a:buClr>
                <a:schemeClr val="dk2"/>
              </a:buClr>
              <a:buSzPts val="1100"/>
              <a:buFont typeface="Arial"/>
              <a:buNone/>
            </a:pPr>
            <a:r>
              <a:rPr lang="en" sz="2000" i="1">
                <a:latin typeface="Arial"/>
                <a:ea typeface="Arial"/>
                <a:cs typeface="Arial"/>
                <a:sym typeface="Arial"/>
              </a:rPr>
              <a:t>Is Sammy Alive?  </a:t>
            </a:r>
            <a:r>
              <a:rPr lang="en" sz="2000">
                <a:latin typeface="Verdana"/>
                <a:ea typeface="Verdana"/>
                <a:cs typeface="Verdana"/>
                <a:sym typeface="Verdana"/>
              </a:rPr>
              <a:t>☐ </a:t>
            </a:r>
            <a:r>
              <a:rPr lang="en" sz="2000">
                <a:latin typeface="Times New Roman"/>
                <a:ea typeface="Times New Roman"/>
                <a:cs typeface="Times New Roman"/>
                <a:sym typeface="Times New Roman"/>
              </a:rPr>
              <a:t>Yes </a:t>
            </a:r>
            <a:r>
              <a:rPr lang="en" sz="2000">
                <a:latin typeface="Verdana"/>
                <a:ea typeface="Verdana"/>
                <a:cs typeface="Verdana"/>
                <a:sym typeface="Verdana"/>
              </a:rPr>
              <a:t>     ☐  </a:t>
            </a:r>
            <a:r>
              <a:rPr lang="en" sz="2000">
                <a:latin typeface="Times New Roman"/>
                <a:ea typeface="Times New Roman"/>
                <a:cs typeface="Times New Roman"/>
                <a:sym typeface="Times New Roman"/>
              </a:rPr>
              <a:t>No</a:t>
            </a:r>
            <a:endParaRPr sz="2000">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2</a:t>
            </a:r>
            <a:endParaRPr/>
          </a:p>
        </p:txBody>
      </p:sp>
      <p:sp>
        <p:nvSpPr>
          <p:cNvPr id="71" name="Google Shape;71;p15"/>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latin typeface="Arial"/>
                <a:ea typeface="Arial"/>
                <a:cs typeface="Arial"/>
                <a:sym typeface="Arial"/>
              </a:rPr>
              <a:t>Soon afterwards, Sammy developed a severe intestinal infection.  A large portion of his lower intestine had to be removed.  It was replaced with an elastic tube made of silicon.  Sammy was able to eat almost all the same foods he ate before surgery.</a:t>
            </a:r>
            <a:endParaRPr sz="2000">
              <a:latin typeface="Arial"/>
              <a:ea typeface="Arial"/>
              <a:cs typeface="Arial"/>
              <a:sym typeface="Arial"/>
            </a:endParaRPr>
          </a:p>
          <a:p>
            <a:pPr marL="0" lvl="0" indent="0" algn="l" rtl="0">
              <a:spcBef>
                <a:spcPts val="1600"/>
              </a:spcBef>
              <a:spcAft>
                <a:spcPts val="0"/>
              </a:spcAft>
              <a:buNone/>
            </a:pPr>
            <a:r>
              <a:rPr lang="en" sz="2000">
                <a:latin typeface="Arial"/>
                <a:ea typeface="Arial"/>
                <a:cs typeface="Arial"/>
                <a:sym typeface="Arial"/>
              </a:rPr>
              <a:t> </a:t>
            </a:r>
            <a:endParaRPr sz="2000">
              <a:latin typeface="Arial"/>
              <a:ea typeface="Arial"/>
              <a:cs typeface="Arial"/>
              <a:sym typeface="Arial"/>
            </a:endParaRPr>
          </a:p>
          <a:p>
            <a:pPr marL="0" lvl="0" indent="0" algn="l" rtl="0">
              <a:spcBef>
                <a:spcPts val="1600"/>
              </a:spcBef>
              <a:spcAft>
                <a:spcPts val="0"/>
              </a:spcAft>
              <a:buNone/>
            </a:pPr>
            <a:r>
              <a:rPr lang="en" sz="2000" i="1">
                <a:latin typeface="Arial"/>
                <a:ea typeface="Arial"/>
                <a:cs typeface="Arial"/>
                <a:sym typeface="Arial"/>
              </a:rPr>
              <a:t>Is Sammy Alive?  </a:t>
            </a:r>
            <a:r>
              <a:rPr lang="en" sz="2000">
                <a:latin typeface="Arial"/>
                <a:ea typeface="Arial"/>
                <a:cs typeface="Arial"/>
                <a:sym typeface="Arial"/>
              </a:rPr>
              <a:t>☐ Yes      ☐  No</a:t>
            </a:r>
            <a:endParaRPr sz="2000">
              <a:latin typeface="Arial"/>
              <a:ea typeface="Arial"/>
              <a:cs typeface="Arial"/>
              <a:sym typeface="Arial"/>
            </a:endParaRPr>
          </a:p>
          <a:p>
            <a:pPr marL="0" lvl="0" indent="0" algn="l" rtl="0">
              <a:spcBef>
                <a:spcPts val="1600"/>
              </a:spcBef>
              <a:spcAft>
                <a:spcPts val="0"/>
              </a:spcAft>
              <a:buNone/>
            </a:pPr>
            <a:endParaRPr sz="2000">
              <a:latin typeface="Arial"/>
              <a:ea typeface="Arial"/>
              <a:cs typeface="Arial"/>
              <a:sym typeface="Arial"/>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3</a:t>
            </a:r>
            <a:endParaRPr/>
          </a:p>
        </p:txBody>
      </p:sp>
      <p:sp>
        <p:nvSpPr>
          <p:cNvPr id="77" name="Google Shape;77;p16"/>
          <p:cNvSpPr txBox="1">
            <a:spLocks noGrp="1"/>
          </p:cNvSpPr>
          <p:nvPr>
            <p:ph type="body" idx="1"/>
          </p:nvPr>
        </p:nvSpPr>
        <p:spPr>
          <a:xfrm>
            <a:off x="311700" y="1234075"/>
            <a:ext cx="8520600" cy="381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a:latin typeface="Arial"/>
                <a:ea typeface="Arial"/>
                <a:cs typeface="Arial"/>
                <a:sym typeface="Arial"/>
              </a:rPr>
              <a:t>Over the next several years, Sammy was plagued with internal disorders.  First, he had to have an operation to remove his aorta and replace it with a synthetic vessel.  Next, he developed a kidney malfunction.  Since no donor could be found, the only way he could survive was to use a kidney dialysis machine.  A short time later, his digestive system became cancerous and had to be removed.  He received nourishment through a feeding tube.  Sammy also had a massive heart attack that resulted in him needing a heart transplant.  Lucky for Sammy, a donor was found and a transplant was performed.</a:t>
            </a:r>
            <a:endParaRPr>
              <a:latin typeface="Arial"/>
              <a:ea typeface="Arial"/>
              <a:cs typeface="Arial"/>
              <a:sym typeface="Arial"/>
            </a:endParaRPr>
          </a:p>
          <a:p>
            <a:pPr marL="0" lvl="0" indent="0" algn="l" rtl="0">
              <a:spcBef>
                <a:spcPts val="1600"/>
              </a:spcBef>
              <a:spcAft>
                <a:spcPts val="0"/>
              </a:spcAft>
              <a:buClr>
                <a:schemeClr val="dk2"/>
              </a:buClr>
              <a:buSzPts val="1100"/>
              <a:buFont typeface="Arial"/>
              <a:buNone/>
            </a:pP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marL="0" lvl="0" indent="0" algn="l" rtl="0">
              <a:spcBef>
                <a:spcPts val="1600"/>
              </a:spcBef>
              <a:spcAft>
                <a:spcPts val="0"/>
              </a:spcAft>
              <a:buClr>
                <a:schemeClr val="dk2"/>
              </a:buClr>
              <a:buSzPts val="1100"/>
              <a:buFont typeface="Arial"/>
              <a:buNone/>
            </a:pPr>
            <a:r>
              <a:rPr lang="en" i="1">
                <a:latin typeface="Arial"/>
                <a:ea typeface="Arial"/>
                <a:cs typeface="Arial"/>
                <a:sym typeface="Arial"/>
              </a:rPr>
              <a:t>Is Sammy Alive?  </a:t>
            </a:r>
            <a:r>
              <a:rPr lang="en">
                <a:latin typeface="Verdana"/>
                <a:ea typeface="Verdana"/>
                <a:cs typeface="Verdana"/>
                <a:sym typeface="Verdana"/>
              </a:rPr>
              <a:t>☐ </a:t>
            </a:r>
            <a:r>
              <a:rPr lang="en">
                <a:latin typeface="Times New Roman"/>
                <a:ea typeface="Times New Roman"/>
                <a:cs typeface="Times New Roman"/>
                <a:sym typeface="Times New Roman"/>
              </a:rPr>
              <a:t>Yes </a:t>
            </a:r>
            <a:r>
              <a:rPr lang="en">
                <a:latin typeface="Verdana"/>
                <a:ea typeface="Verdana"/>
                <a:cs typeface="Verdana"/>
                <a:sym typeface="Verdana"/>
              </a:rPr>
              <a:t>     ☐  </a:t>
            </a:r>
            <a:r>
              <a:rPr lang="en">
                <a:latin typeface="Times New Roman"/>
                <a:ea typeface="Times New Roman"/>
                <a:cs typeface="Times New Roman"/>
                <a:sym typeface="Times New Roman"/>
              </a:rPr>
              <a:t>No</a:t>
            </a:r>
            <a:endParaRPr>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4</a:t>
            </a:r>
            <a:endParaRPr/>
          </a:p>
        </p:txBody>
      </p:sp>
      <p:sp>
        <p:nvSpPr>
          <p:cNvPr id="83" name="Google Shape;83;p17"/>
          <p:cNvSpPr txBox="1">
            <a:spLocks noGrp="1"/>
          </p:cNvSpPr>
          <p:nvPr>
            <p:ph type="body" idx="1"/>
          </p:nvPr>
        </p:nvSpPr>
        <p:spPr>
          <a:xfrm>
            <a:off x="129475" y="1234075"/>
            <a:ext cx="8702700" cy="390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1100">
                <a:latin typeface="Arial"/>
                <a:ea typeface="Arial"/>
                <a:cs typeface="Arial"/>
                <a:sym typeface="Arial"/>
              </a:rPr>
              <a:t> </a:t>
            </a:r>
            <a:r>
              <a:rPr lang="en" sz="2000">
                <a:latin typeface="Arial"/>
                <a:ea typeface="Arial"/>
                <a:cs typeface="Arial"/>
                <a:sym typeface="Arial"/>
              </a:rPr>
              <a:t>It was now obvious that Sammy had become a medical phenomenon.  He had artificial limbs, a feeding tube, and a kidney dialysis machine that removed the waste material from his blood.  The heart that pumped his blood to carry oxygen and food to his cells was not his original heart.  Over time the transplanted heart began to fail and he was placed on a heart-lung machine.  This machine supplied oxygen and removed carbon dioxide from his blood.  It also circulated blood through his body.</a:t>
            </a:r>
            <a:endParaRPr sz="2000">
              <a:latin typeface="Arial"/>
              <a:ea typeface="Arial"/>
              <a:cs typeface="Arial"/>
              <a:sym typeface="Arial"/>
            </a:endParaRPr>
          </a:p>
          <a:p>
            <a:pPr marL="0" lvl="0" indent="0" algn="l" rtl="0">
              <a:spcBef>
                <a:spcPts val="1600"/>
              </a:spcBef>
              <a:spcAft>
                <a:spcPts val="0"/>
              </a:spcAft>
              <a:buClr>
                <a:schemeClr val="dk2"/>
              </a:buClr>
              <a:buSzPts val="1100"/>
              <a:buFont typeface="Arial"/>
              <a:buNone/>
            </a:pPr>
            <a:r>
              <a:rPr lang="en"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marL="0" lvl="0" indent="0" algn="l" rtl="0">
              <a:spcBef>
                <a:spcPts val="1600"/>
              </a:spcBef>
              <a:spcAft>
                <a:spcPts val="0"/>
              </a:spcAft>
              <a:buClr>
                <a:schemeClr val="dk2"/>
              </a:buClr>
              <a:buSzPts val="1100"/>
              <a:buFont typeface="Arial"/>
              <a:buNone/>
            </a:pPr>
            <a:r>
              <a:rPr lang="en" sz="2000" i="1">
                <a:latin typeface="Arial"/>
                <a:ea typeface="Arial"/>
                <a:cs typeface="Arial"/>
                <a:sym typeface="Arial"/>
              </a:rPr>
              <a:t>Is Sammy Alive?  </a:t>
            </a:r>
            <a:r>
              <a:rPr lang="en" sz="2000">
                <a:latin typeface="Verdana"/>
                <a:ea typeface="Verdana"/>
                <a:cs typeface="Verdana"/>
                <a:sym typeface="Verdana"/>
              </a:rPr>
              <a:t>☐ </a:t>
            </a:r>
            <a:r>
              <a:rPr lang="en" sz="2000">
                <a:latin typeface="Times New Roman"/>
                <a:ea typeface="Times New Roman"/>
                <a:cs typeface="Times New Roman"/>
                <a:sym typeface="Times New Roman"/>
              </a:rPr>
              <a:t>Yes </a:t>
            </a:r>
            <a:r>
              <a:rPr lang="en" sz="2000">
                <a:latin typeface="Verdana"/>
                <a:ea typeface="Verdana"/>
                <a:cs typeface="Verdana"/>
                <a:sym typeface="Verdana"/>
              </a:rPr>
              <a:t>     ☐  </a:t>
            </a:r>
            <a:r>
              <a:rPr lang="en" sz="2000">
                <a:latin typeface="Times New Roman"/>
                <a:ea typeface="Times New Roman"/>
                <a:cs typeface="Times New Roman"/>
                <a:sym typeface="Times New Roman"/>
              </a:rPr>
              <a:t>No</a:t>
            </a:r>
            <a:endParaRPr sz="2000">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5</a:t>
            </a:r>
            <a:endParaRPr/>
          </a:p>
        </p:txBody>
      </p:sp>
      <p:sp>
        <p:nvSpPr>
          <p:cNvPr id="89" name="Google Shape;89;p18"/>
          <p:cNvSpPr txBox="1">
            <a:spLocks noGrp="1"/>
          </p:cNvSpPr>
          <p:nvPr>
            <p:ph type="body" idx="1"/>
          </p:nvPr>
        </p:nvSpPr>
        <p:spPr>
          <a:xfrm>
            <a:off x="311700" y="1234075"/>
            <a:ext cx="8520600" cy="390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The doctors consulted bioengineers about Sammy.  Since almost all of Sammy’s life sustaining functions were being carried out by machines, it might be possible to compress all of these functions into one mobile unit.  This unit would also be controlled by electrical impulses from Sammy’s brain.  This unit would also be equipped with mechanical arms to enable him to perform manipulative tasks.  A mechanism to create a flow of air over his vocal cords would enable him to speak.  To be able to do this, doctors would have to amputate Sammy’s head at the neck and attach it to the machine.  Sammy consented and the operation was successfully performed. </a:t>
            </a:r>
            <a:endParaRPr>
              <a:latin typeface="Arial"/>
              <a:ea typeface="Arial"/>
              <a:cs typeface="Arial"/>
              <a:sym typeface="Arial"/>
            </a:endParaRPr>
          </a:p>
          <a:p>
            <a:pPr marL="0" lvl="0" indent="0" algn="l" rtl="0">
              <a:spcBef>
                <a:spcPts val="1600"/>
              </a:spcBef>
              <a:spcAft>
                <a:spcPts val="0"/>
              </a:spcAft>
              <a:buNone/>
            </a:pPr>
            <a:r>
              <a:rPr lang="en" i="1">
                <a:latin typeface="Arial"/>
                <a:ea typeface="Arial"/>
                <a:cs typeface="Arial"/>
                <a:sym typeface="Arial"/>
              </a:rPr>
              <a:t>Is Sammy Alive?  </a:t>
            </a:r>
            <a:r>
              <a:rPr lang="en">
                <a:latin typeface="Verdana"/>
                <a:ea typeface="Verdana"/>
                <a:cs typeface="Verdana"/>
                <a:sym typeface="Verdana"/>
              </a:rPr>
              <a:t>☐ </a:t>
            </a:r>
            <a:r>
              <a:rPr lang="en">
                <a:latin typeface="Times New Roman"/>
                <a:ea typeface="Times New Roman"/>
                <a:cs typeface="Times New Roman"/>
                <a:sym typeface="Times New Roman"/>
              </a:rPr>
              <a:t>Yes </a:t>
            </a:r>
            <a:r>
              <a:rPr lang="en">
                <a:latin typeface="Verdana"/>
                <a:ea typeface="Verdana"/>
                <a:cs typeface="Verdana"/>
                <a:sym typeface="Verdana"/>
              </a:rPr>
              <a:t>     ☐  </a:t>
            </a:r>
            <a:r>
              <a:rPr lang="en">
                <a:latin typeface="Times New Roman"/>
                <a:ea typeface="Times New Roman"/>
                <a:cs typeface="Times New Roman"/>
                <a:sym typeface="Times New Roman"/>
              </a:rPr>
              <a:t>No</a:t>
            </a:r>
            <a:endParaRPr>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 6</a:t>
            </a:r>
            <a:endParaRPr/>
          </a:p>
        </p:txBody>
      </p:sp>
      <p:sp>
        <p:nvSpPr>
          <p:cNvPr id="95" name="Google Shape;95;p19"/>
          <p:cNvSpPr txBox="1">
            <a:spLocks noGrp="1"/>
          </p:cNvSpPr>
          <p:nvPr>
            <p:ph type="body" idx="1"/>
          </p:nvPr>
        </p:nvSpPr>
        <p:spPr>
          <a:xfrm>
            <a:off x="311700" y="1234075"/>
            <a:ext cx="8520600" cy="390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000">
                <a:latin typeface="Arial"/>
                <a:ea typeface="Arial"/>
                <a:cs typeface="Arial"/>
                <a:sym typeface="Arial"/>
              </a:rPr>
              <a:t>Sammy functioned very well for a few years.  However, a slow deterioration of his brain cells was observed and was diagnosed as terminal.  Sammy’s medical team began to download all of his memories and thoughts into a miniature computer.  The computer was housed in machine that was humanlike in appearance, movement, and mannerisms.  As the computer was installed, Sammy’s brain cells completely deteriorated.  Sammy was once again able to leave the hospital with complete assurance that he would never become ill again.</a:t>
            </a:r>
            <a:endParaRPr sz="2000">
              <a:latin typeface="Arial"/>
              <a:ea typeface="Arial"/>
              <a:cs typeface="Arial"/>
              <a:sym typeface="Arial"/>
            </a:endParaRPr>
          </a:p>
          <a:p>
            <a:pPr marL="0" lvl="0" indent="0" algn="l" rtl="0">
              <a:spcBef>
                <a:spcPts val="1600"/>
              </a:spcBef>
              <a:spcAft>
                <a:spcPts val="0"/>
              </a:spcAft>
              <a:buClr>
                <a:schemeClr val="dk2"/>
              </a:buClr>
              <a:buSzPts val="1100"/>
              <a:buFont typeface="Arial"/>
              <a:buNone/>
            </a:pPr>
            <a:r>
              <a:rPr lang="en" sz="2000" i="1">
                <a:latin typeface="Arial"/>
                <a:ea typeface="Arial"/>
                <a:cs typeface="Arial"/>
                <a:sym typeface="Arial"/>
              </a:rPr>
              <a:t>Is Sammy Alive?  </a:t>
            </a:r>
            <a:r>
              <a:rPr lang="en" sz="2000">
                <a:latin typeface="Arial"/>
                <a:ea typeface="Arial"/>
                <a:cs typeface="Arial"/>
                <a:sym typeface="Arial"/>
              </a:rPr>
              <a:t>☐ Yes      ☐  No</a:t>
            </a:r>
            <a:endParaRPr sz="2000">
              <a:latin typeface="Arial"/>
              <a:ea typeface="Arial"/>
              <a:cs typeface="Arial"/>
              <a:sym typeface="Arial"/>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Your Assignment </a:t>
            </a:r>
            <a:r>
              <a:rPr lang="en-US" dirty="0"/>
              <a:t>After the Quiz</a:t>
            </a:r>
            <a:r>
              <a:rPr lang="en" dirty="0"/>
              <a:t>	</a:t>
            </a:r>
            <a:endParaRPr dirty="0"/>
          </a:p>
        </p:txBody>
      </p:sp>
      <p:sp>
        <p:nvSpPr>
          <p:cNvPr id="101" name="Google Shape;101;p20"/>
          <p:cNvSpPr txBox="1">
            <a:spLocks noGrp="1"/>
          </p:cNvSpPr>
          <p:nvPr>
            <p:ph type="body" idx="1"/>
          </p:nvPr>
        </p:nvSpPr>
        <p:spPr>
          <a:xfrm>
            <a:off x="311700" y="1234074"/>
            <a:ext cx="8520600" cy="3795125"/>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SzPts val="2500"/>
              <a:buChar char="●"/>
            </a:pPr>
            <a:r>
              <a:rPr lang="en-US" dirty="0"/>
              <a:t>To be completed in CLASS NOTEBOOK on your Handout you filled out about Sammy.  Write your paragraph at the bottom of that document.</a:t>
            </a:r>
          </a:p>
          <a:p>
            <a:pPr lvl="1" indent="-387350">
              <a:spcBef>
                <a:spcPts val="0"/>
              </a:spcBef>
              <a:buSzPts val="2500"/>
              <a:buChar char="●"/>
            </a:pPr>
            <a:r>
              <a:rPr lang="en-US" dirty="0"/>
              <a:t>To access the handout:  Go to Class Notebook—Click the arrow for your navigation pane—click your name—click Handouts—click Is Sammy Alive Reflection</a:t>
            </a:r>
          </a:p>
          <a:p>
            <a:pPr marL="457200" lvl="0" indent="-387350" algn="l" rtl="0">
              <a:spcBef>
                <a:spcPts val="0"/>
              </a:spcBef>
              <a:spcAft>
                <a:spcPts val="0"/>
              </a:spcAft>
              <a:buSzPts val="2500"/>
              <a:buChar char="●"/>
            </a:pPr>
            <a:r>
              <a:rPr lang="en" dirty="0"/>
              <a:t>On your own, use what you know </a:t>
            </a:r>
            <a:r>
              <a:rPr lang="en-US" dirty="0"/>
              <a:t>about Living and Nonliving things</a:t>
            </a:r>
            <a:r>
              <a:rPr lang="en" dirty="0"/>
              <a:t> to write 1 paragraph </a:t>
            </a:r>
            <a:r>
              <a:rPr lang="en-US" dirty="0"/>
              <a:t>at the very bottom of your handout </a:t>
            </a:r>
            <a:r>
              <a:rPr lang="en" dirty="0"/>
              <a:t>describing at what point Sammy stopped being alive.</a:t>
            </a:r>
            <a:endParaRPr dirty="0"/>
          </a:p>
          <a:p>
            <a:pPr marL="914400" lvl="1" indent="-355600" algn="l" rtl="0">
              <a:spcBef>
                <a:spcPts val="0"/>
              </a:spcBef>
              <a:spcAft>
                <a:spcPts val="0"/>
              </a:spcAft>
              <a:buSzPts val="2000"/>
              <a:buChar char="○"/>
            </a:pPr>
            <a:r>
              <a:rPr lang="en" sz="1600" dirty="0"/>
              <a:t>Use the qualities of living things </a:t>
            </a:r>
            <a:r>
              <a:rPr lang="en-US" sz="1600" dirty="0"/>
              <a:t>from your notes</a:t>
            </a:r>
            <a:r>
              <a:rPr lang="en" sz="1600" dirty="0"/>
              <a:t> to complete this task.</a:t>
            </a:r>
            <a:endParaRPr sz="1600" dirty="0"/>
          </a:p>
          <a:p>
            <a:pPr marL="914400" lvl="1" indent="-355600" algn="l" rtl="0">
              <a:spcBef>
                <a:spcPts val="0"/>
              </a:spcBef>
              <a:spcAft>
                <a:spcPts val="0"/>
              </a:spcAft>
              <a:buSzPts val="2000"/>
              <a:buChar char="○"/>
            </a:pPr>
            <a:r>
              <a:rPr lang="en" sz="1600" dirty="0"/>
              <a:t>Your paragraph must have at least 5 complete sentences.</a:t>
            </a:r>
            <a:endParaRPr sz="1600" dirty="0"/>
          </a:p>
          <a:p>
            <a:pPr marL="914400" lvl="1" indent="-355600" algn="l" rtl="0">
              <a:spcBef>
                <a:spcPts val="0"/>
              </a:spcBef>
              <a:spcAft>
                <a:spcPts val="0"/>
              </a:spcAft>
              <a:buSzPts val="2000"/>
              <a:buChar char="○"/>
            </a:pPr>
            <a:r>
              <a:rPr lang="en" sz="1600" dirty="0"/>
              <a:t>Be descriptive and thorough!</a:t>
            </a:r>
            <a:endParaRPr sz="1600" dirty="0"/>
          </a:p>
          <a:p>
            <a:pPr marL="914400" lvl="1" indent="-355600" algn="l" rtl="0">
              <a:spcBef>
                <a:spcPts val="0"/>
              </a:spcBef>
              <a:spcAft>
                <a:spcPts val="0"/>
              </a:spcAft>
              <a:buSzPts val="2000"/>
              <a:buChar char="○"/>
            </a:pPr>
            <a:r>
              <a:rPr lang="en" sz="1600" dirty="0"/>
              <a:t>Proofread your work.</a:t>
            </a: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743</Words>
  <Application>Microsoft Office PowerPoint</Application>
  <PresentationFormat>On-screen Show (16:9)</PresentationFormat>
  <Paragraphs>32</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Playfair Display</vt:lpstr>
      <vt:lpstr>Montserrat</vt:lpstr>
      <vt:lpstr>Verdana</vt:lpstr>
      <vt:lpstr>Oswald</vt:lpstr>
      <vt:lpstr>Times New Roman</vt:lpstr>
      <vt:lpstr>Pop</vt:lpstr>
      <vt:lpstr>Is Sammy Alive??</vt:lpstr>
      <vt:lpstr>Part 1</vt:lpstr>
      <vt:lpstr>Part 2</vt:lpstr>
      <vt:lpstr>Part 3</vt:lpstr>
      <vt:lpstr>Part 4</vt:lpstr>
      <vt:lpstr>Part 5</vt:lpstr>
      <vt:lpstr>Part 6</vt:lpstr>
      <vt:lpstr>Your Assignment After the Quiz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Sammy Alive??</dc:title>
  <dc:creator>MORGAN  MCKNIGHT</dc:creator>
  <cp:lastModifiedBy>MORGAN  MCKNIGHT</cp:lastModifiedBy>
  <cp:revision>5</cp:revision>
  <dcterms:modified xsi:type="dcterms:W3CDTF">2020-09-16T20:03:47Z</dcterms:modified>
</cp:coreProperties>
</file>